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0"/>
  </p:notesMasterIdLst>
  <p:sldIdLst>
    <p:sldId id="437" r:id="rId2"/>
    <p:sldId id="447" r:id="rId3"/>
    <p:sldId id="446" r:id="rId4"/>
    <p:sldId id="373" r:id="rId5"/>
    <p:sldId id="374" r:id="rId6"/>
    <p:sldId id="375" r:id="rId7"/>
    <p:sldId id="378" r:id="rId8"/>
    <p:sldId id="426" r:id="rId9"/>
    <p:sldId id="428" r:id="rId10"/>
    <p:sldId id="381" r:id="rId11"/>
    <p:sldId id="448" r:id="rId12"/>
    <p:sldId id="382" r:id="rId13"/>
    <p:sldId id="383" r:id="rId14"/>
    <p:sldId id="384" r:id="rId15"/>
    <p:sldId id="385" r:id="rId16"/>
    <p:sldId id="450" r:id="rId17"/>
    <p:sldId id="451" r:id="rId18"/>
    <p:sldId id="440" r:id="rId19"/>
    <p:sldId id="441" r:id="rId20"/>
    <p:sldId id="442" r:id="rId21"/>
    <p:sldId id="443" r:id="rId22"/>
    <p:sldId id="452" r:id="rId23"/>
    <p:sldId id="389" r:id="rId24"/>
    <p:sldId id="394" r:id="rId25"/>
    <p:sldId id="430" r:id="rId26"/>
    <p:sldId id="395" r:id="rId27"/>
    <p:sldId id="396" r:id="rId28"/>
    <p:sldId id="427" r:id="rId29"/>
    <p:sldId id="397" r:id="rId30"/>
    <p:sldId id="399" r:id="rId31"/>
    <p:sldId id="400" r:id="rId32"/>
    <p:sldId id="401" r:id="rId33"/>
    <p:sldId id="402" r:id="rId34"/>
    <p:sldId id="403" r:id="rId35"/>
    <p:sldId id="404" r:id="rId36"/>
    <p:sldId id="405" r:id="rId37"/>
    <p:sldId id="406" r:id="rId38"/>
    <p:sldId id="445" r:id="rId39"/>
    <p:sldId id="407" r:id="rId40"/>
    <p:sldId id="408" r:id="rId41"/>
    <p:sldId id="409" r:id="rId42"/>
    <p:sldId id="410" r:id="rId43"/>
    <p:sldId id="411" r:id="rId44"/>
    <p:sldId id="412" r:id="rId45"/>
    <p:sldId id="431" r:id="rId46"/>
    <p:sldId id="413" r:id="rId47"/>
    <p:sldId id="415" r:id="rId48"/>
    <p:sldId id="416" r:id="rId49"/>
    <p:sldId id="417" r:id="rId50"/>
    <p:sldId id="432" r:id="rId51"/>
    <p:sldId id="418" r:id="rId52"/>
    <p:sldId id="419" r:id="rId53"/>
    <p:sldId id="433" r:id="rId54"/>
    <p:sldId id="434" r:id="rId55"/>
    <p:sldId id="421" r:id="rId56"/>
    <p:sldId id="436" r:id="rId57"/>
    <p:sldId id="422" r:id="rId58"/>
    <p:sldId id="435" r:id="rId59"/>
    <p:sldId id="425" r:id="rId60"/>
    <p:sldId id="453" r:id="rId61"/>
    <p:sldId id="454" r:id="rId62"/>
    <p:sldId id="455" r:id="rId63"/>
    <p:sldId id="456" r:id="rId64"/>
    <p:sldId id="457" r:id="rId65"/>
    <p:sldId id="458" r:id="rId66"/>
    <p:sldId id="459" r:id="rId67"/>
    <p:sldId id="460" r:id="rId68"/>
    <p:sldId id="257" r:id="rId69"/>
    <p:sldId id="258" r:id="rId70"/>
    <p:sldId id="259" r:id="rId71"/>
    <p:sldId id="260" r:id="rId72"/>
    <p:sldId id="261" r:id="rId73"/>
    <p:sldId id="262" r:id="rId74"/>
    <p:sldId id="263" r:id="rId75"/>
    <p:sldId id="264" r:id="rId76"/>
    <p:sldId id="265" r:id="rId77"/>
    <p:sldId id="266" r:id="rId78"/>
    <p:sldId id="370" r:id="rId79"/>
    <p:sldId id="267" r:id="rId80"/>
    <p:sldId id="268" r:id="rId81"/>
    <p:sldId id="269" r:id="rId82"/>
    <p:sldId id="270" r:id="rId83"/>
    <p:sldId id="330" r:id="rId84"/>
    <p:sldId id="271" r:id="rId85"/>
    <p:sldId id="272" r:id="rId86"/>
    <p:sldId id="361" r:id="rId87"/>
    <p:sldId id="279" r:id="rId88"/>
    <p:sldId id="280" r:id="rId89"/>
    <p:sldId id="281" r:id="rId90"/>
    <p:sldId id="282" r:id="rId91"/>
    <p:sldId id="283" r:id="rId92"/>
    <p:sldId id="284" r:id="rId93"/>
    <p:sldId id="285" r:id="rId94"/>
    <p:sldId id="286" r:id="rId95"/>
    <p:sldId id="287" r:id="rId96"/>
    <p:sldId id="288" r:id="rId97"/>
    <p:sldId id="289" r:id="rId98"/>
    <p:sldId id="290" r:id="rId99"/>
    <p:sldId id="291" r:id="rId100"/>
    <p:sldId id="292" r:id="rId101"/>
    <p:sldId id="293" r:id="rId102"/>
    <p:sldId id="294" r:id="rId103"/>
    <p:sldId id="295" r:id="rId104"/>
    <p:sldId id="296" r:id="rId105"/>
    <p:sldId id="297" r:id="rId106"/>
    <p:sldId id="298" r:id="rId107"/>
    <p:sldId id="299" r:id="rId108"/>
    <p:sldId id="300" r:id="rId109"/>
    <p:sldId id="301" r:id="rId110"/>
    <p:sldId id="302" r:id="rId111"/>
    <p:sldId id="303" r:id="rId112"/>
    <p:sldId id="304" r:id="rId113"/>
    <p:sldId id="305" r:id="rId114"/>
    <p:sldId id="306" r:id="rId115"/>
    <p:sldId id="307" r:id="rId116"/>
    <p:sldId id="308" r:id="rId117"/>
    <p:sldId id="309" r:id="rId118"/>
    <p:sldId id="310" r:id="rId119"/>
    <p:sldId id="312" r:id="rId120"/>
    <p:sldId id="313" r:id="rId121"/>
    <p:sldId id="314" r:id="rId122"/>
    <p:sldId id="316" r:id="rId123"/>
    <p:sldId id="317" r:id="rId124"/>
    <p:sldId id="318" r:id="rId125"/>
    <p:sldId id="319" r:id="rId126"/>
    <p:sldId id="320" r:id="rId127"/>
    <p:sldId id="321" r:id="rId128"/>
    <p:sldId id="323" r:id="rId129"/>
  </p:sldIdLst>
  <p:sldSz cx="9144000" cy="6858000" type="screen4x3"/>
  <p:notesSz cx="6858000" cy="9144000"/>
  <p:defaultTextStyle>
    <a:defPPr>
      <a:defRPr lang="sv-S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73" d="100"/>
          <a:sy n="73" d="100"/>
        </p:scale>
        <p:origin x="-456" y="-102"/>
      </p:cViewPr>
      <p:guideLst>
        <p:guide orient="horz" pos="2160"/>
        <p:guide pos="2880"/>
      </p:guideLst>
    </p:cSldViewPr>
  </p:slideViewPr>
  <p:notesTextViewPr>
    <p:cViewPr>
      <p:scale>
        <a:sx n="1" d="1"/>
        <a:sy n="1" d="1"/>
      </p:scale>
      <p:origin x="0" y="0"/>
    </p:cViewPr>
  </p:notesTextViewPr>
  <p:sorterViewPr>
    <p:cViewPr>
      <p:scale>
        <a:sx n="90" d="100"/>
        <a:sy n="90"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v-S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FA58CD0-521C-4F7B-B274-F7D086B26CC7}" type="datetimeFigureOut">
              <a:rPr lang="sv-SE"/>
              <a:pPr>
                <a:defRPr/>
              </a:pPr>
              <a:t>2014-04-07</a:t>
            </a:fld>
            <a:endParaRPr lang="sv-S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sv-SE"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v-S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51A75DD-DF63-464C-A2BD-156C3054029D}"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117.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C0C506-CE8A-42D9-8085-6B8830CF27D3}" type="slidenum">
              <a:rPr lang="sv-SE">
                <a:latin typeface="Arial" charset="0"/>
                <a:cs typeface="Arial" charset="0"/>
              </a:rPr>
              <a:pPr fontAlgn="base">
                <a:spcBef>
                  <a:spcPct val="0"/>
                </a:spcBef>
                <a:spcAft>
                  <a:spcPct val="0"/>
                </a:spcAft>
              </a:pPr>
              <a:t>12</a:t>
            </a:fld>
            <a:endParaRPr lang="sv-SE">
              <a:latin typeface="Arial" charset="0"/>
              <a:cs typeface="Arial" charset="0"/>
            </a:endParaRPr>
          </a:p>
        </p:txBody>
      </p:sp>
      <p:sp>
        <p:nvSpPr>
          <p:cNvPr id="2969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2969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29700"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DA7C33D-A992-4A99-A451-EFBEE0D738EC}" type="slidenum">
              <a:rPr lang="sv-SE" sz="1200">
                <a:latin typeface="Calibri" pitchFamily="34" charset="0"/>
              </a:rPr>
              <a:pPr algn="r"/>
              <a:t>12</a:t>
            </a:fld>
            <a:endParaRPr lang="sv-SE" sz="120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7CBAEAC-2D33-400C-A3FF-37F8E1BA8016}" type="slidenum">
              <a:rPr lang="sv-SE">
                <a:latin typeface="Arial" charset="0"/>
                <a:cs typeface="Arial" charset="0"/>
              </a:rPr>
              <a:pPr fontAlgn="base">
                <a:spcBef>
                  <a:spcPct val="0"/>
                </a:spcBef>
                <a:spcAft>
                  <a:spcPct val="0"/>
                </a:spcAft>
              </a:pPr>
              <a:t>13</a:t>
            </a:fld>
            <a:endParaRPr lang="sv-SE">
              <a:latin typeface="Arial" charset="0"/>
              <a:cs typeface="Arial" charset="0"/>
            </a:endParaRPr>
          </a:p>
        </p:txBody>
      </p:sp>
      <p:sp>
        <p:nvSpPr>
          <p:cNvPr id="31746"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31747"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31748"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D831D7F-BDAD-4C02-B459-78F33ADE05AE}" type="slidenum">
              <a:rPr lang="sv-SE" sz="1200">
                <a:latin typeface="Calibri" pitchFamily="34" charset="0"/>
              </a:rPr>
              <a:pPr algn="r"/>
              <a:t>13</a:t>
            </a:fld>
            <a:endParaRPr lang="sv-SE" sz="120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5498E8D-68A0-48FE-9D3D-5000060B5570}" type="slidenum">
              <a:rPr lang="sv-SE">
                <a:latin typeface="Arial" charset="0"/>
                <a:cs typeface="Arial" charset="0"/>
              </a:rPr>
              <a:pPr fontAlgn="base">
                <a:spcBef>
                  <a:spcPct val="0"/>
                </a:spcBef>
                <a:spcAft>
                  <a:spcPct val="0"/>
                </a:spcAft>
              </a:pPr>
              <a:t>14</a:t>
            </a:fld>
            <a:endParaRPr lang="sv-SE">
              <a:latin typeface="Arial" charset="0"/>
              <a:cs typeface="Arial" charset="0"/>
            </a:endParaRPr>
          </a:p>
        </p:txBody>
      </p:sp>
      <p:sp>
        <p:nvSpPr>
          <p:cNvPr id="3481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3481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34820"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36DC7B3-F9D2-41F7-8108-AC6B7201362E}" type="slidenum">
              <a:rPr lang="sv-SE" sz="1200">
                <a:latin typeface="Calibri" pitchFamily="34" charset="0"/>
              </a:rPr>
              <a:pPr algn="r"/>
              <a:t>14</a:t>
            </a:fld>
            <a:endParaRPr lang="sv-SE" sz="120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36D3C3A-46C8-4387-A891-CEF40E26C400}" type="slidenum">
              <a:rPr lang="sv-SE">
                <a:latin typeface="Arial" charset="0"/>
                <a:cs typeface="Arial" charset="0"/>
              </a:rPr>
              <a:pPr fontAlgn="base">
                <a:spcBef>
                  <a:spcPct val="0"/>
                </a:spcBef>
                <a:spcAft>
                  <a:spcPct val="0"/>
                </a:spcAft>
              </a:pPr>
              <a:t>16</a:t>
            </a:fld>
            <a:endParaRPr lang="sv-SE">
              <a:latin typeface="Arial" charset="0"/>
              <a:cs typeface="Arial" charset="0"/>
            </a:endParaRPr>
          </a:p>
        </p:txBody>
      </p:sp>
      <p:sp>
        <p:nvSpPr>
          <p:cNvPr id="37890"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37891"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37892"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BE1F7CF9-84CF-4127-A43C-E3F630445DC9}" type="slidenum">
              <a:rPr lang="sv-SE" sz="1200">
                <a:latin typeface="Calibri" pitchFamily="34" charset="0"/>
              </a:rPr>
              <a:pPr algn="r"/>
              <a:t>16</a:t>
            </a:fld>
            <a:endParaRPr lang="sv-SE"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119AD4-B4F1-4C3F-ACAA-4BA059CACCE5}" type="slidenum">
              <a:rPr lang="sv-SE">
                <a:latin typeface="Arial" charset="0"/>
                <a:cs typeface="Arial" charset="0"/>
              </a:rPr>
              <a:pPr fontAlgn="base">
                <a:spcBef>
                  <a:spcPct val="0"/>
                </a:spcBef>
                <a:spcAft>
                  <a:spcPct val="0"/>
                </a:spcAft>
              </a:pPr>
              <a:t>17</a:t>
            </a:fld>
            <a:endParaRPr lang="sv-SE">
              <a:latin typeface="Arial" charset="0"/>
              <a:cs typeface="Arial" charset="0"/>
            </a:endParaRPr>
          </a:p>
        </p:txBody>
      </p:sp>
      <p:sp>
        <p:nvSpPr>
          <p:cNvPr id="39939"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p>
            <a:endParaRPr lang="da-DK">
              <a:latin typeface="Calibri" pitchFamily="34" charset="0"/>
            </a:endParaRPr>
          </a:p>
        </p:txBody>
      </p:sp>
      <p:sp>
        <p:nvSpPr>
          <p:cNvPr id="39940" name="Text Box 2"/>
          <p:cNvSpPr>
            <a:spLocks noGrp="1" noChangeArrowheads="1"/>
          </p:cNvSpPr>
          <p:nvPr>
            <p:ph type="body"/>
          </p:nvPr>
        </p:nvSpPr>
        <p:spPr bwMode="auto">
          <a:xfrm>
            <a:off x="1046163" y="4352925"/>
            <a:ext cx="4770437" cy="3478213"/>
          </a:xfrm>
          <a:noFill/>
        </p:spPr>
        <p:txBody>
          <a:bodyPr wrap="square" lIns="0" tIns="0" rIns="0" bIns="0" numCol="1" anchor="t" anchorCtr="0" compatLnSpc="1">
            <a:prstTxWarp prst="textNoShape">
              <a:avLst/>
            </a:prstTxWarp>
          </a:bodyPr>
          <a:lstStyle/>
          <a:p>
            <a:pPr marL="76200" indent="-76200">
              <a:lnSpc>
                <a:spcPct val="93000"/>
              </a:lnSpc>
              <a:spcBef>
                <a:spcPct val="0"/>
              </a:spcBef>
              <a:buSzPct val="45000"/>
              <a:tabLst>
                <a:tab pos="649288" algn="l"/>
                <a:tab pos="1298575" algn="l"/>
                <a:tab pos="1947863" algn="l"/>
                <a:tab pos="2597150" algn="l"/>
                <a:tab pos="3248025" algn="l"/>
                <a:tab pos="3897313" algn="l"/>
                <a:tab pos="4546600" algn="l"/>
              </a:tabLst>
            </a:pPr>
            <a:r>
              <a:rPr lang="en-GB" smtClean="0">
                <a:latin typeface="Arial" charset="0"/>
              </a:rPr>
              <a:t>Sagittal and axial views of positron emission tomographic (PET) scans of representative patients. The vertical bars indicate the range of semiautomated quantitative analysis of the ratio of cortical to cerebellar signal (SUVr) scores. The maximum color (red) corresponds to an SUVr of approximately 2.2. The 4G8 immunohistochemistry shows precuneus gray matter with aggregated β-amyloid (red) using a 3-amino-9-ethyl-carbazol chromogen stain and counterstained with acid blue 129 (original magnification ×5).</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D4BEE7C-A8A4-4CA2-8136-2675F620A7D6}" type="slidenum">
              <a:rPr lang="sv-SE">
                <a:latin typeface="Arial" charset="0"/>
                <a:cs typeface="Arial" charset="0"/>
              </a:rPr>
              <a:pPr fontAlgn="base">
                <a:spcBef>
                  <a:spcPct val="0"/>
                </a:spcBef>
                <a:spcAft>
                  <a:spcPct val="0"/>
                </a:spcAft>
              </a:pPr>
              <a:t>18</a:t>
            </a:fld>
            <a:endParaRPr lang="sv-SE">
              <a:latin typeface="Arial" charset="0"/>
              <a:cs typeface="Arial" charset="0"/>
            </a:endParaRPr>
          </a:p>
        </p:txBody>
      </p:sp>
      <p:sp>
        <p:nvSpPr>
          <p:cNvPr id="43010"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43011"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43012"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7F24B53-C245-4599-B518-D5AA6B1372CD}" type="slidenum">
              <a:rPr lang="sv-SE" sz="1200">
                <a:latin typeface="Calibri" pitchFamily="34" charset="0"/>
              </a:rPr>
              <a:pPr algn="r"/>
              <a:t>18</a:t>
            </a:fld>
            <a:endParaRPr lang="sv-SE"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E235A29-EABA-403C-A415-0C50020EC55B}" type="slidenum">
              <a:rPr lang="sv-SE">
                <a:latin typeface="Arial" charset="0"/>
                <a:cs typeface="Arial" charset="0"/>
              </a:rPr>
              <a:pPr fontAlgn="base">
                <a:spcBef>
                  <a:spcPct val="0"/>
                </a:spcBef>
                <a:spcAft>
                  <a:spcPct val="0"/>
                </a:spcAft>
              </a:pPr>
              <a:t>19</a:t>
            </a:fld>
            <a:endParaRPr lang="sv-SE">
              <a:latin typeface="Arial" charset="0"/>
              <a:cs typeface="Arial" charset="0"/>
            </a:endParaRPr>
          </a:p>
        </p:txBody>
      </p:sp>
      <p:sp>
        <p:nvSpPr>
          <p:cNvPr id="4505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4505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45060"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84F92A5-7F92-4B5D-8394-1F86DE7EE97C}" type="slidenum">
              <a:rPr lang="sv-SE" sz="1200">
                <a:latin typeface="Calibri" pitchFamily="34" charset="0"/>
              </a:rPr>
              <a:pPr algn="r"/>
              <a:t>19</a:t>
            </a:fld>
            <a:endParaRPr lang="sv-SE"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3649F0-A5D2-482C-A86F-A8BAC7E78814}" type="slidenum">
              <a:rPr lang="sv-SE">
                <a:latin typeface="Arial" charset="0"/>
                <a:cs typeface="Arial" charset="0"/>
              </a:rPr>
              <a:pPr fontAlgn="base">
                <a:spcBef>
                  <a:spcPct val="0"/>
                </a:spcBef>
                <a:spcAft>
                  <a:spcPct val="0"/>
                </a:spcAft>
              </a:pPr>
              <a:t>20</a:t>
            </a:fld>
            <a:endParaRPr lang="sv-SE">
              <a:latin typeface="Arial" charset="0"/>
              <a:cs typeface="Arial" charset="0"/>
            </a:endParaRPr>
          </a:p>
        </p:txBody>
      </p:sp>
      <p:sp>
        <p:nvSpPr>
          <p:cNvPr id="47106"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47107"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47108"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0FA43B08-E275-4530-9C62-ECA1D67442DA}" type="slidenum">
              <a:rPr lang="sv-SE" sz="1200">
                <a:latin typeface="Calibri" pitchFamily="34" charset="0"/>
              </a:rPr>
              <a:pPr algn="r"/>
              <a:t>20</a:t>
            </a:fld>
            <a:endParaRPr lang="sv-SE"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AC470E8-C75E-4599-A02E-4150FB807096}" type="slidenum">
              <a:rPr lang="sv-SE">
                <a:latin typeface="Arial" charset="0"/>
                <a:cs typeface="Arial" charset="0"/>
              </a:rPr>
              <a:pPr fontAlgn="base">
                <a:spcBef>
                  <a:spcPct val="0"/>
                </a:spcBef>
                <a:spcAft>
                  <a:spcPct val="0"/>
                </a:spcAft>
              </a:pPr>
              <a:t>22</a:t>
            </a:fld>
            <a:endParaRPr lang="sv-SE">
              <a:latin typeface="Arial" charset="0"/>
              <a:cs typeface="Arial" charset="0"/>
            </a:endParaRPr>
          </a:p>
        </p:txBody>
      </p:sp>
      <p:sp>
        <p:nvSpPr>
          <p:cNvPr id="50178" name="Rectangle 2"/>
          <p:cNvSpPr>
            <a:spLocks noGrp="1" noRot="1" noChangeAspect="1" noChangeArrowheads="1" noTextEdit="1"/>
          </p:cNvSpPr>
          <p:nvPr>
            <p:ph type="sldImg"/>
          </p:nvPr>
        </p:nvSpPr>
        <p:spPr bwMode="auto">
          <a:xfrm>
            <a:off x="1144588" y="687388"/>
            <a:ext cx="4570412" cy="3427412"/>
          </a:xfrm>
          <a:noFill/>
          <a:ln>
            <a:solidFill>
              <a:srgbClr val="000000"/>
            </a:solidFill>
            <a:miter lim="800000"/>
            <a:headEnd/>
            <a:tailEnd/>
          </a:ln>
        </p:spPr>
      </p:sp>
      <p:sp>
        <p:nvSpPr>
          <p:cNvPr id="50179"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1AAE9D2-4AE6-49E0-B366-661E0386E494}" type="slidenum">
              <a:rPr lang="sv-SE">
                <a:latin typeface="Arial" charset="0"/>
                <a:cs typeface="Arial" charset="0"/>
              </a:rPr>
              <a:pPr fontAlgn="base">
                <a:spcBef>
                  <a:spcPct val="0"/>
                </a:spcBef>
                <a:spcAft>
                  <a:spcPct val="0"/>
                </a:spcAft>
              </a:pPr>
              <a:t>23</a:t>
            </a:fld>
            <a:endParaRPr lang="sv-SE">
              <a:latin typeface="Arial" charset="0"/>
              <a:cs typeface="Arial" charset="0"/>
            </a:endParaRPr>
          </a:p>
        </p:txBody>
      </p:sp>
      <p:sp>
        <p:nvSpPr>
          <p:cNvPr id="53250" name="Rectangle 2"/>
          <p:cNvSpPr>
            <a:spLocks noGrp="1" noRot="1" noChangeAspect="1" noChangeArrowheads="1" noTextEdit="1"/>
          </p:cNvSpPr>
          <p:nvPr>
            <p:ph type="sldImg"/>
          </p:nvPr>
        </p:nvSpPr>
        <p:spPr bwMode="auto">
          <a:xfrm>
            <a:off x="1144588" y="687388"/>
            <a:ext cx="4570412" cy="3427412"/>
          </a:xfrm>
          <a:noFill/>
          <a:ln>
            <a:solidFill>
              <a:srgbClr val="000000"/>
            </a:solidFill>
            <a:miter lim="800000"/>
            <a:headEnd/>
            <a:tailEnd/>
          </a:ln>
        </p:spPr>
      </p:sp>
      <p:sp>
        <p:nvSpPr>
          <p:cNvPr id="53251" name="Rectangle 3"/>
          <p:cNvSpPr>
            <a:spLocks noGrp="1" noChangeArrowheads="1"/>
          </p:cNvSpPr>
          <p:nvPr>
            <p:ph type="body" idx="1"/>
          </p:nvPr>
        </p:nvSpPr>
        <p:spPr bwMode="auto">
          <a:xfrm>
            <a:off x="685800" y="4341813"/>
            <a:ext cx="5486400" cy="4114800"/>
          </a:xfrm>
          <a:noFill/>
        </p:spPr>
        <p:txBody>
          <a:bodyPr wrap="square" lIns="92698" tIns="46350" rIns="92698" bIns="46350" numCol="1" anchor="t" anchorCtr="0" compatLnSpc="1">
            <a:prstTxWarp prst="textNoShape">
              <a:avLst/>
            </a:prstTxWarp>
          </a:bodyPr>
          <a:lstStyle/>
          <a:p>
            <a:pPr>
              <a:spcBef>
                <a:spcPct val="0"/>
              </a:spcBef>
            </a:pPr>
            <a:r>
              <a:rPr lang="en-GB" smtClean="0">
                <a:latin typeface="Arial" charset="0"/>
              </a:rPr>
              <a:t>The progression to Dementia always begins with minor memory problems, Mild cognitive impairment, MCI which means that, even though  you obiously have memory problems, the problems are not severe enough to cause any major difficulties in your daily living. </a:t>
            </a:r>
          </a:p>
          <a:p>
            <a:pPr>
              <a:spcBef>
                <a:spcPct val="0"/>
              </a:spcBef>
            </a:pPr>
            <a:r>
              <a:rPr lang="en-GB" smtClean="0">
                <a:latin typeface="Arial" charset="0"/>
              </a:rPr>
              <a:t>In the mild dementia phase you will have a more marked impairment of various cognitive functions so that instrumental activities of daily living are harder to perform, for example, pay bills, shopping, find your way to the shop, organize your life, take care of meetings and so on. But still you do not have any difficulties in taking care of your self and your own hygiene.</a:t>
            </a:r>
          </a:p>
          <a:p>
            <a:pPr>
              <a:spcBef>
                <a:spcPct val="0"/>
              </a:spcBef>
            </a:pPr>
            <a:r>
              <a:rPr lang="en-GB" smtClean="0">
                <a:latin typeface="Arial" charset="0"/>
              </a:rPr>
              <a:t>In the moderate dementia phase, however, you need help to take care of your personal hygiene. Very often this is the time point when living at home is not possible any longer.</a:t>
            </a:r>
          </a:p>
          <a:p>
            <a:pPr>
              <a:spcBef>
                <a:spcPct val="0"/>
              </a:spcBef>
            </a:pPr>
            <a:r>
              <a:rPr lang="en-GB" smtClean="0">
                <a:latin typeface="Arial" charset="0"/>
              </a:rPr>
              <a:t>The severe dementia phase is characterized by:</a:t>
            </a:r>
          </a:p>
          <a:p>
            <a:pPr>
              <a:spcBef>
                <a:spcPct val="0"/>
              </a:spcBef>
            </a:pPr>
            <a:r>
              <a:rPr lang="en-GB" smtClean="0">
                <a:latin typeface="Arial" charset="0"/>
              </a:rPr>
              <a:t>-Swallowing difficulties, dysfagia</a:t>
            </a:r>
          </a:p>
          <a:p>
            <a:pPr>
              <a:spcBef>
                <a:spcPct val="0"/>
              </a:spcBef>
            </a:pPr>
            <a:r>
              <a:rPr lang="en-GB" smtClean="0">
                <a:latin typeface="Arial" charset="0"/>
              </a:rPr>
              <a:t>-Recurrent infections, very often pneumonias because of aspiration, </a:t>
            </a:r>
          </a:p>
          <a:p>
            <a:pPr>
              <a:spcBef>
                <a:spcPct val="0"/>
              </a:spcBef>
            </a:pPr>
            <a:r>
              <a:rPr lang="en-GB" smtClean="0">
                <a:latin typeface="Arial" charset="0"/>
              </a:rPr>
              <a:t>-they will have motor dysfunction which in the end will make them bedbound (?). </a:t>
            </a:r>
          </a:p>
          <a:p>
            <a:pPr>
              <a:spcBef>
                <a:spcPct val="0"/>
              </a:spcBef>
            </a:pPr>
            <a:r>
              <a:rPr lang="en-GB" smtClean="0">
                <a:latin typeface="Arial" charset="0"/>
              </a:rPr>
              <a:t>- They can not communicate verbally</a:t>
            </a:r>
          </a:p>
          <a:p>
            <a:pPr>
              <a:spcBef>
                <a:spcPct val="0"/>
              </a:spcBef>
            </a:pPr>
            <a:r>
              <a:rPr lang="en-GB" smtClean="0">
                <a:latin typeface="Arial" charset="0"/>
              </a:rPr>
              <a:t>-you will find a person that is totally dependent on other care givers to maintain basic needs. </a:t>
            </a:r>
          </a:p>
          <a:p>
            <a:pPr>
              <a:spcBef>
                <a:spcPct val="0"/>
              </a:spcBef>
            </a:pPr>
            <a:r>
              <a:rPr lang="en-GB" smtClean="0">
                <a:latin typeface="Arial" charset="0"/>
              </a:rPr>
              <a:t>Interestingly, one can live months but also even a year or more in this last phase of dementia. Of course on an individual basis, even if you are sure that this is the end stage, I advice you not to say anything about how long time that is left because we always over- or underestimate the time left and relatives will be disappointed when your estimation of time left was incorrect.</a:t>
            </a:r>
            <a:endParaRPr lang="sv-SE"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8CB1759-FD1F-44ED-B6D7-D011EDC41847}" type="slidenum">
              <a:rPr lang="sv-SE">
                <a:latin typeface="Arial" charset="0"/>
                <a:cs typeface="Arial" charset="0"/>
              </a:rPr>
              <a:pPr fontAlgn="base">
                <a:spcBef>
                  <a:spcPct val="0"/>
                </a:spcBef>
                <a:spcAft>
                  <a:spcPct val="0"/>
                </a:spcAft>
              </a:pPr>
              <a:t>26</a:t>
            </a:fld>
            <a:endParaRPr lang="sv-SE">
              <a:latin typeface="Arial" charset="0"/>
              <a:cs typeface="Arial" charset="0"/>
            </a:endParaRPr>
          </a:p>
        </p:txBody>
      </p:sp>
      <p:sp>
        <p:nvSpPr>
          <p:cNvPr id="57346" name="Rectangle 2"/>
          <p:cNvSpPr>
            <a:spLocks noGrp="1" noRot="1" noChangeAspect="1" noChangeArrowheads="1" noTextEdit="1"/>
          </p:cNvSpPr>
          <p:nvPr>
            <p:ph type="sldImg"/>
          </p:nvPr>
        </p:nvSpPr>
        <p:spPr bwMode="auto">
          <a:xfrm>
            <a:off x="1144588" y="687388"/>
            <a:ext cx="4570412" cy="3427412"/>
          </a:xfrm>
          <a:noFill/>
          <a:ln>
            <a:solidFill>
              <a:srgbClr val="000000"/>
            </a:solidFill>
            <a:miter lim="800000"/>
            <a:headEnd/>
            <a:tailEnd/>
          </a:ln>
        </p:spPr>
      </p:sp>
      <p:sp>
        <p:nvSpPr>
          <p:cNvPr id="57347"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r>
              <a:rPr lang="sv-SE" smtClean="0">
                <a:latin typeface="Arial" charset="0"/>
              </a:rPr>
              <a:t>Begreppet BPSD (Behavioural and Psychological Symptoms in Dementia) myntades 1996 som ett samlingsnamn för ett antal icke-kognitiva symtom vid demens. Förekomsten av BPSD är en av de viktigaste faktorerna som bestämmer livskvalitén och hur länge en demenssjuk person kan bo kvar hemma. Den första gruppen av symtom - beteendestörningar – står för det som omgivningen uppfattar av patientens sätt att hantera sjukdomen. Beteendestörningar är alltid något relativt. Ett och samma beteende kan vara problematiskt och föranleda insättande av psykofarmaka på ett trångt gruppboende med flera BPSD-patienter och personalbrist, men i en annan omgivning vara helt acceptabelt. Den andra gruppen av symtom – ’psykologiska symtom’ står för patientens stämningsläge och inre upplevelser, som nedstämdhet, onormal upprymdhet, oro, ångest, psykotiska vanföreställningar och hallucinationer.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0BEB5BD-B82F-4BE0-B607-75B55DE75884}" type="slidenum">
              <a:rPr lang="sv-SE">
                <a:latin typeface="Arial" charset="0"/>
                <a:cs typeface="Arial" charset="0"/>
              </a:rPr>
              <a:pPr fontAlgn="base">
                <a:spcBef>
                  <a:spcPct val="0"/>
                </a:spcBef>
                <a:spcAft>
                  <a:spcPct val="0"/>
                </a:spcAft>
              </a:pPr>
              <a:t>27</a:t>
            </a:fld>
            <a:endParaRPr lang="sv-SE">
              <a:latin typeface="Arial" charset="0"/>
              <a:cs typeface="Arial" charset="0"/>
            </a:endParaRPr>
          </a:p>
        </p:txBody>
      </p:sp>
      <p:sp>
        <p:nvSpPr>
          <p:cNvPr id="59394" name="Rectangle 2"/>
          <p:cNvSpPr>
            <a:spLocks noGrp="1" noRot="1" noChangeAspect="1" noChangeArrowheads="1" noTextEdit="1"/>
          </p:cNvSpPr>
          <p:nvPr>
            <p:ph type="sldImg"/>
          </p:nvPr>
        </p:nvSpPr>
        <p:spPr bwMode="auto">
          <a:xfrm>
            <a:off x="1144588" y="687388"/>
            <a:ext cx="4570412" cy="3427412"/>
          </a:xfrm>
          <a:noFill/>
          <a:ln>
            <a:solidFill>
              <a:srgbClr val="000000"/>
            </a:solidFill>
            <a:miter lim="800000"/>
            <a:headEnd/>
            <a:tailEnd/>
          </a:ln>
        </p:spPr>
      </p:sp>
      <p:sp>
        <p:nvSpPr>
          <p:cNvPr id="59395"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230308-66F4-4A63-98EE-793B6BF53B36}" type="slidenum">
              <a:rPr lang="sv-SE">
                <a:latin typeface="Arial" charset="0"/>
                <a:cs typeface="Arial" charset="0"/>
              </a:rPr>
              <a:pPr fontAlgn="base">
                <a:spcBef>
                  <a:spcPct val="0"/>
                </a:spcBef>
                <a:spcAft>
                  <a:spcPct val="0"/>
                </a:spcAft>
              </a:pPr>
              <a:t>29</a:t>
            </a:fld>
            <a:endParaRPr lang="sv-SE">
              <a:latin typeface="Arial" charset="0"/>
              <a:cs typeface="Arial" charset="0"/>
            </a:endParaRPr>
          </a:p>
        </p:txBody>
      </p:sp>
      <p:sp>
        <p:nvSpPr>
          <p:cNvPr id="63490" name="Rectangle 2"/>
          <p:cNvSpPr>
            <a:spLocks noGrp="1" noRot="1" noChangeAspect="1" noChangeArrowheads="1" noTextEdit="1"/>
          </p:cNvSpPr>
          <p:nvPr>
            <p:ph type="sldImg"/>
          </p:nvPr>
        </p:nvSpPr>
        <p:spPr bwMode="auto">
          <a:xfrm>
            <a:off x="1144588" y="687388"/>
            <a:ext cx="4570412" cy="3427412"/>
          </a:xfrm>
          <a:noFill/>
          <a:ln>
            <a:solidFill>
              <a:srgbClr val="000000"/>
            </a:solidFill>
            <a:miter lim="800000"/>
            <a:headEnd/>
            <a:tailEnd/>
          </a:ln>
        </p:spPr>
      </p:sp>
      <p:sp>
        <p:nvSpPr>
          <p:cNvPr id="63491"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r>
              <a:rPr lang="sv-SE" smtClean="0">
                <a:latin typeface="Arial" charset="0"/>
              </a:rPr>
              <a:t>De olika symtomen i BPSD-gruppen kan förstås på flera olika sätt. De kan tolkas som naturliga reaktioner hos en patient som kämpar med att försöka förstå en obegriplig omgivning , eller de kan ses som relaterade till graden och lokalisationen av hjärnskadan, eller till brist på olika signalämnen. Depressiva symtom är mycket vanligt i tidiga stadier och är relaterad till graden av sjukdomsinsikt. Aggressivitet beteende kan förstås som en naturligt beteende när förmågan till verbal kommunikation sviktar. Hallucinationer och vanföreställningar är i viss mån relaterade till nedsatt visuell perceptionsförmåga. Skrik och ropbeteende är typiskt för patienter med avancerad demens som är bundna till säng eller stol och som har tappat förmågan till annan kommunikation.</a:t>
            </a:r>
          </a:p>
          <a:p>
            <a:pPr>
              <a:spcBef>
                <a:spcPct val="0"/>
              </a:spcBef>
            </a:pPr>
            <a:endParaRPr lang="sv-SE" smtClean="0">
              <a:latin typeface="Arial" charset="0"/>
            </a:endParaRPr>
          </a:p>
          <a:p>
            <a:pPr>
              <a:spcBef>
                <a:spcPct val="0"/>
              </a:spcBef>
            </a:pPr>
            <a:endParaRPr lang="sv-SE"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3C907D5-FABE-42A1-AC92-6BA59B4AF5CB}" type="slidenum">
              <a:rPr lang="sv-SE">
                <a:latin typeface="Arial" charset="0"/>
                <a:cs typeface="Arial" charset="0"/>
              </a:rPr>
              <a:pPr fontAlgn="base">
                <a:spcBef>
                  <a:spcPct val="0"/>
                </a:spcBef>
                <a:spcAft>
                  <a:spcPct val="0"/>
                </a:spcAft>
              </a:pPr>
              <a:t>44</a:t>
            </a:fld>
            <a:endParaRPr lang="sv-SE">
              <a:latin typeface="Arial" charset="0"/>
              <a:cs typeface="Arial" charset="0"/>
            </a:endParaRPr>
          </a:p>
        </p:txBody>
      </p:sp>
      <p:sp>
        <p:nvSpPr>
          <p:cNvPr id="79874" name="Slide Image Placeholder 1"/>
          <p:cNvSpPr>
            <a:spLocks noGrp="1" noRot="1" noChangeAspect="1" noTextEdit="1"/>
          </p:cNvSpPr>
          <p:nvPr>
            <p:ph type="sldImg"/>
          </p:nvPr>
        </p:nvSpPr>
        <p:spPr bwMode="auto">
          <a:xfrm>
            <a:off x="1184275" y="709613"/>
            <a:ext cx="4535488" cy="3400425"/>
          </a:xfrm>
          <a:noFill/>
          <a:ln>
            <a:solidFill>
              <a:srgbClr val="000000"/>
            </a:solidFill>
            <a:miter lim="800000"/>
            <a:headEnd/>
            <a:tailEnd/>
          </a:ln>
        </p:spPr>
      </p:sp>
      <p:sp>
        <p:nvSpPr>
          <p:cNvPr id="79875" name="Notes Placeholder 2"/>
          <p:cNvSpPr>
            <a:spLocks noGrp="1"/>
          </p:cNvSpPr>
          <p:nvPr>
            <p:ph type="body" idx="1"/>
          </p:nvPr>
        </p:nvSpPr>
        <p:spPr bwMode="auto">
          <a:xfrm>
            <a:off x="939800" y="4322763"/>
            <a:ext cx="5021263" cy="4108450"/>
          </a:xfrm>
          <a:noFill/>
        </p:spPr>
        <p:txBody>
          <a:bodyPr wrap="square" lIns="92698" tIns="46350" rIns="92698" bIns="46350" numCol="1" anchor="t" anchorCtr="0" compatLnSpc="1">
            <a:prstTxWarp prst="textNoShape">
              <a:avLst/>
            </a:prstTxWarp>
          </a:bodyPr>
          <a:lstStyle/>
          <a:p>
            <a:pPr>
              <a:spcBef>
                <a:spcPct val="0"/>
              </a:spcBef>
            </a:pPr>
            <a:r>
              <a:rPr lang="en-GB" b="1" smtClean="0">
                <a:latin typeface="Arial" charset="0"/>
              </a:rPr>
              <a:t>The question what we can expect is central for us as physicians and for relatives. We make our medical decisions based on what is appropriate in different stages of the disease. For example, the decision about antibiotic treatment will be different for a person with Alzheimer´s disease living at home, compared to a person in the terminal phase of the disease. </a:t>
            </a:r>
          </a:p>
          <a:p>
            <a:pPr>
              <a:spcBef>
                <a:spcPct val="0"/>
              </a:spcBef>
            </a:pPr>
            <a:r>
              <a:rPr lang="en-GB" b="1" smtClean="0">
                <a:latin typeface="Arial" charset="0"/>
              </a:rPr>
              <a:t>The picture shows you the pattern of functional status decline over time in different uncurable disease groups. On the y-axis you have functional level and on the x-axis you have time.</a:t>
            </a:r>
          </a:p>
          <a:p>
            <a:pPr>
              <a:spcBef>
                <a:spcPct val="0"/>
              </a:spcBef>
            </a:pPr>
            <a:r>
              <a:rPr lang="en-GB" b="1" smtClean="0">
                <a:latin typeface="Arial" charset="0"/>
              </a:rPr>
              <a:t>As you can see, in cancer you will have a period of slow progression and then a quite fast functional decline during the late palliative phase.</a:t>
            </a:r>
          </a:p>
          <a:p>
            <a:pPr>
              <a:spcBef>
                <a:spcPct val="0"/>
              </a:spcBef>
            </a:pPr>
            <a:r>
              <a:rPr lang="en-GB" b="1" smtClean="0">
                <a:latin typeface="Arial" charset="0"/>
              </a:rPr>
              <a:t>In heart failure, chronic obstructive lung disease, or other multidiseased persons you will have a slow progression over a long period of time, mixed with short periods of severe, critical, exacerbations. </a:t>
            </a:r>
          </a:p>
          <a:p>
            <a:pPr>
              <a:spcBef>
                <a:spcPct val="0"/>
              </a:spcBef>
            </a:pPr>
            <a:r>
              <a:rPr lang="en-GB" b="1" smtClean="0">
                <a:latin typeface="Arial" charset="0"/>
              </a:rPr>
              <a:t>In Dementia you will have a prolonged disease progression over many years and we will also see fluctuations in the functional level caused by infections or other acute events. </a:t>
            </a:r>
            <a:endParaRPr lang="en-GB" altLang="zh-CN" b="1" smtClean="0">
              <a:latin typeface="Arial" charset="0"/>
            </a:endParaRPr>
          </a:p>
          <a:p>
            <a:pPr>
              <a:spcBef>
                <a:spcPct val="0"/>
              </a:spcBef>
            </a:pPr>
            <a:r>
              <a:rPr lang="en-GB" altLang="zh-CN" b="1" smtClean="0">
                <a:latin typeface="Arial" charset="0"/>
              </a:rPr>
              <a:t>The disease course in dementia will progress during anything between 5-20 years. If nothing acute happens, the rate will be quite constant.  In fact, the best predictor of the disease progression at least in primary neurodegenerative diseases seem to be the rate of progression the year before.  Because of the prolonged disease course and the fluctuations, it can be difficult to know if the patient is nearing the end of life stage</a:t>
            </a:r>
            <a:r>
              <a:rPr lang="sv-SE" altLang="zh-CN" smtClean="0">
                <a:latin typeface="Arial" charset="0"/>
              </a:rPr>
              <a:t> </a:t>
            </a:r>
            <a:endParaRPr lang="sv-SE" smtClean="0">
              <a:latin typeface="Arial" charset="0"/>
            </a:endParaRPr>
          </a:p>
        </p:txBody>
      </p:sp>
      <p:sp>
        <p:nvSpPr>
          <p:cNvPr id="79876" name="Slide Number Placeholder 3"/>
          <p:cNvSpPr txBox="1">
            <a:spLocks noGrp="1"/>
          </p:cNvSpPr>
          <p:nvPr/>
        </p:nvSpPr>
        <p:spPr bwMode="auto">
          <a:xfrm>
            <a:off x="3921125" y="8715375"/>
            <a:ext cx="2903538" cy="425450"/>
          </a:xfrm>
          <a:prstGeom prst="rect">
            <a:avLst/>
          </a:prstGeom>
          <a:noFill/>
          <a:ln w="9525">
            <a:noFill/>
            <a:miter lim="800000"/>
            <a:headEnd/>
            <a:tailEnd/>
          </a:ln>
        </p:spPr>
        <p:txBody>
          <a:bodyPr lIns="92698" tIns="46350" rIns="92698" bIns="46350" anchor="b"/>
          <a:lstStyle/>
          <a:p>
            <a:pPr algn="r" eaLnBrk="0" hangingPunct="0"/>
            <a:fld id="{A16A19BE-1C60-4774-9F4F-0A978FA8EF7F}" type="slidenum">
              <a:rPr lang="sv-SE" sz="1200">
                <a:latin typeface="Times New Roman" pitchFamily="18" charset="0"/>
              </a:rPr>
              <a:pPr algn="r" eaLnBrk="0" hangingPunct="0"/>
              <a:t>44</a:t>
            </a:fld>
            <a:endParaRPr lang="sv-SE" sz="120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481037-712C-448D-8F90-E663625B2754}" type="slidenum">
              <a:rPr lang="sv-SE">
                <a:latin typeface="Arial" charset="0"/>
                <a:cs typeface="Arial" charset="0"/>
              </a:rPr>
              <a:pPr fontAlgn="base">
                <a:spcBef>
                  <a:spcPct val="0"/>
                </a:spcBef>
                <a:spcAft>
                  <a:spcPct val="0"/>
                </a:spcAft>
              </a:pPr>
              <a:t>45</a:t>
            </a:fld>
            <a:endParaRPr lang="sv-SE">
              <a:latin typeface="Arial" charset="0"/>
              <a:cs typeface="Arial" charset="0"/>
            </a:endParaRPr>
          </a:p>
        </p:txBody>
      </p:sp>
      <p:sp>
        <p:nvSpPr>
          <p:cNvPr id="82946" name="Rectangle 2"/>
          <p:cNvSpPr>
            <a:spLocks noGrp="1" noRot="1" noChangeAspect="1" noChangeArrowheads="1" noTextEdit="1"/>
          </p:cNvSpPr>
          <p:nvPr>
            <p:ph type="sldImg"/>
          </p:nvPr>
        </p:nvSpPr>
        <p:spPr bwMode="auto">
          <a:xfrm>
            <a:off x="1144588" y="687388"/>
            <a:ext cx="4570412" cy="3427412"/>
          </a:xfrm>
          <a:noFill/>
          <a:ln>
            <a:solidFill>
              <a:srgbClr val="000000"/>
            </a:solidFill>
            <a:miter lim="800000"/>
            <a:headEnd/>
            <a:tailEnd/>
          </a:ln>
        </p:spPr>
      </p:sp>
      <p:sp>
        <p:nvSpPr>
          <p:cNvPr id="82947" name="Rectangle 3"/>
          <p:cNvSpPr>
            <a:spLocks noGrp="1" noChangeArrowheads="1"/>
          </p:cNvSpPr>
          <p:nvPr>
            <p:ph type="body" idx="1"/>
          </p:nvPr>
        </p:nvSpPr>
        <p:spPr bwMode="auto">
          <a:xfrm>
            <a:off x="685800" y="4341813"/>
            <a:ext cx="5486400" cy="4114800"/>
          </a:xfrm>
          <a:noFill/>
        </p:spPr>
        <p:txBody>
          <a:bodyPr wrap="square" lIns="92698" tIns="46350" rIns="92698" bIns="46350" numCol="1" anchor="t" anchorCtr="0" compatLnSpc="1">
            <a:prstTxWarp prst="textNoShape">
              <a:avLst/>
            </a:prstTxWarp>
          </a:bodyPr>
          <a:lstStyle/>
          <a:p>
            <a:pPr>
              <a:spcBef>
                <a:spcPct val="0"/>
              </a:spcBef>
            </a:pPr>
            <a:r>
              <a:rPr lang="en-GB" smtClean="0">
                <a:latin typeface="Arial" charset="0"/>
              </a:rPr>
              <a:t>The progression to Dementia always begins with minor memory problems, Mild cognitive impairment, MCI which means that, even though  you obiously have memory problems, the problems are not severe enough to cause any major difficulties in your daily living. </a:t>
            </a:r>
          </a:p>
          <a:p>
            <a:pPr>
              <a:spcBef>
                <a:spcPct val="0"/>
              </a:spcBef>
            </a:pPr>
            <a:r>
              <a:rPr lang="en-GB" smtClean="0">
                <a:latin typeface="Arial" charset="0"/>
              </a:rPr>
              <a:t>In the mild dementia phase you will have a more marked impairment of various cognitive functions so that instrumental activities of daily living are harder to perform, for example, pay bills, shopping, find your way to the shop, organize your life, take care of meetings and so on. But still you do not have any difficulties in taking care of your self and your own hygiene.</a:t>
            </a:r>
          </a:p>
          <a:p>
            <a:pPr>
              <a:spcBef>
                <a:spcPct val="0"/>
              </a:spcBef>
            </a:pPr>
            <a:r>
              <a:rPr lang="en-GB" smtClean="0">
                <a:latin typeface="Arial" charset="0"/>
              </a:rPr>
              <a:t>In the moderate dementia phase, however, you need help to take care of your personal hygiene. Very often this is the time point when living at home is not possible any longer.</a:t>
            </a:r>
          </a:p>
          <a:p>
            <a:pPr>
              <a:spcBef>
                <a:spcPct val="0"/>
              </a:spcBef>
            </a:pPr>
            <a:r>
              <a:rPr lang="en-GB" smtClean="0">
                <a:latin typeface="Arial" charset="0"/>
              </a:rPr>
              <a:t>The severe dementia phase is characterized by:</a:t>
            </a:r>
          </a:p>
          <a:p>
            <a:pPr>
              <a:spcBef>
                <a:spcPct val="0"/>
              </a:spcBef>
            </a:pPr>
            <a:r>
              <a:rPr lang="en-GB" smtClean="0">
                <a:latin typeface="Arial" charset="0"/>
              </a:rPr>
              <a:t>-Swallowing difficulties, dysfagia</a:t>
            </a:r>
          </a:p>
          <a:p>
            <a:pPr>
              <a:spcBef>
                <a:spcPct val="0"/>
              </a:spcBef>
            </a:pPr>
            <a:r>
              <a:rPr lang="en-GB" smtClean="0">
                <a:latin typeface="Arial" charset="0"/>
              </a:rPr>
              <a:t>-Recurrent infections, very often pneumonias because of aspiration, </a:t>
            </a:r>
          </a:p>
          <a:p>
            <a:pPr>
              <a:spcBef>
                <a:spcPct val="0"/>
              </a:spcBef>
            </a:pPr>
            <a:r>
              <a:rPr lang="en-GB" smtClean="0">
                <a:latin typeface="Arial" charset="0"/>
              </a:rPr>
              <a:t>-they will have motor dysfunction which in the end will make them bedbound (?). </a:t>
            </a:r>
          </a:p>
          <a:p>
            <a:pPr>
              <a:spcBef>
                <a:spcPct val="0"/>
              </a:spcBef>
            </a:pPr>
            <a:r>
              <a:rPr lang="en-GB" smtClean="0">
                <a:latin typeface="Arial" charset="0"/>
              </a:rPr>
              <a:t>- They can not communicate verbally</a:t>
            </a:r>
          </a:p>
          <a:p>
            <a:pPr>
              <a:spcBef>
                <a:spcPct val="0"/>
              </a:spcBef>
            </a:pPr>
            <a:r>
              <a:rPr lang="en-GB" smtClean="0">
                <a:latin typeface="Arial" charset="0"/>
              </a:rPr>
              <a:t>-you will find a person that is totally dependent on other care givers to maintain basic needs. </a:t>
            </a:r>
          </a:p>
          <a:p>
            <a:pPr>
              <a:spcBef>
                <a:spcPct val="0"/>
              </a:spcBef>
            </a:pPr>
            <a:r>
              <a:rPr lang="en-GB" smtClean="0">
                <a:latin typeface="Arial" charset="0"/>
              </a:rPr>
              <a:t>Interestingly, one can live months but also even a year or more in this last phase of dementia. Of course on an individual basis, even if you are sure that this is the end stage, I advice you not to say anything about how long time that is left because we always over- or underestimate the time left and relatives will be disappointed when your estimation of time left was incorrect.</a:t>
            </a:r>
            <a:endParaRPr lang="sv-SE"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3A7132-6A88-47A2-B656-A7060E185D4D}" type="slidenum">
              <a:rPr lang="sv-SE">
                <a:latin typeface="Arial" charset="0"/>
                <a:cs typeface="Arial" charset="0"/>
              </a:rPr>
              <a:pPr fontAlgn="base">
                <a:spcBef>
                  <a:spcPct val="0"/>
                </a:spcBef>
                <a:spcAft>
                  <a:spcPct val="0"/>
                </a:spcAft>
              </a:pPr>
              <a:t>46</a:t>
            </a:fld>
            <a:endParaRPr lang="sv-SE">
              <a:latin typeface="Arial" charset="0"/>
              <a:cs typeface="Arial" charset="0"/>
            </a:endParaRPr>
          </a:p>
        </p:txBody>
      </p:sp>
      <p:sp>
        <p:nvSpPr>
          <p:cNvPr id="84994" name="Platshållare för bildobjekt 1"/>
          <p:cNvSpPr>
            <a:spLocks noGrp="1" noRot="1" noChangeAspect="1" noTextEdit="1"/>
          </p:cNvSpPr>
          <p:nvPr>
            <p:ph type="sldImg"/>
          </p:nvPr>
        </p:nvSpPr>
        <p:spPr bwMode="auto">
          <a:xfrm>
            <a:off x="1184275" y="709613"/>
            <a:ext cx="4535488" cy="3400425"/>
          </a:xfrm>
          <a:noFill/>
          <a:ln>
            <a:solidFill>
              <a:srgbClr val="000000"/>
            </a:solidFill>
            <a:miter lim="800000"/>
            <a:headEnd/>
            <a:tailEnd/>
          </a:ln>
        </p:spPr>
      </p:sp>
      <p:sp>
        <p:nvSpPr>
          <p:cNvPr id="84995" name="Platshållare för anteckningar 2"/>
          <p:cNvSpPr>
            <a:spLocks noGrp="1"/>
          </p:cNvSpPr>
          <p:nvPr>
            <p:ph type="body" idx="1"/>
            <p:custDataLst>
              <p:tags r:id="rId1"/>
            </p:custDataLst>
          </p:nvPr>
        </p:nvSpPr>
        <p:spPr bwMode="auto">
          <a:xfrm>
            <a:off x="939800" y="4322763"/>
            <a:ext cx="5021263" cy="4108450"/>
          </a:xfrm>
          <a:noFill/>
        </p:spPr>
        <p:txBody>
          <a:bodyPr wrap="square" lIns="92698" tIns="46350" rIns="92698" bIns="46350" numCol="1" anchor="t" anchorCtr="0" compatLnSpc="1">
            <a:prstTxWarp prst="textNoShape">
              <a:avLst/>
            </a:prstTxWarp>
          </a:bodyPr>
          <a:lstStyle/>
          <a:p>
            <a:pPr>
              <a:spcBef>
                <a:spcPct val="0"/>
              </a:spcBef>
            </a:pPr>
            <a:r>
              <a:rPr lang="en-GB" b="1" smtClean="0">
                <a:latin typeface="Arial" charset="0"/>
              </a:rPr>
              <a:t>We need to talk at an early stage to relatives about their expectations, their fears. We need to talk to relatives about what the disease progression will look like. Meeting relatives can also help us understand what is really important to them in the care of the patient as the patient can not tell us themselves. </a:t>
            </a:r>
          </a:p>
          <a:p>
            <a:pPr>
              <a:spcBef>
                <a:spcPct val="0"/>
              </a:spcBef>
            </a:pPr>
            <a:r>
              <a:rPr lang="en-GB" b="1" smtClean="0">
                <a:latin typeface="Arial" charset="0"/>
              </a:rPr>
              <a:t>From my clinical experience I know that some central ethical issues will arise when we are dealing with uncurable diseases like dementia. These issues are:</a:t>
            </a:r>
          </a:p>
          <a:p>
            <a:pPr>
              <a:spcBef>
                <a:spcPct val="0"/>
              </a:spcBef>
            </a:pPr>
            <a:r>
              <a:rPr lang="en-GB" b="1" smtClean="0">
                <a:latin typeface="Arial" charset="0"/>
              </a:rPr>
              <a:t>Cardiopulmonary resuscitation (CPR)?</a:t>
            </a:r>
          </a:p>
          <a:p>
            <a:pPr>
              <a:spcBef>
                <a:spcPct val="0"/>
              </a:spcBef>
            </a:pPr>
            <a:r>
              <a:rPr lang="en-GB" b="1" smtClean="0">
                <a:latin typeface="Arial" charset="0"/>
              </a:rPr>
              <a:t>Antibiotic treatment?</a:t>
            </a:r>
          </a:p>
          <a:p>
            <a:pPr>
              <a:spcBef>
                <a:spcPct val="0"/>
              </a:spcBef>
            </a:pPr>
            <a:r>
              <a:rPr lang="en-GB" b="1" smtClean="0">
                <a:latin typeface="Arial" charset="0"/>
              </a:rPr>
              <a:t>External nutritional support?</a:t>
            </a:r>
          </a:p>
          <a:p>
            <a:pPr>
              <a:spcBef>
                <a:spcPct val="0"/>
              </a:spcBef>
            </a:pPr>
            <a:r>
              <a:rPr lang="en-GB" b="1" smtClean="0">
                <a:latin typeface="Arial" charset="0"/>
              </a:rPr>
              <a:t>Referral to hospital?</a:t>
            </a:r>
          </a:p>
          <a:p>
            <a:pPr>
              <a:spcBef>
                <a:spcPct val="0"/>
              </a:spcBef>
            </a:pPr>
            <a:r>
              <a:rPr lang="en-GB" b="1" smtClean="0">
                <a:latin typeface="Arial" charset="0"/>
              </a:rPr>
              <a:t>It is important to address these issues at an early stage together with relatives before </a:t>
            </a:r>
            <a:r>
              <a:rPr lang="en-GB" b="1" i="1" smtClean="0">
                <a:latin typeface="Arial" charset="0"/>
              </a:rPr>
              <a:t>they occur</a:t>
            </a:r>
            <a:r>
              <a:rPr lang="en-GB" b="1" smtClean="0">
                <a:latin typeface="Arial" charset="0"/>
              </a:rPr>
              <a:t> in order to explain what we know about the potential effect of these different interventions. Later in the course you will work in groups in order to list key evidence on the effect of these interventions.</a:t>
            </a:r>
          </a:p>
          <a:p>
            <a:pPr>
              <a:spcBef>
                <a:spcPct val="0"/>
              </a:spcBef>
            </a:pPr>
            <a:r>
              <a:rPr lang="en-GB" b="1" smtClean="0">
                <a:latin typeface="Arial" charset="0"/>
              </a:rPr>
              <a:t>Advance care planning and to describe the disease course and to define in what stage of the disease course the patient is now, is really the key on order to obtain a broad consensus on the goals of care</a:t>
            </a:r>
          </a:p>
          <a:p>
            <a:pPr>
              <a:spcBef>
                <a:spcPct val="0"/>
              </a:spcBef>
            </a:pPr>
            <a:r>
              <a:rPr lang="en-GB" b="1" smtClean="0">
                <a:latin typeface="Arial" charset="0"/>
              </a:rPr>
              <a:t>My experience is that when I draw the functional status curve of a person with dementia and put a cross in the end of that line so that relatives get a chance to realise where in the disease course we are right now, relatives very often for the first will time understand how seriously ill the patient is and then they adjust their expectations for the future to more reasonable goals.  </a:t>
            </a:r>
            <a:r>
              <a:rPr lang="sv-SE" b="1" smtClean="0">
                <a:latin typeface="Arial" charset="0"/>
              </a:rPr>
              <a:t>[Kan vi ha kurvan från Advance care planning på sedan och markera med ett kryss?]</a:t>
            </a:r>
          </a:p>
        </p:txBody>
      </p:sp>
      <p:sp>
        <p:nvSpPr>
          <p:cNvPr id="84996" name="Platshållare för bildnummer 3"/>
          <p:cNvSpPr txBox="1">
            <a:spLocks noGrp="1"/>
          </p:cNvSpPr>
          <p:nvPr/>
        </p:nvSpPr>
        <p:spPr bwMode="auto">
          <a:xfrm>
            <a:off x="3921125" y="8715375"/>
            <a:ext cx="2903538" cy="425450"/>
          </a:xfrm>
          <a:prstGeom prst="rect">
            <a:avLst/>
          </a:prstGeom>
          <a:noFill/>
          <a:ln w="9525">
            <a:noFill/>
            <a:miter lim="800000"/>
            <a:headEnd/>
            <a:tailEnd/>
          </a:ln>
        </p:spPr>
        <p:txBody>
          <a:bodyPr lIns="92698" tIns="46350" rIns="92698" bIns="46350" anchor="b"/>
          <a:lstStyle/>
          <a:p>
            <a:pPr algn="r" eaLnBrk="0" hangingPunct="0"/>
            <a:fld id="{3DAA8951-3647-4786-97FD-81D815E90DFD}" type="slidenum">
              <a:rPr lang="sv-SE" sz="1200">
                <a:latin typeface="Times New Roman" pitchFamily="18" charset="0"/>
              </a:rPr>
              <a:pPr algn="r" eaLnBrk="0" hangingPunct="0"/>
              <a:t>46</a:t>
            </a:fld>
            <a:endParaRPr lang="sv-SE" sz="120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9B754C4-AFB9-4B2D-B96A-035AF9136C9F}" type="slidenum">
              <a:rPr lang="sv-SE">
                <a:latin typeface="Arial" charset="0"/>
                <a:cs typeface="Arial" charset="0"/>
              </a:rPr>
              <a:pPr fontAlgn="base">
                <a:spcBef>
                  <a:spcPct val="0"/>
                </a:spcBef>
                <a:spcAft>
                  <a:spcPct val="0"/>
                </a:spcAft>
              </a:pPr>
              <a:t>47</a:t>
            </a:fld>
            <a:endParaRPr lang="sv-SE">
              <a:latin typeface="Arial" charset="0"/>
              <a:cs typeface="Arial" charset="0"/>
            </a:endParaRPr>
          </a:p>
        </p:txBody>
      </p:sp>
      <p:sp>
        <p:nvSpPr>
          <p:cNvPr id="87042" name="Rectangle 2"/>
          <p:cNvSpPr>
            <a:spLocks noGrp="1" noRot="1" noChangeAspect="1" noChangeArrowheads="1" noTextEdit="1"/>
          </p:cNvSpPr>
          <p:nvPr>
            <p:ph type="sldImg"/>
          </p:nvPr>
        </p:nvSpPr>
        <p:spPr bwMode="auto">
          <a:xfrm>
            <a:off x="1184275" y="709613"/>
            <a:ext cx="4535488" cy="3400425"/>
          </a:xfrm>
          <a:noFill/>
          <a:ln>
            <a:solidFill>
              <a:srgbClr val="000000"/>
            </a:solidFill>
            <a:miter lim="800000"/>
            <a:headEnd/>
            <a:tailEnd/>
          </a:ln>
        </p:spPr>
      </p:sp>
      <p:sp>
        <p:nvSpPr>
          <p:cNvPr id="87043" name="Rectangle 3"/>
          <p:cNvSpPr>
            <a:spLocks noGrp="1" noChangeArrowheads="1"/>
          </p:cNvSpPr>
          <p:nvPr>
            <p:ph type="body" idx="1"/>
          </p:nvPr>
        </p:nvSpPr>
        <p:spPr bwMode="auto">
          <a:xfrm>
            <a:off x="939800" y="4322763"/>
            <a:ext cx="5021263" cy="4108450"/>
          </a:xfrm>
          <a:noFill/>
        </p:spPr>
        <p:txBody>
          <a:bodyPr wrap="square" lIns="92702" tIns="46352" rIns="92702" bIns="46352" numCol="1" anchor="t" anchorCtr="0" compatLnSpc="1">
            <a:prstTxWarp prst="textNoShape">
              <a:avLst/>
            </a:prstTxWarp>
          </a:bodyPr>
          <a:lstStyle/>
          <a:p>
            <a:pPr>
              <a:spcBef>
                <a:spcPct val="0"/>
              </a:spcBef>
            </a:pPr>
            <a:r>
              <a:rPr lang="sv-SE" smtClean="0">
                <a:latin typeface="Arial" charset="0"/>
              </a:rPr>
              <a:t>Kan hoppas över om vi måste korta</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06C791-DA77-40C1-B91C-A3F14213E2EC}" type="slidenum">
              <a:rPr lang="sv-SE">
                <a:latin typeface="Arial" charset="0"/>
                <a:cs typeface="Arial" charset="0"/>
              </a:rPr>
              <a:pPr fontAlgn="base">
                <a:spcBef>
                  <a:spcPct val="0"/>
                </a:spcBef>
                <a:spcAft>
                  <a:spcPct val="0"/>
                </a:spcAft>
              </a:pPr>
              <a:t>79</a:t>
            </a:fld>
            <a:endParaRPr lang="sv-SE">
              <a:latin typeface="Arial" charset="0"/>
              <a:cs typeface="Arial" charset="0"/>
            </a:endParaRPr>
          </a:p>
        </p:txBody>
      </p:sp>
      <p:sp>
        <p:nvSpPr>
          <p:cNvPr id="12185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12185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121860"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0BB96EB-BBBA-4D73-A4F3-E69FA281CF9D}" type="slidenum">
              <a:rPr lang="sv-SE" sz="1200">
                <a:latin typeface="Calibri" pitchFamily="34" charset="0"/>
              </a:rPr>
              <a:pPr algn="r"/>
              <a:t>79</a:t>
            </a:fld>
            <a:endParaRPr lang="sv-SE" sz="120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6EF3BE3-28F9-42E6-A7F0-00535493F333}" type="slidenum">
              <a:rPr lang="sv-SE">
                <a:latin typeface="Arial" charset="0"/>
                <a:cs typeface="Arial" charset="0"/>
              </a:rPr>
              <a:pPr fontAlgn="base">
                <a:spcBef>
                  <a:spcPct val="0"/>
                </a:spcBef>
                <a:spcAft>
                  <a:spcPct val="0"/>
                </a:spcAft>
              </a:pPr>
              <a:t>80</a:t>
            </a:fld>
            <a:endParaRPr lang="sv-SE">
              <a:latin typeface="Arial" charset="0"/>
              <a:cs typeface="Arial" charset="0"/>
            </a:endParaRPr>
          </a:p>
        </p:txBody>
      </p:sp>
      <p:sp>
        <p:nvSpPr>
          <p:cNvPr id="123906"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123907"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123908"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2C94F8F-983A-4862-8060-69EC914A71F1}" type="slidenum">
              <a:rPr lang="sv-SE" sz="1200">
                <a:latin typeface="Calibri" pitchFamily="34" charset="0"/>
              </a:rPr>
              <a:pPr algn="r"/>
              <a:t>80</a:t>
            </a:fld>
            <a:endParaRPr lang="sv-SE" sz="12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C11EA8-CF17-463C-9211-19ED18AF2796}" type="slidenum">
              <a:rPr lang="sv-SE">
                <a:latin typeface="Arial" charset="0"/>
                <a:cs typeface="Arial" charset="0"/>
              </a:rPr>
              <a:pPr fontAlgn="base">
                <a:spcBef>
                  <a:spcPct val="0"/>
                </a:spcBef>
                <a:spcAft>
                  <a:spcPct val="0"/>
                </a:spcAft>
              </a:pPr>
              <a:t>81</a:t>
            </a:fld>
            <a:endParaRPr lang="sv-SE">
              <a:latin typeface="Arial" charset="0"/>
              <a:cs typeface="Arial" charset="0"/>
            </a:endParaRPr>
          </a:p>
        </p:txBody>
      </p:sp>
      <p:sp>
        <p:nvSpPr>
          <p:cNvPr id="126978" name="Platshållare för bildobjekt 1"/>
          <p:cNvSpPr>
            <a:spLocks noGrp="1" noRot="1" noChangeAspect="1" noTextEdit="1"/>
          </p:cNvSpPr>
          <p:nvPr>
            <p:ph type="sldImg"/>
          </p:nvPr>
        </p:nvSpPr>
        <p:spPr bwMode="auto">
          <a:noFill/>
          <a:ln>
            <a:solidFill>
              <a:srgbClr val="000000"/>
            </a:solidFill>
            <a:miter lim="800000"/>
            <a:headEnd/>
            <a:tailEnd/>
          </a:ln>
        </p:spPr>
      </p:sp>
      <p:sp>
        <p:nvSpPr>
          <p:cNvPr id="126979" name="Platshållare för anteckninga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
        <p:nvSpPr>
          <p:cNvPr id="126980" name="Platshållare för bildnumm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96C1FD7-9BE3-4663-86DE-B43ED9B6EE87}" type="slidenum">
              <a:rPr lang="sv-SE" sz="1200">
                <a:latin typeface="Calibri" pitchFamily="34" charset="0"/>
              </a:rPr>
              <a:pPr algn="r"/>
              <a:t>81</a:t>
            </a:fld>
            <a:endParaRPr lang="sv-SE"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E0145E5-18A4-45C1-846E-BD4E35B44C59}" type="slidenum">
              <a:rPr lang="sv-SE">
                <a:latin typeface="Arial" charset="0"/>
                <a:cs typeface="Arial" charset="0"/>
              </a:rPr>
              <a:pPr fontAlgn="base">
                <a:spcBef>
                  <a:spcPct val="0"/>
                </a:spcBef>
                <a:spcAft>
                  <a:spcPct val="0"/>
                </a:spcAft>
              </a:pPr>
              <a:t>83</a:t>
            </a:fld>
            <a:endParaRPr lang="sv-SE">
              <a:latin typeface="Arial" charset="0"/>
              <a:cs typeface="Arial" charset="0"/>
            </a:endParaRPr>
          </a:p>
        </p:txBody>
      </p:sp>
      <p:sp>
        <p:nvSpPr>
          <p:cNvPr id="130051"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p:spPr>
        <p:txBody>
          <a:bodyPr wrap="none" lIns="82058" tIns="41029" rIns="82058" bIns="41029" anchor="ctr"/>
          <a:lstStyle/>
          <a:p>
            <a:endParaRPr lang="da-DK">
              <a:latin typeface="Calibri" pitchFamily="34" charset="0"/>
            </a:endParaRPr>
          </a:p>
        </p:txBody>
      </p:sp>
      <p:sp>
        <p:nvSpPr>
          <p:cNvPr id="130052" name="Text Box 2"/>
          <p:cNvSpPr>
            <a:spLocks noGrp="1" noChangeArrowheads="1"/>
          </p:cNvSpPr>
          <p:nvPr>
            <p:ph type="body"/>
          </p:nvPr>
        </p:nvSpPr>
        <p:spPr bwMode="auto">
          <a:xfrm>
            <a:off x="1046163" y="4352925"/>
            <a:ext cx="4770437" cy="3478213"/>
          </a:xfrm>
          <a:noFill/>
        </p:spPr>
        <p:txBody>
          <a:bodyPr wrap="square" lIns="0" tIns="0" rIns="0" bIns="0" numCol="1" anchor="t" anchorCtr="0" compatLnSpc="1">
            <a:prstTxWarp prst="textNoShape">
              <a:avLst/>
            </a:prstTxWarp>
          </a:bodyPr>
          <a:lstStyle/>
          <a:p>
            <a:pPr marL="76200" indent="-76200">
              <a:lnSpc>
                <a:spcPct val="93000"/>
              </a:lnSpc>
              <a:spcBef>
                <a:spcPct val="0"/>
              </a:spcBef>
              <a:buSzPct val="45000"/>
              <a:tabLst>
                <a:tab pos="649288" algn="l"/>
                <a:tab pos="1298575" algn="l"/>
                <a:tab pos="1947863" algn="l"/>
                <a:tab pos="2597150" algn="l"/>
                <a:tab pos="3248025" algn="l"/>
                <a:tab pos="3897313" algn="l"/>
                <a:tab pos="4546600" algn="l"/>
              </a:tabLst>
            </a:pPr>
            <a:r>
              <a:rPr lang="en-GB" smtClean="0">
                <a:latin typeface="Arial" charset="0"/>
              </a:rPr>
              <a:t>Sagittal and axial views of positron emission tomographic (PET) scans of representative patients. The vertical bars indicate the range of semiautomated quantitative analysis of the ratio of cortical to cerebellar signal (SUVr) scores. The maximum color (red) corresponds to an SUVr of approximately 2.2. The 4G8 immunohistochemistry shows precuneus gray matter with aggregated β-amyloid (red) using a 3-amino-9-ethyl-carbazol chromogen stain and counterstained with acid blue 129 (original magnification ×5).</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14295B-F991-4715-A10D-7734259A78BD}" type="slidenum">
              <a:rPr lang="sv-SE">
                <a:latin typeface="Arial" charset="0"/>
                <a:cs typeface="Arial" charset="0"/>
              </a:rPr>
              <a:pPr fontAlgn="base">
                <a:spcBef>
                  <a:spcPct val="0"/>
                </a:spcBef>
                <a:spcAft>
                  <a:spcPct val="0"/>
                </a:spcAft>
              </a:pPr>
              <a:t>84</a:t>
            </a:fld>
            <a:endParaRPr lang="sv-SE">
              <a:latin typeface="Arial" charset="0"/>
              <a:cs typeface="Arial" charset="0"/>
            </a:endParaRPr>
          </a:p>
        </p:txBody>
      </p:sp>
      <p:sp>
        <p:nvSpPr>
          <p:cNvPr id="132098" name="Rectangle 2"/>
          <p:cNvSpPr>
            <a:spLocks noGrp="1" noRot="1" noChangeAspect="1" noChangeArrowheads="1" noTextEdit="1"/>
          </p:cNvSpPr>
          <p:nvPr>
            <p:ph type="sldImg"/>
          </p:nvPr>
        </p:nvSpPr>
        <p:spPr bwMode="auto">
          <a:xfrm>
            <a:off x="949325" y="687388"/>
            <a:ext cx="4960938" cy="3427412"/>
          </a:xfrm>
          <a:noFill/>
          <a:ln>
            <a:solidFill>
              <a:srgbClr val="000000"/>
            </a:solidFill>
            <a:miter lim="800000"/>
            <a:headEnd/>
            <a:tailEnd/>
          </a:ln>
        </p:spPr>
      </p:sp>
      <p:sp>
        <p:nvSpPr>
          <p:cNvPr id="132099"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EBB2392-A174-4C2A-B8DE-D4B264B4CE37}" type="slidenum">
              <a:rPr lang="sv-SE">
                <a:latin typeface="Arial" charset="0"/>
                <a:cs typeface="Arial" charset="0"/>
              </a:rPr>
              <a:pPr fontAlgn="base">
                <a:spcBef>
                  <a:spcPct val="0"/>
                </a:spcBef>
                <a:spcAft>
                  <a:spcPct val="0"/>
                </a:spcAft>
              </a:pPr>
              <a:t>85</a:t>
            </a:fld>
            <a:endParaRPr lang="sv-SE">
              <a:latin typeface="Arial" charset="0"/>
              <a:cs typeface="Arial" charset="0"/>
            </a:endParaRPr>
          </a:p>
        </p:txBody>
      </p:sp>
      <p:sp>
        <p:nvSpPr>
          <p:cNvPr id="135170" name="Rectangle 2"/>
          <p:cNvSpPr>
            <a:spLocks noGrp="1" noRot="1" noChangeAspect="1" noChangeArrowheads="1" noTextEdit="1"/>
          </p:cNvSpPr>
          <p:nvPr>
            <p:ph type="sldImg"/>
          </p:nvPr>
        </p:nvSpPr>
        <p:spPr bwMode="auto">
          <a:xfrm>
            <a:off x="949325" y="687388"/>
            <a:ext cx="4960938" cy="3427412"/>
          </a:xfrm>
          <a:noFill/>
          <a:ln>
            <a:solidFill>
              <a:srgbClr val="000000"/>
            </a:solidFill>
            <a:miter lim="800000"/>
            <a:headEnd/>
            <a:tailEnd/>
          </a:ln>
        </p:spPr>
      </p:sp>
      <p:sp>
        <p:nvSpPr>
          <p:cNvPr id="135171"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93BA9D3-2AD0-449C-AF6E-424C494FCF5A}" type="slidenum">
              <a:rPr lang="sv-SE">
                <a:latin typeface="Arial" charset="0"/>
                <a:cs typeface="Arial" charset="0"/>
              </a:rPr>
              <a:pPr fontAlgn="base">
                <a:spcBef>
                  <a:spcPct val="0"/>
                </a:spcBef>
                <a:spcAft>
                  <a:spcPct val="0"/>
                </a:spcAft>
              </a:pPr>
              <a:t>86</a:t>
            </a:fld>
            <a:endParaRPr lang="sv-SE">
              <a:latin typeface="Arial" charset="0"/>
              <a:cs typeface="Arial" charset="0"/>
            </a:endParaRPr>
          </a:p>
        </p:txBody>
      </p:sp>
      <p:sp>
        <p:nvSpPr>
          <p:cNvPr id="138242" name="Rectangle 2"/>
          <p:cNvSpPr>
            <a:spLocks noGrp="1" noRot="1" noChangeAspect="1" noChangeArrowheads="1" noTextEdit="1"/>
          </p:cNvSpPr>
          <p:nvPr>
            <p:ph type="sldImg"/>
          </p:nvPr>
        </p:nvSpPr>
        <p:spPr bwMode="auto">
          <a:xfrm>
            <a:off x="1144588" y="687388"/>
            <a:ext cx="4570412" cy="3427412"/>
          </a:xfrm>
          <a:noFill/>
          <a:ln>
            <a:solidFill>
              <a:srgbClr val="000000"/>
            </a:solidFill>
            <a:miter lim="800000"/>
            <a:headEnd/>
            <a:tailEnd/>
          </a:ln>
        </p:spPr>
      </p:sp>
      <p:sp>
        <p:nvSpPr>
          <p:cNvPr id="138243" name="Rectangle 3"/>
          <p:cNvSpPr>
            <a:spLocks noGrp="1" noChangeArrowheads="1"/>
          </p:cNvSpPr>
          <p:nvPr>
            <p:ph type="body" idx="1"/>
          </p:nvPr>
        </p:nvSpPr>
        <p:spPr bwMode="auto">
          <a:xfrm>
            <a:off x="685800" y="4341813"/>
            <a:ext cx="5486400" cy="4114800"/>
          </a:xfrm>
          <a:noFill/>
        </p:spPr>
        <p:txBody>
          <a:bodyPr wrap="square" lIns="92698" tIns="46350" rIns="92698" bIns="46350" numCol="1" anchor="t" anchorCtr="0" compatLnSpc="1">
            <a:prstTxWarp prst="textNoShape">
              <a:avLst/>
            </a:prstTxWarp>
          </a:bodyPr>
          <a:lstStyle/>
          <a:p>
            <a:pPr>
              <a:spcBef>
                <a:spcPct val="0"/>
              </a:spcBef>
            </a:pPr>
            <a:r>
              <a:rPr lang="en-GB" smtClean="0">
                <a:latin typeface="Arial" charset="0"/>
              </a:rPr>
              <a:t>The progression to Dementia always begins with minor memory problems, Mild cognitive impairment, MCI which means that, even though  you obiously have memory problems, the problems are not severe enough to cause any major difficulties in your daily living. </a:t>
            </a:r>
          </a:p>
          <a:p>
            <a:pPr>
              <a:spcBef>
                <a:spcPct val="0"/>
              </a:spcBef>
            </a:pPr>
            <a:r>
              <a:rPr lang="en-GB" smtClean="0">
                <a:latin typeface="Arial" charset="0"/>
              </a:rPr>
              <a:t>In the mild dementia phase you will have a more marked impairment of various cognitive functions so that instrumental activities of daily living are harder to perform, for example, pay bills, shopping, find your way to the shop, organize your life, take care of meetings and so on. But still you do not have any difficulties in taking care of your self and your own hygiene.</a:t>
            </a:r>
          </a:p>
          <a:p>
            <a:pPr>
              <a:spcBef>
                <a:spcPct val="0"/>
              </a:spcBef>
            </a:pPr>
            <a:r>
              <a:rPr lang="en-GB" smtClean="0">
                <a:latin typeface="Arial" charset="0"/>
              </a:rPr>
              <a:t>In the moderate dementia phase, however, you need help to take care of your personal hygiene. Very often this is the time point when living at home is not possible any longer.</a:t>
            </a:r>
          </a:p>
          <a:p>
            <a:pPr>
              <a:spcBef>
                <a:spcPct val="0"/>
              </a:spcBef>
            </a:pPr>
            <a:r>
              <a:rPr lang="en-GB" smtClean="0">
                <a:latin typeface="Arial" charset="0"/>
              </a:rPr>
              <a:t>The severe dementia phase is characterized by:</a:t>
            </a:r>
          </a:p>
          <a:p>
            <a:pPr>
              <a:spcBef>
                <a:spcPct val="0"/>
              </a:spcBef>
            </a:pPr>
            <a:r>
              <a:rPr lang="en-GB" smtClean="0">
                <a:latin typeface="Arial" charset="0"/>
              </a:rPr>
              <a:t>-Swallowing difficulties, dysfagia</a:t>
            </a:r>
          </a:p>
          <a:p>
            <a:pPr>
              <a:spcBef>
                <a:spcPct val="0"/>
              </a:spcBef>
            </a:pPr>
            <a:r>
              <a:rPr lang="en-GB" smtClean="0">
                <a:latin typeface="Arial" charset="0"/>
              </a:rPr>
              <a:t>-Recurrent infections, very often pneumonias because of aspiration, </a:t>
            </a:r>
          </a:p>
          <a:p>
            <a:pPr>
              <a:spcBef>
                <a:spcPct val="0"/>
              </a:spcBef>
            </a:pPr>
            <a:r>
              <a:rPr lang="en-GB" smtClean="0">
                <a:latin typeface="Arial" charset="0"/>
              </a:rPr>
              <a:t>-they will have motor dysfunction which in the end will make them bedbound (?). </a:t>
            </a:r>
          </a:p>
          <a:p>
            <a:pPr>
              <a:spcBef>
                <a:spcPct val="0"/>
              </a:spcBef>
            </a:pPr>
            <a:r>
              <a:rPr lang="en-GB" smtClean="0">
                <a:latin typeface="Arial" charset="0"/>
              </a:rPr>
              <a:t>- They can not communicate verbally</a:t>
            </a:r>
          </a:p>
          <a:p>
            <a:pPr>
              <a:spcBef>
                <a:spcPct val="0"/>
              </a:spcBef>
            </a:pPr>
            <a:r>
              <a:rPr lang="en-GB" smtClean="0">
                <a:latin typeface="Arial" charset="0"/>
              </a:rPr>
              <a:t>-you will find a person that is totally dependent on other care givers to maintain basic needs. </a:t>
            </a:r>
          </a:p>
          <a:p>
            <a:pPr>
              <a:spcBef>
                <a:spcPct val="0"/>
              </a:spcBef>
            </a:pPr>
            <a:r>
              <a:rPr lang="en-GB" smtClean="0">
                <a:latin typeface="Arial" charset="0"/>
              </a:rPr>
              <a:t>Interestingly, one can live months but also even a year or more in this last phase of dementia. Of course on an individual basis, even if you are sure that this is the end stage, I advice you not to say anything about how long time that is left because we always over- or underestimate the time left and relatives will be disappointed when your estimation of time left was incorrect.</a:t>
            </a:r>
            <a:endParaRPr lang="sv-SE"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4F19C0B-9388-4846-8140-793F369466E1}" type="slidenum">
              <a:rPr lang="sv-SE">
                <a:latin typeface="Arial" charset="0"/>
                <a:cs typeface="Arial" charset="0"/>
              </a:rPr>
              <a:pPr fontAlgn="base">
                <a:spcBef>
                  <a:spcPct val="0"/>
                </a:spcBef>
                <a:spcAft>
                  <a:spcPct val="0"/>
                </a:spcAft>
              </a:pPr>
              <a:t>87</a:t>
            </a:fld>
            <a:endParaRPr lang="sv-SE">
              <a:latin typeface="Arial" charset="0"/>
              <a:cs typeface="Arial" charset="0"/>
            </a:endParaRPr>
          </a:p>
        </p:txBody>
      </p:sp>
      <p:sp>
        <p:nvSpPr>
          <p:cNvPr id="141314" name="Rectangle 2"/>
          <p:cNvSpPr>
            <a:spLocks noGrp="1" noRot="1" noChangeAspect="1" noChangeArrowheads="1" noTextEdit="1"/>
          </p:cNvSpPr>
          <p:nvPr>
            <p:ph type="sldImg"/>
          </p:nvPr>
        </p:nvSpPr>
        <p:spPr bwMode="auto">
          <a:xfrm>
            <a:off x="949325" y="687388"/>
            <a:ext cx="4960938" cy="3427412"/>
          </a:xfrm>
          <a:noFill/>
          <a:ln>
            <a:solidFill>
              <a:srgbClr val="000000"/>
            </a:solidFill>
            <a:miter lim="800000"/>
            <a:headEnd/>
            <a:tailEnd/>
          </a:ln>
        </p:spPr>
      </p:sp>
      <p:sp>
        <p:nvSpPr>
          <p:cNvPr id="141315"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CC36EB1-8140-4E0B-93F1-4FA37B816722}" type="slidenum">
              <a:rPr lang="sv-SE">
                <a:latin typeface="Arial" charset="0"/>
                <a:cs typeface="Arial" charset="0"/>
              </a:rPr>
              <a:pPr fontAlgn="base">
                <a:spcBef>
                  <a:spcPct val="0"/>
                </a:spcBef>
                <a:spcAft>
                  <a:spcPct val="0"/>
                </a:spcAft>
              </a:pPr>
              <a:t>89</a:t>
            </a:fld>
            <a:endParaRPr lang="sv-SE">
              <a:latin typeface="Arial" charset="0"/>
              <a:cs typeface="Arial" charset="0"/>
            </a:endParaRPr>
          </a:p>
        </p:txBody>
      </p:sp>
      <p:sp>
        <p:nvSpPr>
          <p:cNvPr id="144386" name="Rectangle 2"/>
          <p:cNvSpPr>
            <a:spLocks noGrp="1" noRot="1" noChangeAspect="1" noChangeArrowheads="1" noTextEdit="1"/>
          </p:cNvSpPr>
          <p:nvPr>
            <p:ph type="sldImg"/>
          </p:nvPr>
        </p:nvSpPr>
        <p:spPr bwMode="auto">
          <a:xfrm>
            <a:off x="949325" y="687388"/>
            <a:ext cx="4960938" cy="3427412"/>
          </a:xfrm>
          <a:noFill/>
          <a:ln>
            <a:solidFill>
              <a:srgbClr val="000000"/>
            </a:solidFill>
            <a:miter lim="800000"/>
            <a:headEnd/>
            <a:tailEnd/>
          </a:ln>
        </p:spPr>
      </p:sp>
      <p:sp>
        <p:nvSpPr>
          <p:cNvPr id="144387"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r>
              <a:rPr lang="sv-SE" smtClean="0">
                <a:latin typeface="Arial" charset="0"/>
              </a:rPr>
              <a:t>Begreppet BPSD (Behavioural and Psychological Symptoms in Dementia) myntades 1996 som ett samlingsnamn för ett antal icke-kognitiva symtom vid demens. Förekomsten av BPSD är en av de viktigaste faktorerna som bestämmer livskvalitén och hur länge en demenssjuk person kan bo kvar hemma. Den första gruppen av symtom - beteendestörningar – står för det som omgivningen uppfattar av patientens sätt att hantera sjukdomen. Beteendestörningar är alltid något relativt. Ett och samma beteende kan vara problematiskt och föranleda insättande av psykofarmaka på ett trångt gruppboende med flera BPSD-patienter och personalbrist, men i en annan omgivning vara helt acceptabelt. Den andra gruppen av symtom – ’psykologiska symtom’ står för patientens stämningsläge och inre upplevelser, som nedstämdhet, onormal upprymdhet, oro, ångest, psykotiska vanföreställningar och hallucinationer.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0FED379-969A-4BA4-BF99-1BE445513888}" type="slidenum">
              <a:rPr lang="sv-SE">
                <a:latin typeface="Arial" charset="0"/>
                <a:cs typeface="Arial" charset="0"/>
              </a:rPr>
              <a:pPr fontAlgn="base">
                <a:spcBef>
                  <a:spcPct val="0"/>
                </a:spcBef>
                <a:spcAft>
                  <a:spcPct val="0"/>
                </a:spcAft>
              </a:pPr>
              <a:t>90</a:t>
            </a:fld>
            <a:endParaRPr lang="sv-SE">
              <a:latin typeface="Arial" charset="0"/>
              <a:cs typeface="Arial" charset="0"/>
            </a:endParaRPr>
          </a:p>
        </p:txBody>
      </p:sp>
      <p:sp>
        <p:nvSpPr>
          <p:cNvPr id="146434" name="Rectangle 2"/>
          <p:cNvSpPr>
            <a:spLocks noGrp="1" noRot="1" noChangeAspect="1" noChangeArrowheads="1" noTextEdit="1"/>
          </p:cNvSpPr>
          <p:nvPr>
            <p:ph type="sldImg"/>
          </p:nvPr>
        </p:nvSpPr>
        <p:spPr bwMode="auto">
          <a:xfrm>
            <a:off x="949325" y="687388"/>
            <a:ext cx="4960938" cy="3427412"/>
          </a:xfrm>
          <a:noFill/>
          <a:ln>
            <a:solidFill>
              <a:srgbClr val="000000"/>
            </a:solidFill>
            <a:miter lim="800000"/>
            <a:headEnd/>
            <a:tailEnd/>
          </a:ln>
        </p:spPr>
      </p:sp>
      <p:sp>
        <p:nvSpPr>
          <p:cNvPr id="146435"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endParaRPr lang="da-DK" smtClean="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ADF11F2-108B-48FA-95A5-85D5CC08C02B}" type="slidenum">
              <a:rPr lang="sv-SE">
                <a:latin typeface="Arial" charset="0"/>
                <a:cs typeface="Arial" charset="0"/>
              </a:rPr>
              <a:pPr fontAlgn="base">
                <a:spcBef>
                  <a:spcPct val="0"/>
                </a:spcBef>
                <a:spcAft>
                  <a:spcPct val="0"/>
                </a:spcAft>
              </a:pPr>
              <a:t>91</a:t>
            </a:fld>
            <a:endParaRPr lang="sv-SE">
              <a:latin typeface="Arial" charset="0"/>
              <a:cs typeface="Arial" charset="0"/>
            </a:endParaRPr>
          </a:p>
        </p:txBody>
      </p:sp>
      <p:sp>
        <p:nvSpPr>
          <p:cNvPr id="149506" name="Rectangle 2"/>
          <p:cNvSpPr>
            <a:spLocks noGrp="1" noRot="1" noChangeAspect="1" noChangeArrowheads="1" noTextEdit="1"/>
          </p:cNvSpPr>
          <p:nvPr>
            <p:ph type="sldImg"/>
          </p:nvPr>
        </p:nvSpPr>
        <p:spPr bwMode="auto">
          <a:xfrm>
            <a:off x="949325" y="687388"/>
            <a:ext cx="4960938" cy="3427412"/>
          </a:xfrm>
          <a:noFill/>
          <a:ln>
            <a:solidFill>
              <a:srgbClr val="000000"/>
            </a:solidFill>
            <a:miter lim="800000"/>
            <a:headEnd/>
            <a:tailEnd/>
          </a:ln>
        </p:spPr>
      </p:sp>
      <p:sp>
        <p:nvSpPr>
          <p:cNvPr id="149507" name="Rectangle 3"/>
          <p:cNvSpPr>
            <a:spLocks noGrp="1" noChangeArrowheads="1"/>
          </p:cNvSpPr>
          <p:nvPr>
            <p:ph type="body" idx="1"/>
          </p:nvPr>
        </p:nvSpPr>
        <p:spPr bwMode="auto">
          <a:xfrm>
            <a:off x="685800" y="4341813"/>
            <a:ext cx="5486400" cy="4114800"/>
          </a:xfrm>
          <a:noFill/>
        </p:spPr>
        <p:txBody>
          <a:bodyPr wrap="square" numCol="1" anchor="t" anchorCtr="0" compatLnSpc="1">
            <a:prstTxWarp prst="textNoShape">
              <a:avLst/>
            </a:prstTxWarp>
          </a:bodyPr>
          <a:lstStyle/>
          <a:p>
            <a:pPr>
              <a:spcBef>
                <a:spcPct val="0"/>
              </a:spcBef>
            </a:pPr>
            <a:r>
              <a:rPr lang="sv-SE" smtClean="0">
                <a:latin typeface="Arial" charset="0"/>
              </a:rPr>
              <a:t>De olika symtomen i BPSD-gruppen kan förstås på flera olika sätt. De kan tolkas som naturliga reaktioner hos en patient som kämpar med att försöka förstå en obegriplig omgivning , eller de kan ses som relaterade till graden och lokalisationen av hjärnskadan, eller till brist på olika signalämnen. Depressiva symtom är mycket vanligt i tidiga stadier och är relaterad till graden av sjukdomsinsikt. Aggressivitet beteende kan förstås som en naturligt beteende när förmågan till verbal kommunikation sviktar. Hallucinationer och vanföreställningar är i viss mån relaterade till nedsatt visuell perceptionsförmåga. Skrik och ropbeteende är typiskt för patienter med avancerad demens som är bundna till säng eller stol och som har tappat förmågan till annan kommunikation.</a:t>
            </a:r>
          </a:p>
          <a:p>
            <a:pPr>
              <a:spcBef>
                <a:spcPct val="0"/>
              </a:spcBef>
            </a:pPr>
            <a:endParaRPr lang="sv-SE" smtClean="0">
              <a:latin typeface="Arial" charset="0"/>
            </a:endParaRPr>
          </a:p>
          <a:p>
            <a:pPr>
              <a:spcBef>
                <a:spcPct val="0"/>
              </a:spcBef>
            </a:pPr>
            <a:endParaRPr lang="sv-SE" smtClean="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006C4D4-9D81-433B-B907-D8AFF9CD8346}" type="slidenum">
              <a:rPr lang="sv-SE">
                <a:latin typeface="Arial" charset="0"/>
                <a:cs typeface="Arial" charset="0"/>
              </a:rPr>
              <a:pPr fontAlgn="base">
                <a:spcBef>
                  <a:spcPct val="0"/>
                </a:spcBef>
                <a:spcAft>
                  <a:spcPct val="0"/>
                </a:spcAft>
              </a:pPr>
              <a:t>116</a:t>
            </a:fld>
            <a:endParaRPr lang="sv-SE">
              <a:latin typeface="Arial" charset="0"/>
              <a:cs typeface="Arial" charset="0"/>
            </a:endParaRPr>
          </a:p>
        </p:txBody>
      </p:sp>
      <p:sp>
        <p:nvSpPr>
          <p:cNvPr id="176130" name="Slide Image Placeholder 1"/>
          <p:cNvSpPr>
            <a:spLocks noGrp="1" noRot="1" noChangeAspect="1" noTextEdit="1"/>
          </p:cNvSpPr>
          <p:nvPr>
            <p:ph type="sldImg"/>
          </p:nvPr>
        </p:nvSpPr>
        <p:spPr bwMode="auto">
          <a:xfrm>
            <a:off x="990600" y="709613"/>
            <a:ext cx="4922838" cy="3400425"/>
          </a:xfrm>
          <a:noFill/>
          <a:ln>
            <a:solidFill>
              <a:srgbClr val="000000"/>
            </a:solidFill>
            <a:miter lim="800000"/>
            <a:headEnd/>
            <a:tailEnd/>
          </a:ln>
        </p:spPr>
      </p:sp>
      <p:sp>
        <p:nvSpPr>
          <p:cNvPr id="176131" name="Notes Placeholder 2"/>
          <p:cNvSpPr>
            <a:spLocks noGrp="1"/>
          </p:cNvSpPr>
          <p:nvPr>
            <p:ph type="body" idx="1"/>
          </p:nvPr>
        </p:nvSpPr>
        <p:spPr bwMode="auto">
          <a:xfrm>
            <a:off x="939800" y="4322763"/>
            <a:ext cx="5021263" cy="4108450"/>
          </a:xfrm>
          <a:noFill/>
        </p:spPr>
        <p:txBody>
          <a:bodyPr wrap="square" lIns="92698" tIns="46350" rIns="92698" bIns="46350" numCol="1" anchor="t" anchorCtr="0" compatLnSpc="1">
            <a:prstTxWarp prst="textNoShape">
              <a:avLst/>
            </a:prstTxWarp>
          </a:bodyPr>
          <a:lstStyle/>
          <a:p>
            <a:pPr>
              <a:spcBef>
                <a:spcPct val="0"/>
              </a:spcBef>
            </a:pPr>
            <a:r>
              <a:rPr lang="en-GB" b="1" smtClean="0">
                <a:latin typeface="Arial" charset="0"/>
              </a:rPr>
              <a:t>The question what we can expect is central for us as physicians and for relatives. We make our medical decisions based on what is appropriate in different stages of the disease. For example, the decision about antibiotic treatment will be different for a person with Alzheimer´s disease living at home, compared to a person in the terminal phase of the disease. </a:t>
            </a:r>
          </a:p>
          <a:p>
            <a:pPr>
              <a:spcBef>
                <a:spcPct val="0"/>
              </a:spcBef>
            </a:pPr>
            <a:r>
              <a:rPr lang="en-GB" b="1" smtClean="0">
                <a:latin typeface="Arial" charset="0"/>
              </a:rPr>
              <a:t>The picture shows you the pattern of functional status decline over time in different uncurable disease groups. On the y-axis you have functional level and on the x-axis you have time.</a:t>
            </a:r>
          </a:p>
          <a:p>
            <a:pPr>
              <a:spcBef>
                <a:spcPct val="0"/>
              </a:spcBef>
            </a:pPr>
            <a:r>
              <a:rPr lang="en-GB" b="1" smtClean="0">
                <a:latin typeface="Arial" charset="0"/>
              </a:rPr>
              <a:t>As you can see, in cancer you will have a period of slow progression and then a quite fast functional decline during the late palliative phase.</a:t>
            </a:r>
          </a:p>
          <a:p>
            <a:pPr>
              <a:spcBef>
                <a:spcPct val="0"/>
              </a:spcBef>
            </a:pPr>
            <a:r>
              <a:rPr lang="en-GB" b="1" smtClean="0">
                <a:latin typeface="Arial" charset="0"/>
              </a:rPr>
              <a:t>In heart failure, chronic obstructive lung disease, or other multidiseased persons you will have a slow progression over a long period of time, mixed with short periods of severe, critical, exacerbations. </a:t>
            </a:r>
          </a:p>
          <a:p>
            <a:pPr>
              <a:spcBef>
                <a:spcPct val="0"/>
              </a:spcBef>
            </a:pPr>
            <a:r>
              <a:rPr lang="en-GB" b="1" smtClean="0">
                <a:latin typeface="Arial" charset="0"/>
              </a:rPr>
              <a:t>In Dementia you will have a prolonged disease progression over many years and we will also see fluctuations in the functional level caused by infections or other acute events. </a:t>
            </a:r>
            <a:endParaRPr lang="en-GB" altLang="zh-CN" b="1" smtClean="0">
              <a:latin typeface="Arial" charset="0"/>
            </a:endParaRPr>
          </a:p>
          <a:p>
            <a:pPr>
              <a:spcBef>
                <a:spcPct val="0"/>
              </a:spcBef>
            </a:pPr>
            <a:r>
              <a:rPr lang="en-GB" altLang="zh-CN" b="1" smtClean="0">
                <a:latin typeface="Arial" charset="0"/>
              </a:rPr>
              <a:t>The disease course in dementia will progress during anything between 5-20 years. If nothing acute happens, the rate will be quite constant.  In fact, the best predictor of the disease progression at least in primary neurodegenerative diseases seem to be the rate of progression the year before.  Because of the prolonged disease course and the fluctuations, it can be difficult to know if the patient is nearing the end of life stage</a:t>
            </a:r>
            <a:r>
              <a:rPr lang="sv-SE" altLang="zh-CN" smtClean="0">
                <a:latin typeface="Arial" charset="0"/>
              </a:rPr>
              <a:t> </a:t>
            </a:r>
            <a:endParaRPr lang="sv-SE" smtClean="0">
              <a:latin typeface="Arial" charset="0"/>
            </a:endParaRPr>
          </a:p>
        </p:txBody>
      </p:sp>
      <p:sp>
        <p:nvSpPr>
          <p:cNvPr id="176132" name="Slide Number Placeholder 3"/>
          <p:cNvSpPr txBox="1">
            <a:spLocks noGrp="1"/>
          </p:cNvSpPr>
          <p:nvPr/>
        </p:nvSpPr>
        <p:spPr bwMode="auto">
          <a:xfrm>
            <a:off x="3921125" y="8715375"/>
            <a:ext cx="2903538" cy="425450"/>
          </a:xfrm>
          <a:prstGeom prst="rect">
            <a:avLst/>
          </a:prstGeom>
          <a:noFill/>
          <a:ln w="9525">
            <a:noFill/>
            <a:miter lim="800000"/>
            <a:headEnd/>
            <a:tailEnd/>
          </a:ln>
        </p:spPr>
        <p:txBody>
          <a:bodyPr lIns="92698" tIns="46350" rIns="92698" bIns="46350" anchor="b"/>
          <a:lstStyle/>
          <a:p>
            <a:pPr algn="r" eaLnBrk="0" hangingPunct="0"/>
            <a:fld id="{9B286500-9363-43BB-8EDC-E209A878D899}" type="slidenum">
              <a:rPr lang="sv-SE" sz="1200">
                <a:latin typeface="Times New Roman" pitchFamily="18" charset="0"/>
              </a:rPr>
              <a:pPr algn="r" eaLnBrk="0" hangingPunct="0"/>
              <a:t>116</a:t>
            </a:fld>
            <a:endParaRPr lang="sv-SE" sz="120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6A31D8-747B-481C-89AE-1F8B31D0FE2A}" type="slidenum">
              <a:rPr lang="sv-SE">
                <a:latin typeface="Arial" charset="0"/>
                <a:cs typeface="Arial" charset="0"/>
              </a:rPr>
              <a:pPr fontAlgn="base">
                <a:spcBef>
                  <a:spcPct val="0"/>
                </a:spcBef>
                <a:spcAft>
                  <a:spcPct val="0"/>
                </a:spcAft>
              </a:pPr>
              <a:t>117</a:t>
            </a:fld>
            <a:endParaRPr lang="sv-SE">
              <a:latin typeface="Arial" charset="0"/>
              <a:cs typeface="Arial" charset="0"/>
            </a:endParaRPr>
          </a:p>
        </p:txBody>
      </p:sp>
      <p:sp>
        <p:nvSpPr>
          <p:cNvPr id="178178" name="Platshållare för bildobjekt 1"/>
          <p:cNvSpPr>
            <a:spLocks noGrp="1" noRot="1" noChangeAspect="1" noTextEdit="1"/>
          </p:cNvSpPr>
          <p:nvPr>
            <p:ph type="sldImg"/>
          </p:nvPr>
        </p:nvSpPr>
        <p:spPr bwMode="auto">
          <a:xfrm>
            <a:off x="990600" y="709613"/>
            <a:ext cx="4922838" cy="3400425"/>
          </a:xfrm>
          <a:noFill/>
          <a:ln>
            <a:solidFill>
              <a:srgbClr val="000000"/>
            </a:solidFill>
            <a:miter lim="800000"/>
            <a:headEnd/>
            <a:tailEnd/>
          </a:ln>
        </p:spPr>
      </p:sp>
      <p:sp>
        <p:nvSpPr>
          <p:cNvPr id="178179" name="Platshållare för anteckningar 2"/>
          <p:cNvSpPr>
            <a:spLocks noGrp="1"/>
          </p:cNvSpPr>
          <p:nvPr>
            <p:ph type="body" idx="1"/>
            <p:custDataLst>
              <p:tags r:id="rId1"/>
            </p:custDataLst>
          </p:nvPr>
        </p:nvSpPr>
        <p:spPr bwMode="auto">
          <a:xfrm>
            <a:off x="939800" y="4322763"/>
            <a:ext cx="5021263" cy="4108450"/>
          </a:xfrm>
          <a:noFill/>
        </p:spPr>
        <p:txBody>
          <a:bodyPr wrap="square" lIns="92698" tIns="46350" rIns="92698" bIns="46350" numCol="1" anchor="t" anchorCtr="0" compatLnSpc="1">
            <a:prstTxWarp prst="textNoShape">
              <a:avLst/>
            </a:prstTxWarp>
          </a:bodyPr>
          <a:lstStyle/>
          <a:p>
            <a:pPr>
              <a:spcBef>
                <a:spcPct val="0"/>
              </a:spcBef>
            </a:pPr>
            <a:r>
              <a:rPr lang="en-GB" b="1" smtClean="0">
                <a:latin typeface="Arial" charset="0"/>
              </a:rPr>
              <a:t>We need to talk at an early stage to relatives about their expectations, their fears. We need to talk to relatives about what the disease progression will look like. Meeting relatives can also help us understand what is really important to them in the care of the patient as the patient can not tell us themselves. </a:t>
            </a:r>
          </a:p>
          <a:p>
            <a:pPr>
              <a:spcBef>
                <a:spcPct val="0"/>
              </a:spcBef>
            </a:pPr>
            <a:r>
              <a:rPr lang="en-GB" b="1" smtClean="0">
                <a:latin typeface="Arial" charset="0"/>
              </a:rPr>
              <a:t>From my clinical experience I know that some central ethical issues will arise when we are dealing with uncurable diseases like dementia. These issues are:</a:t>
            </a:r>
          </a:p>
          <a:p>
            <a:pPr>
              <a:spcBef>
                <a:spcPct val="0"/>
              </a:spcBef>
            </a:pPr>
            <a:r>
              <a:rPr lang="en-GB" b="1" smtClean="0">
                <a:latin typeface="Arial" charset="0"/>
              </a:rPr>
              <a:t>Cardiopulmonary resuscitation (CPR)?</a:t>
            </a:r>
          </a:p>
          <a:p>
            <a:pPr>
              <a:spcBef>
                <a:spcPct val="0"/>
              </a:spcBef>
            </a:pPr>
            <a:r>
              <a:rPr lang="en-GB" b="1" smtClean="0">
                <a:latin typeface="Arial" charset="0"/>
              </a:rPr>
              <a:t>Antibiotic treatment?</a:t>
            </a:r>
          </a:p>
          <a:p>
            <a:pPr>
              <a:spcBef>
                <a:spcPct val="0"/>
              </a:spcBef>
            </a:pPr>
            <a:r>
              <a:rPr lang="en-GB" b="1" smtClean="0">
                <a:latin typeface="Arial" charset="0"/>
              </a:rPr>
              <a:t>External nutritional support?</a:t>
            </a:r>
          </a:p>
          <a:p>
            <a:pPr>
              <a:spcBef>
                <a:spcPct val="0"/>
              </a:spcBef>
            </a:pPr>
            <a:r>
              <a:rPr lang="en-GB" b="1" smtClean="0">
                <a:latin typeface="Arial" charset="0"/>
              </a:rPr>
              <a:t>Referral to hospital?</a:t>
            </a:r>
          </a:p>
          <a:p>
            <a:pPr>
              <a:spcBef>
                <a:spcPct val="0"/>
              </a:spcBef>
            </a:pPr>
            <a:r>
              <a:rPr lang="en-GB" b="1" smtClean="0">
                <a:latin typeface="Arial" charset="0"/>
              </a:rPr>
              <a:t>It is important to address these issues at an early stage together with relatives before </a:t>
            </a:r>
            <a:r>
              <a:rPr lang="en-GB" b="1" i="1" smtClean="0">
                <a:latin typeface="Arial" charset="0"/>
              </a:rPr>
              <a:t>they occur</a:t>
            </a:r>
            <a:r>
              <a:rPr lang="en-GB" b="1" smtClean="0">
                <a:latin typeface="Arial" charset="0"/>
              </a:rPr>
              <a:t> in order to explain what we know about the potential effect of these different interventions. Later in the course you will work in groups in order to list key evidence on the effect of these interventions.</a:t>
            </a:r>
          </a:p>
          <a:p>
            <a:pPr>
              <a:spcBef>
                <a:spcPct val="0"/>
              </a:spcBef>
            </a:pPr>
            <a:r>
              <a:rPr lang="en-GB" b="1" smtClean="0">
                <a:latin typeface="Arial" charset="0"/>
              </a:rPr>
              <a:t>Advance care planning and to describe the disease course and to define in what stage of the disease course the patient is now, is really the key on order to obtain a broad consensus on the goals of care</a:t>
            </a:r>
          </a:p>
          <a:p>
            <a:pPr>
              <a:spcBef>
                <a:spcPct val="0"/>
              </a:spcBef>
            </a:pPr>
            <a:r>
              <a:rPr lang="en-GB" b="1" smtClean="0">
                <a:latin typeface="Arial" charset="0"/>
              </a:rPr>
              <a:t>My experience is that when I draw the functional status curve of a person with dementia and put a cross in the end of that line so that relatives get a chance to realise where in the disease course we are right now, relatives very often for the first will time understand how seriously ill the patient is and then they adjust their expectations for the future to more reasonable goals.  </a:t>
            </a:r>
            <a:r>
              <a:rPr lang="sv-SE" b="1" smtClean="0">
                <a:latin typeface="Arial" charset="0"/>
              </a:rPr>
              <a:t>[Kan vi ha kurvan från Advance care planning på sedan och markera med ett kryss?]</a:t>
            </a:r>
          </a:p>
        </p:txBody>
      </p:sp>
      <p:sp>
        <p:nvSpPr>
          <p:cNvPr id="178180" name="Platshållare för bildnummer 3"/>
          <p:cNvSpPr txBox="1">
            <a:spLocks noGrp="1"/>
          </p:cNvSpPr>
          <p:nvPr/>
        </p:nvSpPr>
        <p:spPr bwMode="auto">
          <a:xfrm>
            <a:off x="3921125" y="8715375"/>
            <a:ext cx="2903538" cy="425450"/>
          </a:xfrm>
          <a:prstGeom prst="rect">
            <a:avLst/>
          </a:prstGeom>
          <a:noFill/>
          <a:ln w="9525">
            <a:noFill/>
            <a:miter lim="800000"/>
            <a:headEnd/>
            <a:tailEnd/>
          </a:ln>
        </p:spPr>
        <p:txBody>
          <a:bodyPr lIns="92698" tIns="46350" rIns="92698" bIns="46350" anchor="b"/>
          <a:lstStyle/>
          <a:p>
            <a:pPr algn="r" eaLnBrk="0" hangingPunct="0"/>
            <a:fld id="{394847FF-FD85-40F7-9E64-562351E080D1}" type="slidenum">
              <a:rPr lang="sv-SE" sz="1200">
                <a:latin typeface="Times New Roman" pitchFamily="18" charset="0"/>
              </a:rPr>
              <a:pPr algn="r" eaLnBrk="0" hangingPunct="0"/>
              <a:t>117</a:t>
            </a:fld>
            <a:endParaRPr lang="sv-SE" sz="120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4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4A336D7-0C2C-488C-B616-065A567A4F72}" type="slidenum">
              <a:rPr lang="sv-SE">
                <a:latin typeface="Arial" charset="0"/>
                <a:cs typeface="Arial" charset="0"/>
              </a:rPr>
              <a:pPr fontAlgn="base">
                <a:spcBef>
                  <a:spcPct val="0"/>
                </a:spcBef>
                <a:spcAft>
                  <a:spcPct val="0"/>
                </a:spcAft>
              </a:pPr>
              <a:t>118</a:t>
            </a:fld>
            <a:endParaRPr lang="sv-SE">
              <a:latin typeface="Arial" charset="0"/>
              <a:cs typeface="Arial" charset="0"/>
            </a:endParaRPr>
          </a:p>
        </p:txBody>
      </p:sp>
      <p:sp>
        <p:nvSpPr>
          <p:cNvPr id="181250" name="Rectangle 2"/>
          <p:cNvSpPr>
            <a:spLocks noGrp="1" noRot="1" noChangeAspect="1" noChangeArrowheads="1" noTextEdit="1"/>
          </p:cNvSpPr>
          <p:nvPr>
            <p:ph type="sldImg"/>
          </p:nvPr>
        </p:nvSpPr>
        <p:spPr bwMode="auto">
          <a:xfrm>
            <a:off x="949325" y="687388"/>
            <a:ext cx="4960938" cy="3427412"/>
          </a:xfrm>
          <a:noFill/>
          <a:ln>
            <a:solidFill>
              <a:srgbClr val="000000"/>
            </a:solidFill>
            <a:miter lim="800000"/>
            <a:headEnd/>
            <a:tailEnd/>
          </a:ln>
        </p:spPr>
      </p:sp>
      <p:sp>
        <p:nvSpPr>
          <p:cNvPr id="181251" name="Rectangle 3"/>
          <p:cNvSpPr>
            <a:spLocks noGrp="1" noChangeArrowheads="1"/>
          </p:cNvSpPr>
          <p:nvPr>
            <p:ph type="body" idx="1"/>
          </p:nvPr>
        </p:nvSpPr>
        <p:spPr bwMode="auto">
          <a:xfrm>
            <a:off x="685800" y="4341813"/>
            <a:ext cx="5486400" cy="4114800"/>
          </a:xfrm>
          <a:noFill/>
        </p:spPr>
        <p:txBody>
          <a:bodyPr wrap="square" lIns="92698" tIns="46350" rIns="92698" bIns="46350" numCol="1" anchor="t" anchorCtr="0" compatLnSpc="1">
            <a:prstTxWarp prst="textNoShape">
              <a:avLst/>
            </a:prstTxWarp>
          </a:bodyPr>
          <a:lstStyle/>
          <a:p>
            <a:pPr>
              <a:spcBef>
                <a:spcPct val="0"/>
              </a:spcBef>
            </a:pPr>
            <a:r>
              <a:rPr lang="en-GB" smtClean="0">
                <a:latin typeface="Arial" charset="0"/>
              </a:rPr>
              <a:t>The progression to Dementia always begins with minor memory problems, Mild cognitive impairment, MCI which means that, even though  you obiously have memory problems, the problems are not severe enough to cause any major difficulties in your daily living. </a:t>
            </a:r>
          </a:p>
          <a:p>
            <a:pPr>
              <a:spcBef>
                <a:spcPct val="0"/>
              </a:spcBef>
            </a:pPr>
            <a:r>
              <a:rPr lang="en-GB" smtClean="0">
                <a:latin typeface="Arial" charset="0"/>
              </a:rPr>
              <a:t>In the mild dementia phase you will have a more marked impairment of various cognitive functions so that instrumental activities of daily living are harder to perform, for example, pay bills, shopping, find your way to the shop, organize your life, take care of meetings and so on. But still you do not have any difficulties in taking care of your self and your own hygiene.</a:t>
            </a:r>
          </a:p>
          <a:p>
            <a:pPr>
              <a:spcBef>
                <a:spcPct val="0"/>
              </a:spcBef>
            </a:pPr>
            <a:r>
              <a:rPr lang="en-GB" smtClean="0">
                <a:latin typeface="Arial" charset="0"/>
              </a:rPr>
              <a:t>In the moderate dementia phase, however, you need help to take care of your personal hygiene. Very often this is the time point when living at home is not possible any longer.</a:t>
            </a:r>
          </a:p>
          <a:p>
            <a:pPr>
              <a:spcBef>
                <a:spcPct val="0"/>
              </a:spcBef>
            </a:pPr>
            <a:r>
              <a:rPr lang="en-GB" smtClean="0">
                <a:latin typeface="Arial" charset="0"/>
              </a:rPr>
              <a:t>The severe dementia phase is characterized by:</a:t>
            </a:r>
          </a:p>
          <a:p>
            <a:pPr>
              <a:spcBef>
                <a:spcPct val="0"/>
              </a:spcBef>
            </a:pPr>
            <a:r>
              <a:rPr lang="en-GB" smtClean="0">
                <a:latin typeface="Arial" charset="0"/>
              </a:rPr>
              <a:t>-Swallowing difficulties, dysfagia</a:t>
            </a:r>
          </a:p>
          <a:p>
            <a:pPr>
              <a:spcBef>
                <a:spcPct val="0"/>
              </a:spcBef>
            </a:pPr>
            <a:r>
              <a:rPr lang="en-GB" smtClean="0">
                <a:latin typeface="Arial" charset="0"/>
              </a:rPr>
              <a:t>-Recurrent infections, very often pneumonias because of aspiration, </a:t>
            </a:r>
          </a:p>
          <a:p>
            <a:pPr>
              <a:spcBef>
                <a:spcPct val="0"/>
              </a:spcBef>
            </a:pPr>
            <a:r>
              <a:rPr lang="en-GB" smtClean="0">
                <a:latin typeface="Arial" charset="0"/>
              </a:rPr>
              <a:t>-they will have motor dysfunction which in the end will make them bedbound (?). </a:t>
            </a:r>
          </a:p>
          <a:p>
            <a:pPr>
              <a:spcBef>
                <a:spcPct val="0"/>
              </a:spcBef>
            </a:pPr>
            <a:r>
              <a:rPr lang="en-GB" smtClean="0">
                <a:latin typeface="Arial" charset="0"/>
              </a:rPr>
              <a:t>- They can not communicate verbally</a:t>
            </a:r>
          </a:p>
          <a:p>
            <a:pPr>
              <a:spcBef>
                <a:spcPct val="0"/>
              </a:spcBef>
            </a:pPr>
            <a:r>
              <a:rPr lang="en-GB" smtClean="0">
                <a:latin typeface="Arial" charset="0"/>
              </a:rPr>
              <a:t>-you will find a person that is totally dependent on other care givers to maintain basic needs. </a:t>
            </a:r>
          </a:p>
          <a:p>
            <a:pPr>
              <a:spcBef>
                <a:spcPct val="0"/>
              </a:spcBef>
            </a:pPr>
            <a:r>
              <a:rPr lang="en-GB" smtClean="0">
                <a:latin typeface="Arial" charset="0"/>
              </a:rPr>
              <a:t>Interestingly, one can live months but also even a year or more in this last phase of dementia. Of course on an individual basis, even if you are sure that this is the end stage, I advice you not to say anything about how long time that is left because we always over- or underestimate the time left and relatives will be disappointed when your estimation of time left was incorrect.</a:t>
            </a:r>
            <a:endParaRPr lang="sv-SE"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v-S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v-SE"/>
          </a:p>
        </p:txBody>
      </p:sp>
      <p:sp>
        <p:nvSpPr>
          <p:cNvPr id="4" name="Date Placeholder 3"/>
          <p:cNvSpPr>
            <a:spLocks noGrp="1"/>
          </p:cNvSpPr>
          <p:nvPr>
            <p:ph type="dt" sz="half" idx="10"/>
          </p:nvPr>
        </p:nvSpPr>
        <p:spPr/>
        <p:txBody>
          <a:bodyPr/>
          <a:lstStyle>
            <a:lvl1pPr>
              <a:defRPr/>
            </a:lvl1pPr>
          </a:lstStyle>
          <a:p>
            <a:pPr>
              <a:defRPr/>
            </a:pPr>
            <a:fld id="{8965A694-CD21-4CE9-90F0-C77FF457EBDF}" type="datetimeFigureOut">
              <a:rPr lang="sv-SE"/>
              <a:pPr>
                <a:defRPr/>
              </a:pPr>
              <a:t>2014-04-07</a:t>
            </a:fld>
            <a:endParaRPr lang="sv-SE"/>
          </a:p>
        </p:txBody>
      </p:sp>
      <p:sp>
        <p:nvSpPr>
          <p:cNvPr id="5" name="Footer Placeholder 4"/>
          <p:cNvSpPr>
            <a:spLocks noGrp="1"/>
          </p:cNvSpPr>
          <p:nvPr>
            <p:ph type="ftr" sz="quarter" idx="11"/>
          </p:nvPr>
        </p:nvSpPr>
        <p:spPr/>
        <p:txBody>
          <a:bodyPr/>
          <a:lstStyle>
            <a:lvl1pPr>
              <a:defRPr/>
            </a:lvl1pPr>
          </a:lstStyle>
          <a:p>
            <a:pPr>
              <a:defRPr/>
            </a:pPr>
            <a:endParaRPr lang="sv-SE"/>
          </a:p>
        </p:txBody>
      </p:sp>
      <p:sp>
        <p:nvSpPr>
          <p:cNvPr id="6" name="Slide Number Placeholder 5"/>
          <p:cNvSpPr>
            <a:spLocks noGrp="1"/>
          </p:cNvSpPr>
          <p:nvPr>
            <p:ph type="sldNum" sz="quarter" idx="12"/>
          </p:nvPr>
        </p:nvSpPr>
        <p:spPr/>
        <p:txBody>
          <a:bodyPr/>
          <a:lstStyle>
            <a:lvl1pPr>
              <a:defRPr/>
            </a:lvl1pPr>
          </a:lstStyle>
          <a:p>
            <a:pPr>
              <a:defRPr/>
            </a:pPr>
            <a:fld id="{D759F2D3-8203-46B9-957D-5158F48B0C5F}" type="slidenum">
              <a:rPr lang="sv-SE"/>
              <a:pPr>
                <a:defRPr/>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pPr>
              <a:defRPr/>
            </a:pPr>
            <a:fld id="{8F572DB2-C9D9-4EAE-8067-C84DA2FCFC7C}" type="datetimeFigureOut">
              <a:rPr lang="sv-SE"/>
              <a:pPr>
                <a:defRPr/>
              </a:pPr>
              <a:t>2014-04-07</a:t>
            </a:fld>
            <a:endParaRPr lang="sv-SE"/>
          </a:p>
        </p:txBody>
      </p:sp>
      <p:sp>
        <p:nvSpPr>
          <p:cNvPr id="5" name="Footer Placeholder 4"/>
          <p:cNvSpPr>
            <a:spLocks noGrp="1"/>
          </p:cNvSpPr>
          <p:nvPr>
            <p:ph type="ftr" sz="quarter" idx="11"/>
          </p:nvPr>
        </p:nvSpPr>
        <p:spPr/>
        <p:txBody>
          <a:bodyPr/>
          <a:lstStyle>
            <a:lvl1pPr>
              <a:defRPr/>
            </a:lvl1pPr>
          </a:lstStyle>
          <a:p>
            <a:pPr>
              <a:defRPr/>
            </a:pPr>
            <a:endParaRPr lang="sv-SE"/>
          </a:p>
        </p:txBody>
      </p:sp>
      <p:sp>
        <p:nvSpPr>
          <p:cNvPr id="6" name="Slide Number Placeholder 5"/>
          <p:cNvSpPr>
            <a:spLocks noGrp="1"/>
          </p:cNvSpPr>
          <p:nvPr>
            <p:ph type="sldNum" sz="quarter" idx="12"/>
          </p:nvPr>
        </p:nvSpPr>
        <p:spPr/>
        <p:txBody>
          <a:bodyPr/>
          <a:lstStyle>
            <a:lvl1pPr>
              <a:defRPr/>
            </a:lvl1pPr>
          </a:lstStyle>
          <a:p>
            <a:pPr>
              <a:defRPr/>
            </a:pPr>
            <a:fld id="{BDA9F752-0F59-4C17-82C3-F69C89640006}" type="slidenum">
              <a:rPr lang="sv-SE"/>
              <a:pPr>
                <a:defRPr/>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D37FE5B-75ED-43ED-B07E-9F7F9A1015C2}" type="datetimeFigureOut">
              <a:rPr lang="sv-SE"/>
              <a:pPr>
                <a:defRPr/>
              </a:pPr>
              <a:t>2014-04-07</a:t>
            </a:fld>
            <a:endParaRPr lang="sv-SE"/>
          </a:p>
        </p:txBody>
      </p:sp>
      <p:sp>
        <p:nvSpPr>
          <p:cNvPr id="5" name="Footer Placeholder 4"/>
          <p:cNvSpPr>
            <a:spLocks noGrp="1"/>
          </p:cNvSpPr>
          <p:nvPr>
            <p:ph type="ftr" sz="quarter" idx="11"/>
          </p:nvPr>
        </p:nvSpPr>
        <p:spPr/>
        <p:txBody>
          <a:bodyPr/>
          <a:lstStyle>
            <a:lvl1pPr>
              <a:defRPr/>
            </a:lvl1pPr>
          </a:lstStyle>
          <a:p>
            <a:pPr>
              <a:defRPr/>
            </a:pPr>
            <a:endParaRPr lang="sv-SE"/>
          </a:p>
        </p:txBody>
      </p:sp>
      <p:sp>
        <p:nvSpPr>
          <p:cNvPr id="6" name="Slide Number Placeholder 5"/>
          <p:cNvSpPr>
            <a:spLocks noGrp="1"/>
          </p:cNvSpPr>
          <p:nvPr>
            <p:ph type="sldNum" sz="quarter" idx="12"/>
          </p:nvPr>
        </p:nvSpPr>
        <p:spPr/>
        <p:txBody>
          <a:bodyPr/>
          <a:lstStyle>
            <a:lvl1pPr>
              <a:defRPr/>
            </a:lvl1pPr>
          </a:lstStyle>
          <a:p>
            <a:pPr>
              <a:defRPr/>
            </a:pPr>
            <a:fld id="{C0C362DF-4956-434F-979B-072F42051E3A}" type="slidenum">
              <a:rPr lang="sv-SE"/>
              <a:pPr>
                <a:defRPr/>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Date Placeholder 3"/>
          <p:cNvSpPr>
            <a:spLocks noGrp="1"/>
          </p:cNvSpPr>
          <p:nvPr>
            <p:ph type="dt" sz="half" idx="10"/>
          </p:nvPr>
        </p:nvSpPr>
        <p:spPr/>
        <p:txBody>
          <a:bodyPr/>
          <a:lstStyle>
            <a:lvl1pPr>
              <a:defRPr/>
            </a:lvl1pPr>
          </a:lstStyle>
          <a:p>
            <a:pPr>
              <a:defRPr/>
            </a:pPr>
            <a:fld id="{2762BE65-F887-46BC-BFBE-45941F9C8757}" type="datetimeFigureOut">
              <a:rPr lang="sv-SE"/>
              <a:pPr>
                <a:defRPr/>
              </a:pPr>
              <a:t>2014-04-07</a:t>
            </a:fld>
            <a:endParaRPr lang="sv-SE"/>
          </a:p>
        </p:txBody>
      </p:sp>
      <p:sp>
        <p:nvSpPr>
          <p:cNvPr id="6" name="Footer Placeholder 4"/>
          <p:cNvSpPr>
            <a:spLocks noGrp="1"/>
          </p:cNvSpPr>
          <p:nvPr>
            <p:ph type="ftr" sz="quarter" idx="11"/>
          </p:nvPr>
        </p:nvSpPr>
        <p:spPr/>
        <p:txBody>
          <a:bodyPr/>
          <a:lstStyle>
            <a:lvl1pPr>
              <a:defRPr/>
            </a:lvl1pPr>
          </a:lstStyle>
          <a:p>
            <a:pPr>
              <a:defRPr/>
            </a:pPr>
            <a:endParaRPr lang="sv-SE"/>
          </a:p>
        </p:txBody>
      </p:sp>
      <p:sp>
        <p:nvSpPr>
          <p:cNvPr id="7" name="Slide Number Placeholder 5"/>
          <p:cNvSpPr>
            <a:spLocks noGrp="1"/>
          </p:cNvSpPr>
          <p:nvPr>
            <p:ph type="sldNum" sz="quarter" idx="12"/>
          </p:nvPr>
        </p:nvSpPr>
        <p:spPr/>
        <p:txBody>
          <a:bodyPr/>
          <a:lstStyle>
            <a:lvl1pPr>
              <a:defRPr/>
            </a:lvl1pPr>
          </a:lstStyle>
          <a:p>
            <a:pPr>
              <a:defRPr/>
            </a:pPr>
            <a:fld id="{9F64740F-1107-4D4F-940B-DEA2CA984AF8}" type="slidenum">
              <a:rPr lang="sv-SE"/>
              <a:pPr>
                <a:defRPr/>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Date Placeholder 3"/>
          <p:cNvSpPr>
            <a:spLocks noGrp="1"/>
          </p:cNvSpPr>
          <p:nvPr>
            <p:ph type="dt" sz="half" idx="10"/>
          </p:nvPr>
        </p:nvSpPr>
        <p:spPr/>
        <p:txBody>
          <a:bodyPr/>
          <a:lstStyle>
            <a:lvl1pPr>
              <a:defRPr/>
            </a:lvl1pPr>
          </a:lstStyle>
          <a:p>
            <a:pPr>
              <a:defRPr/>
            </a:pPr>
            <a:fld id="{E22DAAC9-8D1D-4A9B-AA77-EF71E55A9B50}" type="datetimeFigureOut">
              <a:rPr lang="sv-SE"/>
              <a:pPr>
                <a:defRPr/>
              </a:pPr>
              <a:t>2014-04-07</a:t>
            </a:fld>
            <a:endParaRPr lang="sv-SE"/>
          </a:p>
        </p:txBody>
      </p:sp>
      <p:sp>
        <p:nvSpPr>
          <p:cNvPr id="8" name="Footer Placeholder 4"/>
          <p:cNvSpPr>
            <a:spLocks noGrp="1"/>
          </p:cNvSpPr>
          <p:nvPr>
            <p:ph type="ftr" sz="quarter" idx="11"/>
          </p:nvPr>
        </p:nvSpPr>
        <p:spPr/>
        <p:txBody>
          <a:bodyPr/>
          <a:lstStyle>
            <a:lvl1pPr>
              <a:defRPr/>
            </a:lvl1pPr>
          </a:lstStyle>
          <a:p>
            <a:pPr>
              <a:defRPr/>
            </a:pPr>
            <a:endParaRPr lang="sv-SE"/>
          </a:p>
        </p:txBody>
      </p:sp>
      <p:sp>
        <p:nvSpPr>
          <p:cNvPr id="9" name="Slide Number Placeholder 5"/>
          <p:cNvSpPr>
            <a:spLocks noGrp="1"/>
          </p:cNvSpPr>
          <p:nvPr>
            <p:ph type="sldNum" sz="quarter" idx="12"/>
          </p:nvPr>
        </p:nvSpPr>
        <p:spPr/>
        <p:txBody>
          <a:bodyPr/>
          <a:lstStyle>
            <a:lvl1pPr>
              <a:defRPr/>
            </a:lvl1pPr>
          </a:lstStyle>
          <a:p>
            <a:pPr>
              <a:defRPr/>
            </a:pPr>
            <a:fld id="{5814D46A-EBF4-4FD1-827B-9003906BB32F}" type="slidenum">
              <a:rPr lang="sv-SE"/>
              <a:pPr>
                <a:defRPr/>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Date Placeholder 3"/>
          <p:cNvSpPr>
            <a:spLocks noGrp="1"/>
          </p:cNvSpPr>
          <p:nvPr>
            <p:ph type="dt" sz="half" idx="10"/>
          </p:nvPr>
        </p:nvSpPr>
        <p:spPr/>
        <p:txBody>
          <a:bodyPr/>
          <a:lstStyle>
            <a:lvl1pPr>
              <a:defRPr/>
            </a:lvl1pPr>
          </a:lstStyle>
          <a:p>
            <a:pPr>
              <a:defRPr/>
            </a:pPr>
            <a:fld id="{ECB4EF87-9EB3-49BF-A53C-40AF04223763}" type="datetimeFigureOut">
              <a:rPr lang="sv-SE"/>
              <a:pPr>
                <a:defRPr/>
              </a:pPr>
              <a:t>2014-04-07</a:t>
            </a:fld>
            <a:endParaRPr lang="sv-SE"/>
          </a:p>
        </p:txBody>
      </p:sp>
      <p:sp>
        <p:nvSpPr>
          <p:cNvPr id="4" name="Footer Placeholder 4"/>
          <p:cNvSpPr>
            <a:spLocks noGrp="1"/>
          </p:cNvSpPr>
          <p:nvPr>
            <p:ph type="ftr" sz="quarter" idx="11"/>
          </p:nvPr>
        </p:nvSpPr>
        <p:spPr/>
        <p:txBody>
          <a:bodyPr/>
          <a:lstStyle>
            <a:lvl1pPr>
              <a:defRPr/>
            </a:lvl1pPr>
          </a:lstStyle>
          <a:p>
            <a:pPr>
              <a:defRPr/>
            </a:pPr>
            <a:endParaRPr lang="sv-SE"/>
          </a:p>
        </p:txBody>
      </p:sp>
      <p:sp>
        <p:nvSpPr>
          <p:cNvPr id="5" name="Slide Number Placeholder 5"/>
          <p:cNvSpPr>
            <a:spLocks noGrp="1"/>
          </p:cNvSpPr>
          <p:nvPr>
            <p:ph type="sldNum" sz="quarter" idx="12"/>
          </p:nvPr>
        </p:nvSpPr>
        <p:spPr/>
        <p:txBody>
          <a:bodyPr/>
          <a:lstStyle>
            <a:lvl1pPr>
              <a:defRPr/>
            </a:lvl1pPr>
          </a:lstStyle>
          <a:p>
            <a:pPr>
              <a:defRPr/>
            </a:pPr>
            <a:fld id="{FD1C7356-E345-4227-84FD-F4FDD441E289}" type="slidenum">
              <a:rPr lang="sv-SE"/>
              <a:pPr>
                <a:defRPr/>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2A20D6E-1C32-4BE1-9ABB-21FA1B1D26C0}" type="datetimeFigureOut">
              <a:rPr lang="sv-SE"/>
              <a:pPr>
                <a:defRPr/>
              </a:pPr>
              <a:t>2014-04-07</a:t>
            </a:fld>
            <a:endParaRPr lang="sv-SE"/>
          </a:p>
        </p:txBody>
      </p:sp>
      <p:sp>
        <p:nvSpPr>
          <p:cNvPr id="3" name="Footer Placeholder 4"/>
          <p:cNvSpPr>
            <a:spLocks noGrp="1"/>
          </p:cNvSpPr>
          <p:nvPr>
            <p:ph type="ftr" sz="quarter" idx="11"/>
          </p:nvPr>
        </p:nvSpPr>
        <p:spPr/>
        <p:txBody>
          <a:bodyPr/>
          <a:lstStyle>
            <a:lvl1pPr>
              <a:defRPr/>
            </a:lvl1pPr>
          </a:lstStyle>
          <a:p>
            <a:pPr>
              <a:defRPr/>
            </a:pPr>
            <a:endParaRPr lang="sv-SE"/>
          </a:p>
        </p:txBody>
      </p:sp>
      <p:sp>
        <p:nvSpPr>
          <p:cNvPr id="4" name="Slide Number Placeholder 5"/>
          <p:cNvSpPr>
            <a:spLocks noGrp="1"/>
          </p:cNvSpPr>
          <p:nvPr>
            <p:ph type="sldNum" sz="quarter" idx="12"/>
          </p:nvPr>
        </p:nvSpPr>
        <p:spPr/>
        <p:txBody>
          <a:bodyPr/>
          <a:lstStyle>
            <a:lvl1pPr>
              <a:defRPr/>
            </a:lvl1pPr>
          </a:lstStyle>
          <a:p>
            <a:pPr>
              <a:defRPr/>
            </a:pPr>
            <a:fld id="{4C980078-A97A-4881-AC2E-977C6458777E}" type="slidenum">
              <a:rPr lang="sv-SE"/>
              <a:pPr>
                <a:defRPr/>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46BDE87-CB98-444E-986D-8E3B19EA37F4}" type="datetimeFigureOut">
              <a:rPr lang="sv-SE"/>
              <a:pPr>
                <a:defRPr/>
              </a:pPr>
              <a:t>2014-04-07</a:t>
            </a:fld>
            <a:endParaRPr lang="sv-SE"/>
          </a:p>
        </p:txBody>
      </p:sp>
      <p:sp>
        <p:nvSpPr>
          <p:cNvPr id="6" name="Footer Placeholder 4"/>
          <p:cNvSpPr>
            <a:spLocks noGrp="1"/>
          </p:cNvSpPr>
          <p:nvPr>
            <p:ph type="ftr" sz="quarter" idx="11"/>
          </p:nvPr>
        </p:nvSpPr>
        <p:spPr/>
        <p:txBody>
          <a:bodyPr/>
          <a:lstStyle>
            <a:lvl1pPr>
              <a:defRPr/>
            </a:lvl1pPr>
          </a:lstStyle>
          <a:p>
            <a:pPr>
              <a:defRPr/>
            </a:pPr>
            <a:endParaRPr lang="sv-SE"/>
          </a:p>
        </p:txBody>
      </p:sp>
      <p:sp>
        <p:nvSpPr>
          <p:cNvPr id="7" name="Slide Number Placeholder 5"/>
          <p:cNvSpPr>
            <a:spLocks noGrp="1"/>
          </p:cNvSpPr>
          <p:nvPr>
            <p:ph type="sldNum" sz="quarter" idx="12"/>
          </p:nvPr>
        </p:nvSpPr>
        <p:spPr/>
        <p:txBody>
          <a:bodyPr/>
          <a:lstStyle>
            <a:lvl1pPr>
              <a:defRPr/>
            </a:lvl1pPr>
          </a:lstStyle>
          <a:p>
            <a:pPr>
              <a:defRPr/>
            </a:pPr>
            <a:fld id="{ED730D5B-DA6A-4CC1-96E0-398B19B5078B}"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C54BD1B-35EF-4D21-8C4F-3CB5F8CAF8D6}" type="datetimeFigureOut">
              <a:rPr lang="sv-SE"/>
              <a:pPr>
                <a:defRPr/>
              </a:pPr>
              <a:t>2014-04-07</a:t>
            </a:fld>
            <a:endParaRPr lang="sv-SE"/>
          </a:p>
        </p:txBody>
      </p:sp>
      <p:sp>
        <p:nvSpPr>
          <p:cNvPr id="6" name="Footer Placeholder 4"/>
          <p:cNvSpPr>
            <a:spLocks noGrp="1"/>
          </p:cNvSpPr>
          <p:nvPr>
            <p:ph type="ftr" sz="quarter" idx="11"/>
          </p:nvPr>
        </p:nvSpPr>
        <p:spPr/>
        <p:txBody>
          <a:bodyPr/>
          <a:lstStyle>
            <a:lvl1pPr>
              <a:defRPr/>
            </a:lvl1pPr>
          </a:lstStyle>
          <a:p>
            <a:pPr>
              <a:defRPr/>
            </a:pPr>
            <a:endParaRPr lang="sv-SE"/>
          </a:p>
        </p:txBody>
      </p:sp>
      <p:sp>
        <p:nvSpPr>
          <p:cNvPr id="7" name="Slide Number Placeholder 5"/>
          <p:cNvSpPr>
            <a:spLocks noGrp="1"/>
          </p:cNvSpPr>
          <p:nvPr>
            <p:ph type="sldNum" sz="quarter" idx="12"/>
          </p:nvPr>
        </p:nvSpPr>
        <p:spPr/>
        <p:txBody>
          <a:bodyPr/>
          <a:lstStyle>
            <a:lvl1pPr>
              <a:defRPr/>
            </a:lvl1pPr>
          </a:lstStyle>
          <a:p>
            <a:pPr>
              <a:defRPr/>
            </a:pPr>
            <a:fld id="{67B79754-AB6E-40A3-B2C6-07C4C806DB19}" type="slidenum">
              <a:rPr lang="sv-SE"/>
              <a:pPr>
                <a:defRPr/>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pPr>
              <a:defRPr/>
            </a:pPr>
            <a:fld id="{50F3B0AF-1FF0-4F1D-9BF7-77BA4E0FA3B8}" type="datetimeFigureOut">
              <a:rPr lang="sv-SE"/>
              <a:pPr>
                <a:defRPr/>
              </a:pPr>
              <a:t>2014-04-07</a:t>
            </a:fld>
            <a:endParaRPr lang="sv-SE"/>
          </a:p>
        </p:txBody>
      </p:sp>
      <p:sp>
        <p:nvSpPr>
          <p:cNvPr id="5" name="Footer Placeholder 4"/>
          <p:cNvSpPr>
            <a:spLocks noGrp="1"/>
          </p:cNvSpPr>
          <p:nvPr>
            <p:ph type="ftr" sz="quarter" idx="11"/>
          </p:nvPr>
        </p:nvSpPr>
        <p:spPr/>
        <p:txBody>
          <a:bodyPr/>
          <a:lstStyle>
            <a:lvl1pPr>
              <a:defRPr/>
            </a:lvl1pPr>
          </a:lstStyle>
          <a:p>
            <a:pPr>
              <a:defRPr/>
            </a:pPr>
            <a:endParaRPr lang="sv-SE"/>
          </a:p>
        </p:txBody>
      </p:sp>
      <p:sp>
        <p:nvSpPr>
          <p:cNvPr id="6" name="Slide Number Placeholder 5"/>
          <p:cNvSpPr>
            <a:spLocks noGrp="1"/>
          </p:cNvSpPr>
          <p:nvPr>
            <p:ph type="sldNum" sz="quarter" idx="12"/>
          </p:nvPr>
        </p:nvSpPr>
        <p:spPr/>
        <p:txBody>
          <a:bodyPr/>
          <a:lstStyle>
            <a:lvl1pPr>
              <a:defRPr/>
            </a:lvl1pPr>
          </a:lstStyle>
          <a:p>
            <a:pPr>
              <a:defRPr/>
            </a:pPr>
            <a:fld id="{8B6F3407-B7A2-4B5F-8841-1668CA3936AD}" type="slidenum">
              <a:rPr lang="sv-SE"/>
              <a:pPr>
                <a:defRPr/>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Date Placeholder 3"/>
          <p:cNvSpPr>
            <a:spLocks noGrp="1"/>
          </p:cNvSpPr>
          <p:nvPr>
            <p:ph type="dt" sz="half" idx="10"/>
          </p:nvPr>
        </p:nvSpPr>
        <p:spPr/>
        <p:txBody>
          <a:bodyPr/>
          <a:lstStyle>
            <a:lvl1pPr>
              <a:defRPr/>
            </a:lvl1pPr>
          </a:lstStyle>
          <a:p>
            <a:pPr>
              <a:defRPr/>
            </a:pPr>
            <a:fld id="{DFFC564C-F65E-4129-9B84-5CB898AEF3FF}" type="datetimeFigureOut">
              <a:rPr lang="sv-SE"/>
              <a:pPr>
                <a:defRPr/>
              </a:pPr>
              <a:t>2014-04-07</a:t>
            </a:fld>
            <a:endParaRPr lang="sv-SE"/>
          </a:p>
        </p:txBody>
      </p:sp>
      <p:sp>
        <p:nvSpPr>
          <p:cNvPr id="5" name="Footer Placeholder 4"/>
          <p:cNvSpPr>
            <a:spLocks noGrp="1"/>
          </p:cNvSpPr>
          <p:nvPr>
            <p:ph type="ftr" sz="quarter" idx="11"/>
          </p:nvPr>
        </p:nvSpPr>
        <p:spPr/>
        <p:txBody>
          <a:bodyPr/>
          <a:lstStyle>
            <a:lvl1pPr>
              <a:defRPr/>
            </a:lvl1pPr>
          </a:lstStyle>
          <a:p>
            <a:pPr>
              <a:defRPr/>
            </a:pPr>
            <a:endParaRPr lang="sv-SE"/>
          </a:p>
        </p:txBody>
      </p:sp>
      <p:sp>
        <p:nvSpPr>
          <p:cNvPr id="6" name="Slide Number Placeholder 5"/>
          <p:cNvSpPr>
            <a:spLocks noGrp="1"/>
          </p:cNvSpPr>
          <p:nvPr>
            <p:ph type="sldNum" sz="quarter" idx="12"/>
          </p:nvPr>
        </p:nvSpPr>
        <p:spPr/>
        <p:txBody>
          <a:bodyPr/>
          <a:lstStyle>
            <a:lvl1pPr>
              <a:defRPr/>
            </a:lvl1pPr>
          </a:lstStyle>
          <a:p>
            <a:pPr>
              <a:defRPr/>
            </a:pPr>
            <a:fld id="{70C4212F-87D2-4495-A7F5-DB543C3FD759}" type="slidenum">
              <a:rPr lang="sv-SE"/>
              <a:pPr>
                <a:defRPr/>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sv-SE"/>
          </a:p>
        </p:txBody>
      </p:sp>
      <p:sp>
        <p:nvSpPr>
          <p:cNvPr id="3" name="Table Placeholder 2"/>
          <p:cNvSpPr>
            <a:spLocks noGrp="1"/>
          </p:cNvSpPr>
          <p:nvPr>
            <p:ph type="tbl" idx="1"/>
          </p:nvPr>
        </p:nvSpPr>
        <p:spPr>
          <a:xfrm>
            <a:off x="457200" y="1600200"/>
            <a:ext cx="8229600" cy="4530725"/>
          </a:xfrm>
        </p:spPr>
        <p:txBody>
          <a:bodyPr rtlCol="0">
            <a:normAutofit/>
          </a:bodyPr>
          <a:lstStyle/>
          <a:p>
            <a:pPr lvl="0"/>
            <a:endParaRPr lang="sv-SE" noProof="0" smtClean="0"/>
          </a:p>
        </p:txBody>
      </p:sp>
      <p:sp>
        <p:nvSpPr>
          <p:cNvPr id="4" name="Rectangle 44"/>
          <p:cNvSpPr>
            <a:spLocks noGrp="1" noChangeArrowheads="1"/>
          </p:cNvSpPr>
          <p:nvPr>
            <p:ph type="dt" sz="half" idx="10"/>
          </p:nvPr>
        </p:nvSpPr>
        <p:spPr/>
        <p:txBody>
          <a:bodyPr/>
          <a:lstStyle>
            <a:lvl1pPr>
              <a:defRPr/>
            </a:lvl1pPr>
          </a:lstStyle>
          <a:p>
            <a:pPr>
              <a:defRPr/>
            </a:pPr>
            <a:endParaRPr lang="sv-SE"/>
          </a:p>
        </p:txBody>
      </p:sp>
      <p:sp>
        <p:nvSpPr>
          <p:cNvPr id="5" name="Rectangle 45"/>
          <p:cNvSpPr>
            <a:spLocks noGrp="1" noChangeArrowheads="1"/>
          </p:cNvSpPr>
          <p:nvPr>
            <p:ph type="ftr" sz="quarter" idx="11"/>
          </p:nvPr>
        </p:nvSpPr>
        <p:spPr/>
        <p:txBody>
          <a:bodyPr/>
          <a:lstStyle>
            <a:lvl1pPr>
              <a:defRPr/>
            </a:lvl1pPr>
          </a:lstStyle>
          <a:p>
            <a:pPr>
              <a:defRPr/>
            </a:pPr>
            <a:endParaRPr lang="sv-SE"/>
          </a:p>
        </p:txBody>
      </p:sp>
      <p:sp>
        <p:nvSpPr>
          <p:cNvPr id="6" name="Rectangle 46"/>
          <p:cNvSpPr>
            <a:spLocks noGrp="1" noChangeArrowheads="1"/>
          </p:cNvSpPr>
          <p:nvPr>
            <p:ph type="sldNum" sz="quarter" idx="12"/>
          </p:nvPr>
        </p:nvSpPr>
        <p:spPr/>
        <p:txBody>
          <a:bodyPr/>
          <a:lstStyle>
            <a:lvl1pPr>
              <a:defRPr/>
            </a:lvl1pPr>
          </a:lstStyle>
          <a:p>
            <a:pPr>
              <a:defRPr/>
            </a:pPr>
            <a:fld id="{304068DC-DF53-4D33-8D55-5FFE20DE980E}" type="slidenum">
              <a:rPr lang="sv-SE"/>
              <a:pPr>
                <a:defRPr/>
              </a:pPr>
              <a:t>‹#›</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3" name="Rectangle 44"/>
          <p:cNvSpPr>
            <a:spLocks noGrp="1" noChangeArrowheads="1"/>
          </p:cNvSpPr>
          <p:nvPr>
            <p:ph type="dt" sz="half" idx="10"/>
          </p:nvPr>
        </p:nvSpPr>
        <p:spPr/>
        <p:txBody>
          <a:bodyPr/>
          <a:lstStyle>
            <a:lvl1pPr>
              <a:defRPr/>
            </a:lvl1pPr>
          </a:lstStyle>
          <a:p>
            <a:pPr>
              <a:defRPr/>
            </a:pPr>
            <a:endParaRPr lang="sv-SE"/>
          </a:p>
        </p:txBody>
      </p:sp>
      <p:sp>
        <p:nvSpPr>
          <p:cNvPr id="4" name="Rectangle 45"/>
          <p:cNvSpPr>
            <a:spLocks noGrp="1" noChangeArrowheads="1"/>
          </p:cNvSpPr>
          <p:nvPr>
            <p:ph type="ftr" sz="quarter" idx="11"/>
          </p:nvPr>
        </p:nvSpPr>
        <p:spPr/>
        <p:txBody>
          <a:bodyPr/>
          <a:lstStyle>
            <a:lvl1pPr>
              <a:defRPr/>
            </a:lvl1pPr>
          </a:lstStyle>
          <a:p>
            <a:pPr>
              <a:defRPr/>
            </a:pPr>
            <a:endParaRPr lang="sv-SE"/>
          </a:p>
        </p:txBody>
      </p:sp>
      <p:sp>
        <p:nvSpPr>
          <p:cNvPr id="5" name="Rectangle 46"/>
          <p:cNvSpPr>
            <a:spLocks noGrp="1" noChangeArrowheads="1"/>
          </p:cNvSpPr>
          <p:nvPr>
            <p:ph type="sldNum" sz="quarter" idx="12"/>
          </p:nvPr>
        </p:nvSpPr>
        <p:spPr/>
        <p:txBody>
          <a:bodyPr/>
          <a:lstStyle>
            <a:lvl1pPr>
              <a:defRPr/>
            </a:lvl1pPr>
          </a:lstStyle>
          <a:p>
            <a:pPr>
              <a:defRPr/>
            </a:pPr>
            <a:fld id="{9B814FF0-3474-4A9F-BC0F-0EF95445DC47}"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083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sv-SE" smtClean="0"/>
          </a:p>
        </p:txBody>
      </p:sp>
      <p:sp>
        <p:nvSpPr>
          <p:cNvPr id="12083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C94B4A1D-A17F-47FF-A603-0A7678CED9BA}" type="datetimeFigureOut">
              <a:rPr lang="sv-SE"/>
              <a:pPr>
                <a:defRPr/>
              </a:pPr>
              <a:t>2014-04-07</a:t>
            </a:fld>
            <a:endParaRPr lang="sv-S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sv-S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DBE5ABFA-2E42-4616-A61C-CAF0BB931BA8}"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62" r:id="rId12"/>
    <p:sldLayoutId id="2147483663" r:id="rId13"/>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Johan.sundelof@pubcare.uu.se"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loni.ucla.edu/~thompson/MEDIA/AD/ADmovie.gif"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slide" Target="slide122.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16.jpeg"/><Relationship Id="rId4" Type="http://schemas.openxmlformats.org/officeDocument/2006/relationships/image" Target="../media/image15.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5.png"/><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oleObject" Target="../embeddings/oleObject10.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1.bin"/></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2.bin"/></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6.jpeg"/><Relationship Id="rId4" Type="http://schemas.openxmlformats.org/officeDocument/2006/relationships/image" Target="../media/image15.jpeg"/></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13.bin"/></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6500"/>
            <a:ext cx="8229600" cy="1143000"/>
          </a:xfrm>
        </p:spPr>
        <p:txBody>
          <a:bodyPr rtlCol="0">
            <a:normAutofit fontScale="90000"/>
          </a:bodyPr>
          <a:lstStyle/>
          <a:p>
            <a:pPr fontAlgn="auto">
              <a:spcAft>
                <a:spcPts val="0"/>
              </a:spcAft>
              <a:defRPr/>
            </a:pPr>
            <a:r>
              <a:rPr lang="sv-SE" dirty="0" err="1" smtClean="0"/>
              <a:t>Palliative</a:t>
            </a:r>
            <a:r>
              <a:rPr lang="sv-SE" dirty="0" smtClean="0"/>
              <a:t> </a:t>
            </a:r>
            <a:r>
              <a:rPr lang="sv-SE" dirty="0" err="1" smtClean="0"/>
              <a:t>care</a:t>
            </a:r>
            <a:r>
              <a:rPr lang="sv-SE" dirty="0" smtClean="0"/>
              <a:t> and </a:t>
            </a:r>
            <a:r>
              <a:rPr lang="sv-SE" dirty="0" err="1" smtClean="0"/>
              <a:t>dementia</a:t>
            </a:r>
            <a:r>
              <a:rPr lang="sv-SE" dirty="0"/>
              <a:t/>
            </a:r>
            <a:br>
              <a:rPr lang="sv-SE" dirty="0"/>
            </a:br>
            <a:r>
              <a:rPr lang="sv-SE" dirty="0" smtClean="0"/>
              <a:t/>
            </a:r>
            <a:br>
              <a:rPr lang="sv-SE" dirty="0" smtClean="0"/>
            </a:br>
            <a:r>
              <a:rPr lang="da-DK" sz="2000" b="1" dirty="0"/>
              <a:t>Årsmøde i Dansk Selskab for Palliativ Medicin</a:t>
            </a:r>
            <a:r>
              <a:rPr lang="sv-SE" sz="2000" dirty="0"/>
              <a:t/>
            </a:r>
            <a:br>
              <a:rPr lang="sv-SE" sz="2000" dirty="0"/>
            </a:br>
            <a:r>
              <a:rPr lang="da-DK" sz="2000" dirty="0"/>
              <a:t> </a:t>
            </a:r>
            <a:r>
              <a:rPr lang="sv-SE" sz="2000" dirty="0"/>
              <a:t/>
            </a:r>
            <a:br>
              <a:rPr lang="sv-SE" sz="2000" dirty="0"/>
            </a:br>
            <a:r>
              <a:rPr lang="da-DK" sz="2000" b="1" dirty="0"/>
              <a:t>22. – 23. januar 2014</a:t>
            </a:r>
            <a:r>
              <a:rPr lang="sv-SE" sz="2000" dirty="0"/>
              <a:t/>
            </a:r>
            <a:br>
              <a:rPr lang="sv-SE" sz="2000" dirty="0"/>
            </a:br>
            <a:r>
              <a:rPr lang="da-DK" sz="2000" dirty="0"/>
              <a:t> </a:t>
            </a:r>
            <a:r>
              <a:rPr lang="sv-SE" sz="2000" dirty="0"/>
              <a:t/>
            </a:r>
            <a:br>
              <a:rPr lang="sv-SE" sz="2000" dirty="0"/>
            </a:br>
            <a:r>
              <a:rPr lang="da-DK" sz="2000" b="1" dirty="0" err="1"/>
              <a:t>Kongebrogaarden</a:t>
            </a:r>
            <a:r>
              <a:rPr lang="da-DK" sz="2000" b="1" dirty="0"/>
              <a:t>, </a:t>
            </a:r>
            <a:r>
              <a:rPr lang="da-DK" sz="2000" b="1" dirty="0" err="1"/>
              <a:t>Kongebrovej</a:t>
            </a:r>
            <a:r>
              <a:rPr lang="da-DK" sz="2000" b="1" dirty="0"/>
              <a:t> 63, Middelfart</a:t>
            </a:r>
            <a:r>
              <a:rPr lang="sv-SE" sz="2000" dirty="0"/>
              <a:t/>
            </a:r>
            <a:br>
              <a:rPr lang="sv-SE" sz="2000" dirty="0"/>
            </a:br>
            <a:endParaRPr lang="sv-SE" sz="2000" dirty="0"/>
          </a:p>
        </p:txBody>
      </p:sp>
      <p:sp>
        <p:nvSpPr>
          <p:cNvPr id="33794" name="Content Placeholder 2"/>
          <p:cNvSpPr>
            <a:spLocks noGrp="1"/>
          </p:cNvSpPr>
          <p:nvPr>
            <p:ph idx="1"/>
          </p:nvPr>
        </p:nvSpPr>
        <p:spPr>
          <a:xfrm>
            <a:off x="457200" y="1622425"/>
            <a:ext cx="8229600" cy="4525963"/>
          </a:xfrm>
        </p:spPr>
        <p:txBody>
          <a:bodyPr/>
          <a:lstStyle/>
          <a:p>
            <a:pPr marL="0" indent="0">
              <a:buFont typeface="Arial" charset="0"/>
              <a:buNone/>
            </a:pPr>
            <a:endParaRPr lang="sv-SE" smtClean="0"/>
          </a:p>
          <a:p>
            <a:pPr marL="0" indent="0">
              <a:buFont typeface="Arial" charset="0"/>
              <a:buNone/>
            </a:pPr>
            <a:endParaRPr lang="sv-SE" smtClean="0"/>
          </a:p>
        </p:txBody>
      </p:sp>
      <p:sp>
        <p:nvSpPr>
          <p:cNvPr id="4" name="Subtitle 2"/>
          <p:cNvSpPr txBox="1">
            <a:spLocks/>
          </p:cNvSpPr>
          <p:nvPr/>
        </p:nvSpPr>
        <p:spPr>
          <a:xfrm>
            <a:off x="1371600" y="3886200"/>
            <a:ext cx="6656388" cy="1752600"/>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Font typeface="Arial" pitchFamily="34" charset="0"/>
              <a:buNone/>
              <a:defRPr/>
            </a:pPr>
            <a:r>
              <a:rPr lang="sv-SE" dirty="0"/>
              <a:t>Johan Sundelöf, MD, </a:t>
            </a:r>
            <a:r>
              <a:rPr lang="sv-SE" dirty="0" smtClean="0"/>
              <a:t>PhD</a:t>
            </a:r>
          </a:p>
          <a:p>
            <a:pPr marL="0" indent="0" algn="ctr" fontAlgn="auto">
              <a:spcAft>
                <a:spcPts val="0"/>
              </a:spcAft>
              <a:buFont typeface="Arial" pitchFamily="34" charset="0"/>
              <a:buNone/>
              <a:defRPr/>
            </a:pPr>
            <a:r>
              <a:rPr lang="sv-SE" dirty="0" smtClean="0"/>
              <a:t>Nordic Specialist Course in </a:t>
            </a:r>
            <a:r>
              <a:rPr lang="sv-SE" dirty="0" err="1" smtClean="0"/>
              <a:t>Palliative</a:t>
            </a:r>
            <a:r>
              <a:rPr lang="sv-SE" dirty="0" smtClean="0"/>
              <a:t> Medicine</a:t>
            </a:r>
            <a:endParaRPr lang="sv-SE" dirty="0"/>
          </a:p>
          <a:p>
            <a:pPr marL="0" indent="0" algn="ctr" fontAlgn="auto">
              <a:spcAft>
                <a:spcPts val="0"/>
              </a:spcAft>
              <a:buFont typeface="Arial" pitchFamily="34" charset="0"/>
              <a:buNone/>
              <a:defRPr/>
            </a:pPr>
            <a:r>
              <a:rPr lang="sv-SE" dirty="0" smtClean="0"/>
              <a:t>Senior </a:t>
            </a:r>
            <a:r>
              <a:rPr lang="sv-SE" dirty="0" err="1" smtClean="0"/>
              <a:t>physician</a:t>
            </a:r>
            <a:r>
              <a:rPr lang="sv-SE" dirty="0" smtClean="0"/>
              <a:t>, </a:t>
            </a:r>
            <a:r>
              <a:rPr lang="sv-SE" dirty="0"/>
              <a:t>Löwenströmska Hospital Upplands Väsby, Sweden</a:t>
            </a:r>
          </a:p>
          <a:p>
            <a:pPr marL="0" indent="0" algn="ctr" fontAlgn="auto">
              <a:spcAft>
                <a:spcPts val="0"/>
              </a:spcAft>
              <a:buFont typeface="Arial" pitchFamily="34" charset="0"/>
              <a:buNone/>
              <a:defRPr/>
            </a:pPr>
            <a:r>
              <a:rPr lang="sv-SE" dirty="0"/>
              <a:t>Researcher Uppsala </a:t>
            </a:r>
            <a:r>
              <a:rPr lang="sv-SE" dirty="0" smtClean="0"/>
              <a:t>University, Uppsala, Sweden</a:t>
            </a:r>
          </a:p>
          <a:p>
            <a:pPr marL="0" indent="0" algn="ctr" fontAlgn="auto">
              <a:spcAft>
                <a:spcPts val="0"/>
              </a:spcAft>
              <a:buFont typeface="Arial" pitchFamily="34" charset="0"/>
              <a:buNone/>
              <a:defRPr/>
            </a:pPr>
            <a:r>
              <a:rPr lang="sv-SE" dirty="0">
                <a:hlinkClick r:id="rId2"/>
              </a:rPr>
              <a:t>Johan.sundelof@pubcare.uu.se</a:t>
            </a:r>
            <a:endParaRPr lang="sv-SE" dirty="0"/>
          </a:p>
          <a:p>
            <a:pPr marL="0" indent="0" fontAlgn="auto">
              <a:spcAft>
                <a:spcPts val="0"/>
              </a:spcAft>
              <a:buFont typeface="Arial" pitchFamily="34" charset="0"/>
              <a:buNone/>
              <a:defRPr/>
            </a:pPr>
            <a:endParaRPr lang="sv-SE" dirty="0"/>
          </a:p>
          <a:p>
            <a:pPr fontAlgn="auto">
              <a:spcAft>
                <a:spcPts val="0"/>
              </a:spcAft>
              <a:defRPr/>
            </a:pPr>
            <a:endParaRPr lang="sv-SE"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Title 1"/>
          <p:cNvSpPr>
            <a:spLocks noGrp="1"/>
          </p:cNvSpPr>
          <p:nvPr>
            <p:ph type="ctrTitle"/>
          </p:nvPr>
        </p:nvSpPr>
        <p:spPr/>
        <p:txBody>
          <a:bodyPr/>
          <a:lstStyle/>
          <a:p>
            <a:endParaRPr lang="da-DK"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sv-SE"/>
          </a:p>
        </p:txBody>
      </p:sp>
      <p:sp>
        <p:nvSpPr>
          <p:cNvPr id="4" name="Oval 3"/>
          <p:cNvSpPr/>
          <p:nvPr/>
        </p:nvSpPr>
        <p:spPr>
          <a:xfrm>
            <a:off x="107950" y="404813"/>
            <a:ext cx="3600450" cy="21605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err="1"/>
              <a:t>Epidemiology</a:t>
            </a:r>
            <a:endParaRPr lang="sv-SE" dirty="0"/>
          </a:p>
          <a:p>
            <a:pPr algn="ctr" fontAlgn="auto">
              <a:spcBef>
                <a:spcPts val="0"/>
              </a:spcBef>
              <a:spcAft>
                <a:spcPts val="0"/>
              </a:spcAft>
              <a:defRPr/>
            </a:pPr>
            <a:r>
              <a:rPr lang="sv-SE" dirty="0" err="1"/>
              <a:t>Pathology</a:t>
            </a:r>
            <a:endParaRPr lang="sv-SE" dirty="0"/>
          </a:p>
          <a:p>
            <a:pPr algn="ctr" fontAlgn="auto">
              <a:spcBef>
                <a:spcPts val="0"/>
              </a:spcBef>
              <a:spcAft>
                <a:spcPts val="0"/>
              </a:spcAft>
              <a:defRPr/>
            </a:pPr>
            <a:r>
              <a:rPr lang="sv-SE" dirty="0"/>
              <a:t>Clinical features</a:t>
            </a:r>
          </a:p>
          <a:p>
            <a:pPr algn="ctr" fontAlgn="auto">
              <a:spcBef>
                <a:spcPts val="0"/>
              </a:spcBef>
              <a:spcAft>
                <a:spcPts val="0"/>
              </a:spcAft>
              <a:defRPr/>
            </a:pPr>
            <a:r>
              <a:rPr lang="sv-SE" dirty="0" err="1"/>
              <a:t>F</a:t>
            </a:r>
            <a:r>
              <a:rPr lang="sv-SE" dirty="0" err="1"/>
              <a:t>our</a:t>
            </a:r>
            <a:r>
              <a:rPr lang="sv-SE" dirty="0"/>
              <a:t> </a:t>
            </a:r>
            <a:r>
              <a:rPr lang="sv-SE" dirty="0" err="1"/>
              <a:t>phases</a:t>
            </a:r>
            <a:r>
              <a:rPr lang="sv-SE" dirty="0"/>
              <a:t> </a:t>
            </a:r>
            <a:r>
              <a:rPr lang="sv-SE" dirty="0" err="1"/>
              <a:t>of</a:t>
            </a:r>
            <a:r>
              <a:rPr lang="sv-SE" dirty="0"/>
              <a:t> </a:t>
            </a:r>
            <a:r>
              <a:rPr lang="sv-SE" dirty="0" err="1"/>
              <a:t>dementia</a:t>
            </a:r>
            <a:endParaRPr lang="sv-SE" dirty="0"/>
          </a:p>
        </p:txBody>
      </p:sp>
      <p:sp>
        <p:nvSpPr>
          <p:cNvPr id="5" name="Oval 4"/>
          <p:cNvSpPr/>
          <p:nvPr/>
        </p:nvSpPr>
        <p:spPr>
          <a:xfrm>
            <a:off x="4067175" y="333375"/>
            <a:ext cx="3600450" cy="215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a:t>BPSD  </a:t>
            </a:r>
          </a:p>
          <a:p>
            <a:pPr algn="ctr" fontAlgn="auto">
              <a:spcBef>
                <a:spcPts val="0"/>
              </a:spcBef>
              <a:spcAft>
                <a:spcPts val="0"/>
              </a:spcAft>
              <a:defRPr/>
            </a:pPr>
            <a:r>
              <a:rPr lang="sv-SE" dirty="0" err="1"/>
              <a:t>Behavioural</a:t>
            </a:r>
            <a:r>
              <a:rPr lang="sv-SE" dirty="0"/>
              <a:t> and </a:t>
            </a:r>
            <a:r>
              <a:rPr lang="sv-SE" dirty="0" err="1"/>
              <a:t>psychiatric</a:t>
            </a:r>
            <a:r>
              <a:rPr lang="sv-SE" dirty="0"/>
              <a:t> symptoms in </a:t>
            </a:r>
            <a:r>
              <a:rPr lang="sv-SE" dirty="0" err="1"/>
              <a:t>dementia</a:t>
            </a:r>
            <a:endParaRPr lang="sv-SE" dirty="0"/>
          </a:p>
        </p:txBody>
      </p:sp>
      <p:sp>
        <p:nvSpPr>
          <p:cNvPr id="8" name="Oval 7"/>
          <p:cNvSpPr/>
          <p:nvPr/>
        </p:nvSpPr>
        <p:spPr>
          <a:xfrm>
            <a:off x="5508625" y="2492375"/>
            <a:ext cx="3600450" cy="216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a:t>ETHICAL ISSUES</a:t>
            </a:r>
          </a:p>
          <a:p>
            <a:pPr algn="ctr" fontAlgn="auto">
              <a:spcBef>
                <a:spcPts val="0"/>
              </a:spcBef>
              <a:spcAft>
                <a:spcPts val="0"/>
              </a:spcAft>
              <a:defRPr/>
            </a:pPr>
            <a:r>
              <a:rPr lang="sv-SE" dirty="0"/>
              <a:t>CPR</a:t>
            </a:r>
          </a:p>
          <a:p>
            <a:pPr algn="ctr" fontAlgn="auto">
              <a:spcBef>
                <a:spcPts val="0"/>
              </a:spcBef>
              <a:spcAft>
                <a:spcPts val="0"/>
              </a:spcAft>
              <a:defRPr/>
            </a:pPr>
            <a:r>
              <a:rPr lang="sv-SE" dirty="0"/>
              <a:t>Nutrition</a:t>
            </a:r>
          </a:p>
          <a:p>
            <a:pPr algn="ctr" fontAlgn="auto">
              <a:spcBef>
                <a:spcPts val="0"/>
              </a:spcBef>
              <a:spcAft>
                <a:spcPts val="0"/>
              </a:spcAft>
              <a:defRPr/>
            </a:pPr>
            <a:r>
              <a:rPr lang="sv-SE" dirty="0" err="1"/>
              <a:t>Antibiotics</a:t>
            </a:r>
            <a:endParaRPr lang="sv-SE" dirty="0"/>
          </a:p>
          <a:p>
            <a:pPr algn="ctr" fontAlgn="auto">
              <a:spcBef>
                <a:spcPts val="0"/>
              </a:spcBef>
              <a:spcAft>
                <a:spcPts val="0"/>
              </a:spcAft>
              <a:defRPr/>
            </a:pPr>
            <a:r>
              <a:rPr lang="sv-SE" dirty="0"/>
              <a:t>Hospital </a:t>
            </a:r>
            <a:r>
              <a:rPr lang="sv-SE" dirty="0" err="1"/>
              <a:t>referral</a:t>
            </a:r>
            <a:endParaRPr lang="sv-SE" dirty="0"/>
          </a:p>
        </p:txBody>
      </p:sp>
      <p:sp>
        <p:nvSpPr>
          <p:cNvPr id="12" name="Oval 11"/>
          <p:cNvSpPr/>
          <p:nvPr/>
        </p:nvSpPr>
        <p:spPr>
          <a:xfrm>
            <a:off x="34925" y="2997200"/>
            <a:ext cx="3600450" cy="216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err="1"/>
              <a:t>Advanced</a:t>
            </a:r>
            <a:r>
              <a:rPr lang="sv-SE" dirty="0"/>
              <a:t> Care Planning is the </a:t>
            </a:r>
            <a:r>
              <a:rPr lang="sv-SE" dirty="0" err="1"/>
              <a:t>key</a:t>
            </a:r>
            <a:r>
              <a:rPr lang="sv-SE" dirty="0"/>
              <a:t>!</a:t>
            </a:r>
            <a:endParaRPr lang="sv-SE" dirty="0"/>
          </a:p>
        </p:txBody>
      </p:sp>
      <p:sp>
        <p:nvSpPr>
          <p:cNvPr id="13" name="Oval 12"/>
          <p:cNvSpPr/>
          <p:nvPr/>
        </p:nvSpPr>
        <p:spPr>
          <a:xfrm>
            <a:off x="3203575" y="4508500"/>
            <a:ext cx="3600450" cy="216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a:t>Symptom </a:t>
            </a:r>
            <a:r>
              <a:rPr lang="sv-SE" dirty="0" err="1"/>
              <a:t>control</a:t>
            </a:r>
            <a:endParaRPr lang="sv-SE"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ctrTitle"/>
          </p:nvPr>
        </p:nvSpPr>
        <p:spPr/>
        <p:txBody>
          <a:bodyPr/>
          <a:lstStyle/>
          <a:p>
            <a:endParaRPr lang="da-DK" smtClean="0"/>
          </a:p>
        </p:txBody>
      </p:sp>
      <p:sp>
        <p:nvSpPr>
          <p:cNvPr id="3" name="Subtitle 2"/>
          <p:cNvSpPr>
            <a:spLocks noGrp="1"/>
          </p:cNvSpPr>
          <p:nvPr>
            <p:ph type="subTitle" idx="1"/>
          </p:nvPr>
        </p:nvSpPr>
        <p:spPr/>
        <p:txBody>
          <a:bodyPr rtlCol="0">
            <a:normAutofit/>
          </a:bodyPr>
          <a:lstStyle/>
          <a:p>
            <a:pPr fontAlgn="auto">
              <a:spcAft>
                <a:spcPts val="0"/>
              </a:spcAft>
              <a:buFont typeface="Arial" pitchFamily="34" charset="0"/>
              <a:buNone/>
              <a:defRPr/>
            </a:pPr>
            <a:endParaRPr lang="sv-SE"/>
          </a:p>
        </p:txBody>
      </p:sp>
      <p:sp>
        <p:nvSpPr>
          <p:cNvPr id="4" name="Oval 3"/>
          <p:cNvSpPr/>
          <p:nvPr/>
        </p:nvSpPr>
        <p:spPr>
          <a:xfrm>
            <a:off x="107950" y="404813"/>
            <a:ext cx="3600450" cy="21605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err="1"/>
              <a:t>Epidemiology</a:t>
            </a:r>
            <a:endParaRPr lang="sv-SE" dirty="0"/>
          </a:p>
        </p:txBody>
      </p:sp>
      <p:sp>
        <p:nvSpPr>
          <p:cNvPr id="5" name="Oval 4"/>
          <p:cNvSpPr/>
          <p:nvPr/>
        </p:nvSpPr>
        <p:spPr>
          <a:xfrm>
            <a:off x="4067175" y="333375"/>
            <a:ext cx="3600450" cy="2159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err="1"/>
              <a:t>Behavioural</a:t>
            </a:r>
            <a:r>
              <a:rPr lang="sv-SE" dirty="0"/>
              <a:t> and </a:t>
            </a:r>
            <a:r>
              <a:rPr lang="sv-SE" dirty="0" err="1"/>
              <a:t>psychiatric</a:t>
            </a:r>
            <a:r>
              <a:rPr lang="sv-SE" dirty="0"/>
              <a:t> symptoms in </a:t>
            </a:r>
            <a:r>
              <a:rPr lang="sv-SE" dirty="0" err="1"/>
              <a:t>dementia</a:t>
            </a:r>
            <a:endParaRPr lang="sv-SE" dirty="0"/>
          </a:p>
        </p:txBody>
      </p:sp>
      <p:sp>
        <p:nvSpPr>
          <p:cNvPr id="8" name="Oval 7"/>
          <p:cNvSpPr/>
          <p:nvPr/>
        </p:nvSpPr>
        <p:spPr>
          <a:xfrm>
            <a:off x="5508625" y="2492375"/>
            <a:ext cx="3600450" cy="216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a:t>ETHICAL ISSUES</a:t>
            </a:r>
          </a:p>
        </p:txBody>
      </p:sp>
      <p:sp>
        <p:nvSpPr>
          <p:cNvPr id="12" name="Oval 11"/>
          <p:cNvSpPr/>
          <p:nvPr/>
        </p:nvSpPr>
        <p:spPr>
          <a:xfrm>
            <a:off x="34925" y="2997200"/>
            <a:ext cx="3600450" cy="216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err="1"/>
              <a:t>Advanced</a:t>
            </a:r>
            <a:r>
              <a:rPr lang="sv-SE" dirty="0"/>
              <a:t> Care Planning is the </a:t>
            </a:r>
            <a:r>
              <a:rPr lang="sv-SE" dirty="0" err="1"/>
              <a:t>key</a:t>
            </a:r>
            <a:r>
              <a:rPr lang="sv-SE" dirty="0"/>
              <a:t>!</a:t>
            </a:r>
            <a:endParaRPr lang="sv-SE" dirty="0"/>
          </a:p>
        </p:txBody>
      </p:sp>
      <p:sp>
        <p:nvSpPr>
          <p:cNvPr id="13" name="Oval 12"/>
          <p:cNvSpPr/>
          <p:nvPr/>
        </p:nvSpPr>
        <p:spPr>
          <a:xfrm>
            <a:off x="3203575" y="4508500"/>
            <a:ext cx="3600450" cy="216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sv-SE" dirty="0"/>
              <a:t>Symptom </a:t>
            </a:r>
            <a:r>
              <a:rPr lang="sv-SE" dirty="0" err="1"/>
              <a:t>control</a:t>
            </a:r>
            <a:endParaRPr lang="sv-SE"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r>
              <a:rPr lang="sv-SE" smtClean="0"/>
              <a:t>Take home messages</a:t>
            </a:r>
          </a:p>
        </p:txBody>
      </p:sp>
      <p:sp>
        <p:nvSpPr>
          <p:cNvPr id="271363" name="Rectangle 3"/>
          <p:cNvSpPr>
            <a:spLocks noGrp="1" noChangeArrowheads="1"/>
          </p:cNvSpPr>
          <p:nvPr>
            <p:ph type="body" idx="1"/>
          </p:nvPr>
        </p:nvSpPr>
        <p:spPr>
          <a:xfrm>
            <a:off x="0" y="1452563"/>
            <a:ext cx="9144000" cy="4784725"/>
          </a:xfrm>
        </p:spPr>
        <p:txBody>
          <a:bodyPr rtlCol="0">
            <a:normAutofit fontScale="77500" lnSpcReduction="20000"/>
          </a:bodyPr>
          <a:lstStyle/>
          <a:p>
            <a:pPr fontAlgn="auto">
              <a:lnSpc>
                <a:spcPct val="90000"/>
              </a:lnSpc>
              <a:spcAft>
                <a:spcPts val="0"/>
              </a:spcAft>
              <a:buFont typeface="Arial" pitchFamily="34" charset="0"/>
              <a:buChar char="•"/>
              <a:defRPr/>
            </a:pPr>
            <a:r>
              <a:rPr lang="sv-SE" sz="2500" dirty="0" err="1" smtClean="0"/>
              <a:t>Dementia</a:t>
            </a:r>
            <a:r>
              <a:rPr lang="sv-SE" sz="2500" dirty="0" smtClean="0"/>
              <a:t> </a:t>
            </a:r>
            <a:r>
              <a:rPr lang="sv-SE" sz="2500" dirty="0" err="1" smtClean="0"/>
              <a:t>increases</a:t>
            </a:r>
            <a:r>
              <a:rPr lang="sv-SE" sz="2500" dirty="0" smtClean="0"/>
              <a:t> </a:t>
            </a:r>
            <a:r>
              <a:rPr lang="sv-SE" sz="2500" dirty="0" err="1" smtClean="0"/>
              <a:t>rapidly</a:t>
            </a:r>
            <a:r>
              <a:rPr lang="sv-SE" sz="2500" dirty="0" smtClean="0"/>
              <a:t> </a:t>
            </a:r>
            <a:r>
              <a:rPr lang="sv-SE" sz="2500" dirty="0" err="1" smtClean="0"/>
              <a:t>because</a:t>
            </a:r>
            <a:r>
              <a:rPr lang="sv-SE" sz="2500" dirty="0" smtClean="0"/>
              <a:t> </a:t>
            </a:r>
            <a:r>
              <a:rPr lang="sv-SE" sz="2500" dirty="0" err="1" smtClean="0"/>
              <a:t>of</a:t>
            </a:r>
            <a:r>
              <a:rPr lang="sv-SE" sz="2500" dirty="0" smtClean="0"/>
              <a:t> </a:t>
            </a:r>
            <a:r>
              <a:rPr lang="sv-SE" sz="2500" dirty="0" err="1" smtClean="0"/>
              <a:t>aging</a:t>
            </a:r>
            <a:r>
              <a:rPr lang="sv-SE" sz="2500" dirty="0" smtClean="0"/>
              <a:t> population </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Dementia</a:t>
            </a:r>
            <a:r>
              <a:rPr lang="sv-SE" sz="2500" dirty="0" smtClean="0"/>
              <a:t> </a:t>
            </a:r>
            <a:r>
              <a:rPr lang="sv-SE" sz="2500" dirty="0" err="1" smtClean="0"/>
              <a:t>most</a:t>
            </a:r>
            <a:r>
              <a:rPr lang="sv-SE" sz="2500" dirty="0" smtClean="0"/>
              <a:t> </a:t>
            </a:r>
            <a:r>
              <a:rPr lang="sv-SE" sz="2500" dirty="0" err="1" smtClean="0"/>
              <a:t>expensive</a:t>
            </a:r>
            <a:r>
              <a:rPr lang="sv-SE" sz="2500" dirty="0" smtClean="0"/>
              <a:t> </a:t>
            </a:r>
            <a:r>
              <a:rPr lang="sv-SE" sz="2500" dirty="0" err="1" smtClean="0"/>
              <a:t>disease</a:t>
            </a:r>
            <a:r>
              <a:rPr lang="sv-SE" sz="2500" dirty="0" smtClean="0"/>
              <a:t> </a:t>
            </a:r>
            <a:r>
              <a:rPr lang="sv-SE" sz="2500" dirty="0" err="1" smtClean="0"/>
              <a:t>group</a:t>
            </a:r>
            <a:endParaRPr lang="sv-SE" sz="2500" dirty="0" smtClean="0"/>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Evidence</a:t>
            </a:r>
            <a:r>
              <a:rPr lang="sv-SE" sz="2500" dirty="0" smtClean="0"/>
              <a:t> </a:t>
            </a:r>
            <a:r>
              <a:rPr lang="sv-SE" sz="2500" dirty="0" err="1" smtClean="0"/>
              <a:t>of</a:t>
            </a:r>
            <a:r>
              <a:rPr lang="sv-SE" sz="2500" dirty="0" smtClean="0"/>
              <a:t> CPR, </a:t>
            </a:r>
            <a:r>
              <a:rPr lang="sv-SE" sz="2500" dirty="0" err="1" smtClean="0"/>
              <a:t>Antibiotics</a:t>
            </a:r>
            <a:r>
              <a:rPr lang="sv-SE" sz="2500" dirty="0" smtClean="0"/>
              <a:t>, Nutrition, ”</a:t>
            </a:r>
            <a:r>
              <a:rPr lang="sv-SE" sz="2500" dirty="0" err="1" smtClean="0"/>
              <a:t>Referral</a:t>
            </a:r>
            <a:r>
              <a:rPr lang="sv-SE" sz="2500" dirty="0" smtClean="0"/>
              <a:t> </a:t>
            </a:r>
            <a:r>
              <a:rPr lang="sv-SE" sz="2500" dirty="0" err="1" smtClean="0"/>
              <a:t>to</a:t>
            </a:r>
            <a:r>
              <a:rPr lang="sv-SE" sz="2500" dirty="0" smtClean="0"/>
              <a:t> hospital”</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Don´t</a:t>
            </a:r>
            <a:r>
              <a:rPr lang="sv-SE" sz="2500" dirty="0" smtClean="0"/>
              <a:t> </a:t>
            </a:r>
            <a:r>
              <a:rPr lang="sv-SE" sz="2500" dirty="0" err="1" smtClean="0"/>
              <a:t>treat</a:t>
            </a:r>
            <a:r>
              <a:rPr lang="sv-SE" sz="2500" dirty="0" smtClean="0"/>
              <a:t> </a:t>
            </a:r>
            <a:r>
              <a:rPr lang="sv-SE" sz="2500" dirty="0" err="1" smtClean="0"/>
              <a:t>communication</a:t>
            </a:r>
            <a:r>
              <a:rPr lang="sv-SE" sz="2500" dirty="0" smtClean="0"/>
              <a:t> </a:t>
            </a:r>
            <a:r>
              <a:rPr lang="sv-SE" sz="2500" dirty="0" err="1" smtClean="0"/>
              <a:t>difficulties</a:t>
            </a:r>
            <a:r>
              <a:rPr lang="sv-SE" sz="2500" dirty="0" smtClean="0"/>
              <a:t> </a:t>
            </a:r>
            <a:r>
              <a:rPr lang="sv-SE" sz="2500" dirty="0" err="1" smtClean="0"/>
              <a:t>with</a:t>
            </a:r>
            <a:r>
              <a:rPr lang="sv-SE" sz="2500" dirty="0" smtClean="0"/>
              <a:t> </a:t>
            </a:r>
            <a:r>
              <a:rPr lang="sv-SE" sz="2500" dirty="0" err="1" smtClean="0"/>
              <a:t>drugs</a:t>
            </a:r>
            <a:r>
              <a:rPr lang="sv-SE" sz="2500" dirty="0" smtClean="0"/>
              <a:t>!</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Changed</a:t>
            </a:r>
            <a:r>
              <a:rPr lang="sv-SE" sz="2500" dirty="0" smtClean="0"/>
              <a:t> </a:t>
            </a:r>
            <a:r>
              <a:rPr lang="sv-SE" sz="2500" dirty="0" err="1" smtClean="0"/>
              <a:t>behaviour</a:t>
            </a:r>
            <a:r>
              <a:rPr lang="sv-SE" sz="2500" dirty="0" smtClean="0"/>
              <a:t> – symptom </a:t>
            </a:r>
            <a:r>
              <a:rPr lang="sv-SE" sz="2500" dirty="0" err="1" smtClean="0"/>
              <a:t>control</a:t>
            </a:r>
            <a:r>
              <a:rPr lang="sv-SE" sz="2500" dirty="0" smtClean="0"/>
              <a:t>?</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Advanced</a:t>
            </a:r>
            <a:r>
              <a:rPr lang="sv-SE" sz="2500" dirty="0" smtClean="0"/>
              <a:t> </a:t>
            </a:r>
            <a:r>
              <a:rPr lang="sv-SE" sz="2500" dirty="0" err="1" smtClean="0"/>
              <a:t>care</a:t>
            </a:r>
            <a:r>
              <a:rPr lang="sv-SE" sz="2500" dirty="0" smtClean="0"/>
              <a:t> planning is the </a:t>
            </a:r>
            <a:r>
              <a:rPr lang="sv-SE" sz="2500" dirty="0" err="1" smtClean="0"/>
              <a:t>key</a:t>
            </a:r>
            <a:r>
              <a:rPr lang="sv-SE" sz="2500" dirty="0" smtClean="0"/>
              <a:t>!</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Early</a:t>
            </a:r>
            <a:r>
              <a:rPr lang="sv-SE" sz="2500" dirty="0" smtClean="0"/>
              <a:t> </a:t>
            </a:r>
            <a:r>
              <a:rPr lang="sv-SE" sz="2500" dirty="0" err="1" smtClean="0"/>
              <a:t>description</a:t>
            </a:r>
            <a:r>
              <a:rPr lang="sv-SE" sz="2500" dirty="0" smtClean="0"/>
              <a:t> </a:t>
            </a:r>
            <a:r>
              <a:rPr lang="sv-SE" sz="2500" dirty="0" err="1" smtClean="0"/>
              <a:t>to</a:t>
            </a:r>
            <a:r>
              <a:rPr lang="sv-SE" sz="2500" dirty="0" smtClean="0"/>
              <a:t> relatives </a:t>
            </a:r>
            <a:r>
              <a:rPr lang="sv-SE" sz="2500" dirty="0" err="1" smtClean="0"/>
              <a:t>of</a:t>
            </a:r>
            <a:r>
              <a:rPr lang="sv-SE" sz="2500" dirty="0" smtClean="0"/>
              <a:t> </a:t>
            </a:r>
            <a:r>
              <a:rPr lang="sv-SE" sz="2500" dirty="0" err="1" smtClean="0"/>
              <a:t>disease</a:t>
            </a:r>
            <a:r>
              <a:rPr lang="sv-SE" sz="2500" dirty="0" smtClean="0"/>
              <a:t> </a:t>
            </a:r>
            <a:r>
              <a:rPr lang="sv-SE" sz="2500" dirty="0" err="1" smtClean="0"/>
              <a:t>course</a:t>
            </a:r>
            <a:r>
              <a:rPr lang="sv-SE" sz="2500" dirty="0" smtClean="0"/>
              <a:t> and end </a:t>
            </a:r>
            <a:r>
              <a:rPr lang="sv-SE" sz="2500" dirty="0" err="1" smtClean="0"/>
              <a:t>stage</a:t>
            </a:r>
            <a:r>
              <a:rPr lang="sv-SE" sz="2500" dirty="0" smtClean="0"/>
              <a:t> symptoms!</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Checklist</a:t>
            </a:r>
            <a:r>
              <a:rPr lang="sv-SE" sz="2500" dirty="0" smtClean="0"/>
              <a:t> </a:t>
            </a:r>
            <a:r>
              <a:rPr lang="sv-SE" sz="2500" dirty="0" err="1" smtClean="0"/>
              <a:t>communication</a:t>
            </a:r>
            <a:r>
              <a:rPr lang="sv-SE" sz="2500" dirty="0" smtClean="0"/>
              <a:t> </a:t>
            </a:r>
            <a:r>
              <a:rPr lang="sv-SE" sz="2500" dirty="0" err="1" smtClean="0"/>
              <a:t>with</a:t>
            </a:r>
            <a:r>
              <a:rPr lang="sv-SE" sz="2500" dirty="0" smtClean="0"/>
              <a:t> relatives</a:t>
            </a:r>
          </a:p>
          <a:p>
            <a:pPr marL="0" indent="0" fontAlgn="auto">
              <a:lnSpc>
                <a:spcPct val="90000"/>
              </a:lnSpc>
              <a:spcAft>
                <a:spcPts val="0"/>
              </a:spcAft>
              <a:buFont typeface="Arial" pitchFamily="34" charset="0"/>
              <a:buNone/>
              <a:defRPr/>
            </a:pPr>
            <a:endParaRPr lang="sv-SE" sz="2500" dirty="0" smtClean="0"/>
          </a:p>
          <a:p>
            <a:pPr fontAlgn="auto">
              <a:lnSpc>
                <a:spcPct val="90000"/>
              </a:lnSpc>
              <a:spcAft>
                <a:spcPts val="0"/>
              </a:spcAft>
              <a:buFont typeface="Arial" pitchFamily="34" charset="0"/>
              <a:buChar char="•"/>
              <a:defRPr/>
            </a:pPr>
            <a:r>
              <a:rPr lang="sv-SE" sz="2500" dirty="0" smtClean="0"/>
              <a:t>Symptom prevention, symptom </a:t>
            </a:r>
            <a:r>
              <a:rPr lang="sv-SE" sz="2500" dirty="0" err="1" smtClean="0"/>
              <a:t>assessment</a:t>
            </a:r>
            <a:r>
              <a:rPr lang="sv-SE" sz="2500" dirty="0" smtClean="0"/>
              <a:t>, symptom </a:t>
            </a:r>
            <a:r>
              <a:rPr lang="sv-SE" sz="2500" dirty="0" err="1" smtClean="0"/>
              <a:t>control</a:t>
            </a:r>
            <a:endParaRPr lang="sv-SE" sz="2500" dirty="0" smtClean="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sv-SE" smtClean="0"/>
              <a:t>Palliation and dementia</a:t>
            </a:r>
          </a:p>
        </p:txBody>
      </p:sp>
      <p:sp>
        <p:nvSpPr>
          <p:cNvPr id="20482" name="Rectangle 3"/>
          <p:cNvSpPr>
            <a:spLocks noGrp="1" noChangeArrowheads="1"/>
          </p:cNvSpPr>
          <p:nvPr>
            <p:ph type="body" idx="1"/>
          </p:nvPr>
        </p:nvSpPr>
        <p:spPr/>
        <p:txBody>
          <a:bodyPr/>
          <a:lstStyle/>
          <a:p>
            <a:endParaRPr lang="sv-SE" smtClean="0"/>
          </a:p>
          <a:p>
            <a:endParaRPr lang="sv-SE" smtClean="0"/>
          </a:p>
          <a:p>
            <a:r>
              <a:rPr lang="sv-SE" smtClean="0"/>
              <a:t>Good palliative care regardless of diagnosis (SOU 2001:6)</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body" idx="1"/>
          </p:nvPr>
        </p:nvSpPr>
        <p:spPr>
          <a:xfrm>
            <a:off x="1042988" y="908050"/>
            <a:ext cx="7056437" cy="5257800"/>
          </a:xfrm>
        </p:spPr>
        <p:txBody>
          <a:bodyPr/>
          <a:lstStyle/>
          <a:p>
            <a:pPr>
              <a:lnSpc>
                <a:spcPct val="90000"/>
              </a:lnSpc>
            </a:pPr>
            <a:endParaRPr lang="sv-SE" sz="2600" smtClean="0"/>
          </a:p>
          <a:p>
            <a:pPr>
              <a:lnSpc>
                <a:spcPct val="90000"/>
              </a:lnSpc>
              <a:buFont typeface="Wingdings" pitchFamily="2" charset="2"/>
              <a:buNone/>
            </a:pPr>
            <a:endParaRPr lang="sv-SE" sz="2600" smtClean="0"/>
          </a:p>
          <a:p>
            <a:pPr>
              <a:lnSpc>
                <a:spcPct val="90000"/>
              </a:lnSpc>
              <a:buFont typeface="Wingdings" pitchFamily="2" charset="2"/>
              <a:buNone/>
            </a:pPr>
            <a:endParaRPr lang="sv-SE" sz="2600" smtClean="0"/>
          </a:p>
          <a:p>
            <a:pPr>
              <a:lnSpc>
                <a:spcPct val="90000"/>
              </a:lnSpc>
              <a:buFont typeface="Arial" charset="0"/>
              <a:buNone/>
            </a:pPr>
            <a:r>
              <a:rPr lang="sv-SE" sz="2600" smtClean="0"/>
              <a:t>	A sustainable (&gt;6 months) cognitive impairment caused by any neurodegenerative disease, severe enough to cause difficulties to manage the daily living</a:t>
            </a:r>
          </a:p>
        </p:txBody>
      </p:sp>
      <p:sp>
        <p:nvSpPr>
          <p:cNvPr id="81922" name="Rectangle 3"/>
          <p:cNvSpPr>
            <a:spLocks noGrp="1" noChangeArrowheads="1"/>
          </p:cNvSpPr>
          <p:nvPr>
            <p:ph type="title"/>
          </p:nvPr>
        </p:nvSpPr>
        <p:spPr>
          <a:xfrm>
            <a:off x="984250" y="407988"/>
            <a:ext cx="7116763" cy="763587"/>
          </a:xfrm>
        </p:spPr>
        <p:txBody>
          <a:bodyPr/>
          <a:lstStyle/>
          <a:p>
            <a:r>
              <a:rPr lang="sv-SE" smtClean="0"/>
              <a:t>Definition of dementia</a:t>
            </a:r>
          </a:p>
        </p:txBody>
      </p:sp>
      <p:sp>
        <p:nvSpPr>
          <p:cNvPr id="81923" name="Text Box 4"/>
          <p:cNvSpPr txBox="1">
            <a:spLocks noChangeArrowheads="1"/>
          </p:cNvSpPr>
          <p:nvPr/>
        </p:nvSpPr>
        <p:spPr bwMode="auto">
          <a:xfrm>
            <a:off x="4068763" y="5595938"/>
            <a:ext cx="5113337" cy="430212"/>
          </a:xfrm>
          <a:prstGeom prst="rect">
            <a:avLst/>
          </a:prstGeom>
          <a:noFill/>
          <a:ln w="9525">
            <a:noFill/>
            <a:miter lim="800000"/>
            <a:headEnd/>
            <a:tailEnd/>
          </a:ln>
        </p:spPr>
        <p:txBody>
          <a:bodyPr lIns="96744" tIns="48372" rIns="96744" bIns="48372">
            <a:spAutoFit/>
          </a:bodyPr>
          <a:lstStyle/>
          <a:p>
            <a:pPr defTabSz="193675">
              <a:spcBef>
                <a:spcPct val="20000"/>
              </a:spcBef>
            </a:pPr>
            <a:r>
              <a:rPr lang="en-US" sz="1000" b="1"/>
              <a:t>(ICD-10; World Health Organization’s 10th International Classification of Diseases</a:t>
            </a:r>
          </a:p>
          <a:p>
            <a:pPr defTabSz="193675">
              <a:spcBef>
                <a:spcPct val="20000"/>
              </a:spcBef>
            </a:pPr>
            <a:r>
              <a:rPr lang="sv-SE" sz="1000" b="1"/>
              <a:t>DSM-IV; </a:t>
            </a:r>
            <a:r>
              <a:rPr lang="en-US" sz="1000" b="1"/>
              <a:t>Diagnostic and Statistical Manual of Mental Disorders IV )</a:t>
            </a:r>
            <a:endParaRPr lang="sv-SE" sz="1000" b="1"/>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0" y="115888"/>
            <a:ext cx="9036050" cy="1143000"/>
          </a:xfrm>
        </p:spPr>
        <p:txBody>
          <a:bodyPr/>
          <a:lstStyle/>
          <a:p>
            <a:r>
              <a:rPr lang="sv-SE" sz="2800" b="1" smtClean="0"/>
              <a:t>The number of persons with dementia increases in Sweden </a:t>
            </a:r>
            <a:endParaRPr lang="sv-SE" sz="2800" smtClean="0"/>
          </a:p>
        </p:txBody>
      </p:sp>
      <p:pic>
        <p:nvPicPr>
          <p:cNvPr id="41986" name="Picture 3"/>
          <p:cNvPicPr>
            <a:picLocks noChangeAspect="1" noChangeArrowheads="1"/>
          </p:cNvPicPr>
          <p:nvPr/>
        </p:nvPicPr>
        <p:blipFill>
          <a:blip r:embed="rId2"/>
          <a:srcRect/>
          <a:stretch>
            <a:fillRect/>
          </a:stretch>
        </p:blipFill>
        <p:spPr bwMode="auto">
          <a:xfrm>
            <a:off x="1258888" y="1484313"/>
            <a:ext cx="6705600" cy="4833937"/>
          </a:xfrm>
          <a:prstGeom prst="rect">
            <a:avLst/>
          </a:prstGeom>
          <a:noFill/>
          <a:ln w="9525">
            <a:noFill/>
            <a:miter lim="800000"/>
            <a:headEnd/>
            <a:tailEnd/>
          </a:ln>
        </p:spPr>
      </p:pic>
      <p:sp>
        <p:nvSpPr>
          <p:cNvPr id="41987" name="Text Box 4"/>
          <p:cNvSpPr txBox="1">
            <a:spLocks noChangeArrowheads="1"/>
          </p:cNvSpPr>
          <p:nvPr/>
        </p:nvSpPr>
        <p:spPr bwMode="auto">
          <a:xfrm>
            <a:off x="7194550" y="6467475"/>
            <a:ext cx="977900" cy="274638"/>
          </a:xfrm>
          <a:prstGeom prst="rect">
            <a:avLst/>
          </a:prstGeom>
          <a:noFill/>
          <a:ln w="9525">
            <a:noFill/>
            <a:miter lim="800000"/>
            <a:headEnd/>
            <a:tailEnd/>
          </a:ln>
        </p:spPr>
        <p:txBody>
          <a:bodyPr wrap="none">
            <a:spAutoFit/>
          </a:bodyPr>
          <a:lstStyle/>
          <a:p>
            <a:pPr eaLnBrk="0" hangingPunct="0"/>
            <a:r>
              <a:rPr lang="sv-SE" sz="1200">
                <a:ea typeface="MS PGothic" pitchFamily="34" charset="-128"/>
              </a:rPr>
              <a:t>(SBU 2005)</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endParaRPr lang="da-DK" smtClean="0"/>
          </a:p>
        </p:txBody>
      </p:sp>
      <p:sp>
        <p:nvSpPr>
          <p:cNvPr id="23554" name="Content Placeholder 2"/>
          <p:cNvSpPr>
            <a:spLocks noGrp="1"/>
          </p:cNvSpPr>
          <p:nvPr>
            <p:ph idx="1"/>
          </p:nvPr>
        </p:nvSpPr>
        <p:spPr/>
        <p:txBody>
          <a:bodyPr/>
          <a:lstStyle/>
          <a:p>
            <a:endParaRPr lang="da-DK" smtClean="0"/>
          </a:p>
        </p:txBody>
      </p:sp>
      <p:pic>
        <p:nvPicPr>
          <p:cNvPr id="23555" name="Picture 2"/>
          <p:cNvPicPr>
            <a:picLocks noChangeAspect="1" noChangeArrowheads="1"/>
          </p:cNvPicPr>
          <p:nvPr/>
        </p:nvPicPr>
        <p:blipFill>
          <a:blip r:embed="rId2"/>
          <a:srcRect/>
          <a:stretch>
            <a:fillRect/>
          </a:stretch>
        </p:blipFill>
        <p:spPr bwMode="auto">
          <a:xfrm>
            <a:off x="323850" y="193675"/>
            <a:ext cx="8640763" cy="5969000"/>
          </a:xfrm>
          <a:prstGeom prst="rect">
            <a:avLst/>
          </a:prstGeom>
          <a:noFill/>
          <a:ln w="9525">
            <a:noFill/>
            <a:miter lim="800000"/>
            <a:headEnd/>
            <a:tailEnd/>
          </a:ln>
        </p:spPr>
      </p:pic>
      <p:sp>
        <p:nvSpPr>
          <p:cNvPr id="23556" name="TextBox 3"/>
          <p:cNvSpPr txBox="1">
            <a:spLocks noChangeArrowheads="1"/>
          </p:cNvSpPr>
          <p:nvPr/>
        </p:nvSpPr>
        <p:spPr bwMode="auto">
          <a:xfrm>
            <a:off x="611188" y="6165850"/>
            <a:ext cx="7313612" cy="646113"/>
          </a:xfrm>
          <a:prstGeom prst="rect">
            <a:avLst/>
          </a:prstGeom>
          <a:noFill/>
          <a:ln w="9525">
            <a:noFill/>
            <a:miter lim="800000"/>
            <a:headEnd/>
            <a:tailEnd/>
          </a:ln>
        </p:spPr>
        <p:txBody>
          <a:bodyPr wrap="none">
            <a:spAutoFit/>
          </a:bodyPr>
          <a:lstStyle/>
          <a:p>
            <a:r>
              <a:rPr lang="en-US" b="1">
                <a:latin typeface="Calibri" pitchFamily="34" charset="0"/>
              </a:rPr>
              <a:t>2011: 85 000</a:t>
            </a:r>
          </a:p>
          <a:p>
            <a:r>
              <a:rPr lang="en-US" b="1">
                <a:latin typeface="Calibri" pitchFamily="34" charset="0"/>
              </a:rPr>
              <a:t>In Denmark dementia prevalece will increase by 50% at around year 2030</a:t>
            </a:r>
            <a:endParaRPr lang="sv-SE">
              <a:latin typeface="Calibri" pitchFamily="34" charset="0"/>
            </a:endParaRPr>
          </a:p>
        </p:txBody>
      </p:sp>
      <p:sp>
        <p:nvSpPr>
          <p:cNvPr id="23557" name="TextBox 4"/>
          <p:cNvSpPr txBox="1">
            <a:spLocks noChangeArrowheads="1"/>
          </p:cNvSpPr>
          <p:nvPr/>
        </p:nvSpPr>
        <p:spPr bwMode="auto">
          <a:xfrm>
            <a:off x="-107950" y="6524625"/>
            <a:ext cx="184150" cy="369888"/>
          </a:xfrm>
          <a:prstGeom prst="rect">
            <a:avLst/>
          </a:prstGeom>
          <a:noFill/>
          <a:ln w="9525">
            <a:noFill/>
            <a:miter lim="800000"/>
            <a:headEnd/>
            <a:tailEnd/>
          </a:ln>
        </p:spPr>
        <p:txBody>
          <a:bodyPr wrap="none">
            <a:spAutoFit/>
          </a:bodyPr>
          <a:lstStyle/>
          <a:p>
            <a:endParaRPr lang="da-DK">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body" idx="1"/>
          </p:nvPr>
        </p:nvSpPr>
        <p:spPr>
          <a:xfrm>
            <a:off x="457200" y="1600200"/>
            <a:ext cx="8229600" cy="4497388"/>
          </a:xfrm>
        </p:spPr>
        <p:txBody>
          <a:bodyPr rtlCol="0">
            <a:normAutofit fontScale="85000" lnSpcReduction="20000"/>
          </a:bodyPr>
          <a:lstStyle/>
          <a:p>
            <a:pPr fontAlgn="auto">
              <a:lnSpc>
                <a:spcPct val="80000"/>
              </a:lnSpc>
              <a:spcAft>
                <a:spcPts val="0"/>
              </a:spcAft>
              <a:buFont typeface="Arial" pitchFamily="34" charset="0"/>
              <a:buChar char="•"/>
              <a:defRPr/>
            </a:pPr>
            <a:r>
              <a:rPr lang="sv-SE" sz="2400" b="1" dirty="0" smtClean="0"/>
              <a:t>Rare </a:t>
            </a:r>
            <a:r>
              <a:rPr lang="sv-SE" sz="2400" b="1" dirty="0" err="1" smtClean="0"/>
              <a:t>before</a:t>
            </a:r>
            <a:r>
              <a:rPr lang="sv-SE" sz="2400" b="1" dirty="0" smtClean="0"/>
              <a:t> age 60</a:t>
            </a:r>
          </a:p>
          <a:p>
            <a:pPr fontAlgn="auto">
              <a:lnSpc>
                <a:spcPct val="80000"/>
              </a:lnSpc>
              <a:spcAft>
                <a:spcPts val="0"/>
              </a:spcAft>
              <a:buFont typeface="Wingdings" pitchFamily="2" charset="2"/>
              <a:buNone/>
              <a:defRPr/>
            </a:pPr>
            <a:endParaRPr lang="sv-SE" sz="2400" b="1" dirty="0" smtClean="0"/>
          </a:p>
          <a:p>
            <a:pPr fontAlgn="auto">
              <a:lnSpc>
                <a:spcPct val="80000"/>
              </a:lnSpc>
              <a:spcAft>
                <a:spcPts val="0"/>
              </a:spcAft>
              <a:buFont typeface="Arial" pitchFamily="34" charset="0"/>
              <a:buChar char="•"/>
              <a:defRPr/>
            </a:pPr>
            <a:r>
              <a:rPr lang="sv-SE" sz="2400" b="1" dirty="0" smtClean="0"/>
              <a:t>1% </a:t>
            </a:r>
            <a:r>
              <a:rPr lang="sv-SE" sz="2400" b="1" dirty="0" err="1" smtClean="0"/>
              <a:t>prevalence</a:t>
            </a:r>
            <a:r>
              <a:rPr lang="sv-SE" sz="2400" b="1" dirty="0" smtClean="0"/>
              <a:t> at age 65 </a:t>
            </a:r>
            <a:r>
              <a:rPr lang="sv-SE" sz="2400" b="1" dirty="0" err="1" smtClean="0"/>
              <a:t>year</a:t>
            </a:r>
            <a:endParaRPr lang="sv-SE" sz="2400" b="1" dirty="0" smtClean="0"/>
          </a:p>
          <a:p>
            <a:pPr fontAlgn="auto">
              <a:lnSpc>
                <a:spcPct val="80000"/>
              </a:lnSpc>
              <a:spcAft>
                <a:spcPts val="0"/>
              </a:spcAft>
              <a:buFont typeface="Arial" pitchFamily="34" charset="0"/>
              <a:buChar char="•"/>
              <a:defRPr/>
            </a:pPr>
            <a:endParaRPr lang="sv-SE" sz="2400" b="1" dirty="0" smtClean="0"/>
          </a:p>
          <a:p>
            <a:pPr fontAlgn="auto">
              <a:lnSpc>
                <a:spcPct val="80000"/>
              </a:lnSpc>
              <a:spcAft>
                <a:spcPts val="0"/>
              </a:spcAft>
              <a:buFont typeface="Arial" pitchFamily="34" charset="0"/>
              <a:buChar char="•"/>
              <a:defRPr/>
            </a:pPr>
            <a:r>
              <a:rPr lang="sv-SE" sz="2400" b="1" dirty="0" err="1" smtClean="0"/>
              <a:t>Prevalence</a:t>
            </a:r>
            <a:r>
              <a:rPr lang="sv-SE" sz="2400" b="1" dirty="0" smtClean="0"/>
              <a:t> </a:t>
            </a:r>
            <a:r>
              <a:rPr lang="sv-SE" sz="2400" b="1" dirty="0" err="1" smtClean="0"/>
              <a:t>doubles</a:t>
            </a:r>
            <a:r>
              <a:rPr lang="sv-SE" sz="2400" b="1" dirty="0" smtClean="0"/>
              <a:t> </a:t>
            </a:r>
            <a:r>
              <a:rPr lang="sv-SE" sz="2400" b="1" dirty="0" err="1" smtClean="0"/>
              <a:t>every</a:t>
            </a:r>
            <a:r>
              <a:rPr lang="sv-SE" sz="2400" b="1" dirty="0" smtClean="0"/>
              <a:t> 5 </a:t>
            </a:r>
            <a:r>
              <a:rPr lang="sv-SE" sz="2400" b="1" dirty="0" err="1" smtClean="0"/>
              <a:t>year</a:t>
            </a:r>
            <a:endParaRPr lang="sv-SE" sz="2400" b="1" dirty="0" smtClean="0"/>
          </a:p>
          <a:p>
            <a:pPr fontAlgn="auto">
              <a:lnSpc>
                <a:spcPct val="80000"/>
              </a:lnSpc>
              <a:spcAft>
                <a:spcPts val="0"/>
              </a:spcAft>
              <a:buFont typeface="Wingdings" pitchFamily="2" charset="2"/>
              <a:buNone/>
              <a:defRPr/>
            </a:pPr>
            <a:endParaRPr lang="sv-SE" sz="2400" b="1" u="sng" dirty="0" smtClean="0"/>
          </a:p>
          <a:p>
            <a:pPr fontAlgn="auto">
              <a:lnSpc>
                <a:spcPct val="80000"/>
              </a:lnSpc>
              <a:spcAft>
                <a:spcPts val="0"/>
              </a:spcAft>
              <a:buFont typeface="Wingdings" pitchFamily="2" charset="2"/>
              <a:buNone/>
              <a:defRPr/>
            </a:pPr>
            <a:r>
              <a:rPr lang="sv-SE" sz="2400" b="1" u="sng" dirty="0" smtClean="0"/>
              <a:t>Sweden:</a:t>
            </a:r>
          </a:p>
          <a:p>
            <a:pPr fontAlgn="auto">
              <a:lnSpc>
                <a:spcPct val="80000"/>
              </a:lnSpc>
              <a:spcAft>
                <a:spcPts val="0"/>
              </a:spcAft>
              <a:buFont typeface="Wingdings" pitchFamily="2" charset="2"/>
              <a:buNone/>
              <a:defRPr/>
            </a:pPr>
            <a:r>
              <a:rPr lang="sv-SE" sz="2400" dirty="0" smtClean="0"/>
              <a:t>2005: 140 000 </a:t>
            </a:r>
          </a:p>
          <a:p>
            <a:pPr fontAlgn="auto">
              <a:lnSpc>
                <a:spcPct val="80000"/>
              </a:lnSpc>
              <a:spcAft>
                <a:spcPts val="0"/>
              </a:spcAft>
              <a:buFont typeface="Wingdings" pitchFamily="2" charset="2"/>
              <a:buNone/>
              <a:defRPr/>
            </a:pPr>
            <a:r>
              <a:rPr lang="sv-SE" sz="2400" dirty="0" smtClean="0"/>
              <a:t>2050: 250 000 </a:t>
            </a:r>
          </a:p>
          <a:p>
            <a:pPr fontAlgn="auto">
              <a:lnSpc>
                <a:spcPct val="80000"/>
              </a:lnSpc>
              <a:spcAft>
                <a:spcPts val="0"/>
              </a:spcAft>
              <a:buFont typeface="Wingdings" pitchFamily="2" charset="2"/>
              <a:buNone/>
              <a:defRPr/>
            </a:pPr>
            <a:endParaRPr lang="sv-SE" sz="2400" dirty="0"/>
          </a:p>
          <a:p>
            <a:pPr fontAlgn="auto">
              <a:lnSpc>
                <a:spcPct val="80000"/>
              </a:lnSpc>
              <a:spcAft>
                <a:spcPts val="0"/>
              </a:spcAft>
              <a:buFont typeface="Wingdings" pitchFamily="2" charset="2"/>
              <a:buNone/>
              <a:defRPr/>
            </a:pPr>
            <a:r>
              <a:rPr lang="sv-SE" sz="2400" b="1" u="sng" dirty="0" err="1" smtClean="0"/>
              <a:t>Denmark</a:t>
            </a:r>
            <a:endParaRPr lang="sv-SE" sz="2400" b="1" u="sng" dirty="0" smtClean="0"/>
          </a:p>
          <a:p>
            <a:pPr fontAlgn="auto">
              <a:lnSpc>
                <a:spcPct val="80000"/>
              </a:lnSpc>
              <a:spcAft>
                <a:spcPts val="0"/>
              </a:spcAft>
              <a:buFont typeface="Arial" pitchFamily="34" charset="0"/>
              <a:buNone/>
              <a:defRPr/>
            </a:pPr>
            <a:r>
              <a:rPr lang="sv-SE" sz="2400" dirty="0" smtClean="0"/>
              <a:t>2011: </a:t>
            </a:r>
            <a:r>
              <a:rPr lang="sv-SE" sz="2400" dirty="0"/>
              <a:t>85 000 </a:t>
            </a:r>
            <a:endParaRPr lang="sv-SE" sz="2400" dirty="0" smtClean="0"/>
          </a:p>
          <a:p>
            <a:pPr fontAlgn="auto">
              <a:lnSpc>
                <a:spcPct val="80000"/>
              </a:lnSpc>
              <a:spcAft>
                <a:spcPts val="0"/>
              </a:spcAft>
              <a:buFont typeface="Arial" pitchFamily="34" charset="0"/>
              <a:buNone/>
              <a:defRPr/>
            </a:pPr>
            <a:r>
              <a:rPr lang="sv-SE" sz="2400" dirty="0" smtClean="0"/>
              <a:t>2050: </a:t>
            </a:r>
            <a:r>
              <a:rPr lang="sv-SE" sz="2400" dirty="0"/>
              <a:t>150 </a:t>
            </a:r>
            <a:r>
              <a:rPr lang="sv-SE" sz="2400" dirty="0" smtClean="0"/>
              <a:t>000</a:t>
            </a:r>
          </a:p>
          <a:p>
            <a:pPr fontAlgn="auto">
              <a:lnSpc>
                <a:spcPct val="80000"/>
              </a:lnSpc>
              <a:spcAft>
                <a:spcPts val="0"/>
              </a:spcAft>
              <a:buFont typeface="Arial" pitchFamily="34" charset="0"/>
              <a:buNone/>
              <a:defRPr/>
            </a:pPr>
            <a:endParaRPr lang="sv-SE" sz="2400" dirty="0" smtClean="0"/>
          </a:p>
          <a:p>
            <a:pPr fontAlgn="auto">
              <a:lnSpc>
                <a:spcPct val="80000"/>
              </a:lnSpc>
              <a:spcAft>
                <a:spcPts val="0"/>
              </a:spcAft>
              <a:buFont typeface="Wingdings" pitchFamily="2" charset="2"/>
              <a:buNone/>
              <a:defRPr/>
            </a:pPr>
            <a:r>
              <a:rPr lang="sv-SE" sz="2400" b="1" u="sng" dirty="0" err="1" smtClean="0"/>
              <a:t>Worldwide</a:t>
            </a:r>
            <a:r>
              <a:rPr lang="sv-SE" sz="2400" b="1" u="sng" dirty="0" smtClean="0"/>
              <a:t>:</a:t>
            </a:r>
          </a:p>
          <a:p>
            <a:pPr fontAlgn="auto">
              <a:lnSpc>
                <a:spcPct val="80000"/>
              </a:lnSpc>
              <a:spcAft>
                <a:spcPts val="0"/>
              </a:spcAft>
              <a:buFont typeface="Arial" pitchFamily="34" charset="0"/>
              <a:buNone/>
              <a:defRPr/>
            </a:pPr>
            <a:r>
              <a:rPr lang="sv-SE" sz="2400" dirty="0" smtClean="0"/>
              <a:t>2005: 24 millions</a:t>
            </a:r>
          </a:p>
          <a:p>
            <a:pPr fontAlgn="auto">
              <a:lnSpc>
                <a:spcPct val="80000"/>
              </a:lnSpc>
              <a:spcAft>
                <a:spcPts val="0"/>
              </a:spcAft>
              <a:buFont typeface="Arial" pitchFamily="34" charset="0"/>
              <a:buNone/>
              <a:defRPr/>
            </a:pPr>
            <a:r>
              <a:rPr lang="sv-SE" sz="2400" dirty="0" smtClean="0"/>
              <a:t>2040: 80 millions</a:t>
            </a:r>
          </a:p>
        </p:txBody>
      </p:sp>
      <p:sp>
        <p:nvSpPr>
          <p:cNvPr id="24578" name="Rectangle 3"/>
          <p:cNvSpPr>
            <a:spLocks noGrp="1" noChangeArrowheads="1"/>
          </p:cNvSpPr>
          <p:nvPr>
            <p:ph type="title"/>
          </p:nvPr>
        </p:nvSpPr>
        <p:spPr>
          <a:xfrm>
            <a:off x="0" y="260350"/>
            <a:ext cx="9144000" cy="792163"/>
          </a:xfrm>
        </p:spPr>
        <p:txBody>
          <a:bodyPr bIns="0" anchor="b"/>
          <a:lstStyle/>
          <a:p>
            <a:r>
              <a:rPr lang="sv-SE" sz="3900" smtClean="0"/>
              <a:t>Dementia increases in the world</a:t>
            </a:r>
          </a:p>
        </p:txBody>
      </p:sp>
      <p:sp>
        <p:nvSpPr>
          <p:cNvPr id="24579" name="Text Box 4"/>
          <p:cNvSpPr txBox="1">
            <a:spLocks noChangeArrowheads="1"/>
          </p:cNvSpPr>
          <p:nvPr/>
        </p:nvSpPr>
        <p:spPr bwMode="auto">
          <a:xfrm>
            <a:off x="6443663" y="6021388"/>
            <a:ext cx="2468562" cy="581025"/>
          </a:xfrm>
          <a:prstGeom prst="rect">
            <a:avLst/>
          </a:prstGeom>
          <a:noFill/>
          <a:ln w="9525">
            <a:noFill/>
            <a:miter lim="800000"/>
            <a:headEnd/>
            <a:tailEnd/>
          </a:ln>
        </p:spPr>
        <p:txBody>
          <a:bodyPr wrap="none">
            <a:spAutoFit/>
          </a:bodyPr>
          <a:lstStyle/>
          <a:p>
            <a:pPr eaLnBrk="0" hangingPunct="0"/>
            <a:r>
              <a:rPr lang="sv-SE" sz="1600">
                <a:ea typeface="MS PGothic" pitchFamily="34" charset="-128"/>
              </a:rPr>
              <a:t>(Socialstyrelsen 2005)</a:t>
            </a:r>
          </a:p>
          <a:p>
            <a:pPr eaLnBrk="0" hangingPunct="0"/>
            <a:r>
              <a:rPr lang="sv-SE" sz="1600">
                <a:ea typeface="MS PGothic" pitchFamily="34" charset="-128"/>
              </a:rPr>
              <a:t>(Ferri et al, Lancet, 2005)</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1" name="Group 2"/>
          <p:cNvGrpSpPr>
            <a:grpSpLocks/>
          </p:cNvGrpSpPr>
          <p:nvPr/>
        </p:nvGrpSpPr>
        <p:grpSpPr bwMode="auto">
          <a:xfrm>
            <a:off x="1908175" y="1052513"/>
            <a:ext cx="4970463" cy="8208962"/>
            <a:chOff x="1791" y="1175"/>
            <a:chExt cx="2316" cy="4531"/>
          </a:xfrm>
        </p:grpSpPr>
        <p:sp>
          <p:nvSpPr>
            <p:cNvPr id="147459" name="Rectangle 3"/>
            <p:cNvSpPr>
              <a:spLocks noChangeArrowheads="1"/>
            </p:cNvSpPr>
            <p:nvPr/>
          </p:nvSpPr>
          <p:spPr bwMode="auto">
            <a:xfrm>
              <a:off x="3458" y="1642"/>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38,4</a:t>
              </a:r>
            </a:p>
          </p:txBody>
        </p:sp>
        <p:sp>
          <p:nvSpPr>
            <p:cNvPr id="147460" name="Rectangle 4"/>
            <p:cNvSpPr>
              <a:spLocks noChangeArrowheads="1"/>
            </p:cNvSpPr>
            <p:nvPr/>
          </p:nvSpPr>
          <p:spPr bwMode="auto">
            <a:xfrm>
              <a:off x="2088" y="1642"/>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err="1">
                  <a:effectLst>
                    <a:outerShdw blurRad="38100" dist="38100" dir="2700000" algn="tl">
                      <a:srgbClr val="000000"/>
                    </a:outerShdw>
                  </a:effectLst>
                  <a:latin typeface="Arial" pitchFamily="34" charset="0"/>
                  <a:cs typeface="+mn-cs"/>
                </a:rPr>
                <a:t>Dementia</a:t>
              </a:r>
              <a:endParaRPr lang="sv-SE" b="1" dirty="0">
                <a:effectLst>
                  <a:outerShdw blurRad="38100" dist="38100" dir="2700000" algn="tl">
                    <a:srgbClr val="000000"/>
                  </a:outerShdw>
                </a:effectLst>
                <a:latin typeface="Arial" pitchFamily="34" charset="0"/>
                <a:cs typeface="+mn-cs"/>
              </a:endParaRPr>
            </a:p>
          </p:txBody>
        </p:sp>
        <p:sp>
          <p:nvSpPr>
            <p:cNvPr id="147461" name="Rectangle 5"/>
            <p:cNvSpPr>
              <a:spLocks noChangeArrowheads="1"/>
            </p:cNvSpPr>
            <p:nvPr/>
          </p:nvSpPr>
          <p:spPr bwMode="auto">
            <a:xfrm>
              <a:off x="3458" y="1872"/>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36</a:t>
              </a:r>
            </a:p>
          </p:txBody>
        </p:sp>
        <p:sp>
          <p:nvSpPr>
            <p:cNvPr id="147462" name="Rectangle 6"/>
            <p:cNvSpPr>
              <a:spLocks noChangeArrowheads="1"/>
            </p:cNvSpPr>
            <p:nvPr/>
          </p:nvSpPr>
          <p:spPr bwMode="auto">
            <a:xfrm>
              <a:off x="2088" y="1872"/>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a:effectLst>
                    <a:outerShdw blurRad="38100" dist="38100" dir="2700000" algn="tl">
                      <a:srgbClr val="000000"/>
                    </a:outerShdw>
                  </a:effectLst>
                  <a:latin typeface="Arial" pitchFamily="34" charset="0"/>
                  <a:cs typeface="+mn-cs"/>
                </a:rPr>
                <a:t>Reumatic </a:t>
              </a:r>
              <a:r>
                <a:rPr lang="sv-SE" b="1" dirty="0" err="1">
                  <a:effectLst>
                    <a:outerShdw blurRad="38100" dist="38100" dir="2700000" algn="tl">
                      <a:srgbClr val="000000"/>
                    </a:outerShdw>
                  </a:effectLst>
                  <a:latin typeface="Arial" pitchFamily="34" charset="0"/>
                  <a:cs typeface="+mn-cs"/>
                </a:rPr>
                <a:t>diseases</a:t>
              </a:r>
              <a:endParaRPr lang="sv-SE" b="1" dirty="0">
                <a:effectLst>
                  <a:outerShdw blurRad="38100" dist="38100" dir="2700000" algn="tl">
                    <a:srgbClr val="000000"/>
                  </a:outerShdw>
                </a:effectLst>
                <a:latin typeface="Arial" pitchFamily="34" charset="0"/>
                <a:cs typeface="+mn-cs"/>
              </a:endParaRPr>
            </a:p>
          </p:txBody>
        </p:sp>
        <p:sp>
          <p:nvSpPr>
            <p:cNvPr id="147463" name="Rectangle 7"/>
            <p:cNvSpPr>
              <a:spLocks noChangeArrowheads="1"/>
            </p:cNvSpPr>
            <p:nvPr/>
          </p:nvSpPr>
          <p:spPr bwMode="auto">
            <a:xfrm>
              <a:off x="3458" y="2101"/>
              <a:ext cx="649" cy="29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36</a:t>
              </a:r>
            </a:p>
          </p:txBody>
        </p:sp>
        <p:sp>
          <p:nvSpPr>
            <p:cNvPr id="147464" name="Rectangle 8"/>
            <p:cNvSpPr>
              <a:spLocks noChangeArrowheads="1"/>
            </p:cNvSpPr>
            <p:nvPr/>
          </p:nvSpPr>
          <p:spPr bwMode="auto">
            <a:xfrm>
              <a:off x="2088" y="2101"/>
              <a:ext cx="1257" cy="29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err="1">
                  <a:effectLst>
                    <a:outerShdw blurRad="38100" dist="38100" dir="2700000" algn="tl">
                      <a:srgbClr val="000000"/>
                    </a:outerShdw>
                  </a:effectLst>
                  <a:latin typeface="Arial" pitchFamily="34" charset="0"/>
                  <a:cs typeface="+mn-cs"/>
                </a:rPr>
                <a:t>Psykiatric</a:t>
              </a:r>
              <a:r>
                <a:rPr lang="sv-SE" b="1" dirty="0">
                  <a:effectLst>
                    <a:outerShdw blurRad="38100" dist="38100" dir="2700000" algn="tl">
                      <a:srgbClr val="000000"/>
                    </a:outerShdw>
                  </a:effectLst>
                  <a:latin typeface="Arial" pitchFamily="34" charset="0"/>
                  <a:cs typeface="+mn-cs"/>
                </a:rPr>
                <a:t> </a:t>
              </a:r>
              <a:r>
                <a:rPr lang="sv-SE" b="1" dirty="0" err="1">
                  <a:effectLst>
                    <a:outerShdw blurRad="38100" dist="38100" dir="2700000" algn="tl">
                      <a:srgbClr val="000000"/>
                    </a:outerShdw>
                  </a:effectLst>
                  <a:latin typeface="Arial" pitchFamily="34" charset="0"/>
                  <a:cs typeface="+mn-cs"/>
                </a:rPr>
                <a:t>diseases</a:t>
              </a:r>
              <a:r>
                <a:rPr lang="sv-SE" sz="1200" b="1" dirty="0">
                  <a:effectLst>
                    <a:outerShdw blurRad="38100" dist="38100" dir="2700000" algn="tl">
                      <a:srgbClr val="000000"/>
                    </a:outerShdw>
                  </a:effectLst>
                  <a:latin typeface="Arial" pitchFamily="34" charset="0"/>
                  <a:cs typeface="+mn-cs"/>
                </a:rPr>
                <a:t> </a:t>
              </a:r>
              <a:endParaRPr lang="sv-SE" sz="1200" b="1" dirty="0">
                <a:effectLst>
                  <a:outerShdw blurRad="38100" dist="38100" dir="2700000" algn="tl">
                    <a:srgbClr val="000000"/>
                  </a:outerShdw>
                </a:effectLst>
                <a:latin typeface="Arial" pitchFamily="34" charset="0"/>
                <a:cs typeface="+mn-cs"/>
              </a:endParaRPr>
            </a:p>
          </p:txBody>
        </p:sp>
        <p:sp>
          <p:nvSpPr>
            <p:cNvPr id="147465" name="Rectangle 9"/>
            <p:cNvSpPr>
              <a:spLocks noChangeArrowheads="1"/>
            </p:cNvSpPr>
            <p:nvPr/>
          </p:nvSpPr>
          <p:spPr bwMode="auto">
            <a:xfrm>
              <a:off x="3458" y="2391"/>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33</a:t>
              </a:r>
            </a:p>
          </p:txBody>
        </p:sp>
        <p:sp>
          <p:nvSpPr>
            <p:cNvPr id="147466" name="Rectangle 10"/>
            <p:cNvSpPr>
              <a:spLocks noChangeArrowheads="1"/>
            </p:cNvSpPr>
            <p:nvPr/>
          </p:nvSpPr>
          <p:spPr bwMode="auto">
            <a:xfrm>
              <a:off x="2088" y="2391"/>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Cancer</a:t>
              </a:r>
            </a:p>
          </p:txBody>
        </p:sp>
        <p:sp>
          <p:nvSpPr>
            <p:cNvPr id="147467" name="Rectangle 11"/>
            <p:cNvSpPr>
              <a:spLocks noChangeArrowheads="1"/>
            </p:cNvSpPr>
            <p:nvPr/>
          </p:nvSpPr>
          <p:spPr bwMode="auto">
            <a:xfrm>
              <a:off x="3458" y="2621"/>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32,5</a:t>
              </a:r>
            </a:p>
          </p:txBody>
        </p:sp>
        <p:sp>
          <p:nvSpPr>
            <p:cNvPr id="147468" name="Rectangle 12"/>
            <p:cNvSpPr>
              <a:spLocks noChangeArrowheads="1"/>
            </p:cNvSpPr>
            <p:nvPr/>
          </p:nvSpPr>
          <p:spPr bwMode="auto">
            <a:xfrm>
              <a:off x="2088" y="2621"/>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Depression</a:t>
              </a:r>
            </a:p>
          </p:txBody>
        </p:sp>
        <p:sp>
          <p:nvSpPr>
            <p:cNvPr id="147469" name="Rectangle 13"/>
            <p:cNvSpPr>
              <a:spLocks noChangeArrowheads="1"/>
            </p:cNvSpPr>
            <p:nvPr/>
          </p:nvSpPr>
          <p:spPr bwMode="auto">
            <a:xfrm>
              <a:off x="3458" y="2850"/>
              <a:ext cx="649"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25</a:t>
              </a:r>
            </a:p>
          </p:txBody>
        </p:sp>
        <p:sp>
          <p:nvSpPr>
            <p:cNvPr id="147470" name="Rectangle 14"/>
            <p:cNvSpPr>
              <a:spLocks noChangeArrowheads="1"/>
            </p:cNvSpPr>
            <p:nvPr/>
          </p:nvSpPr>
          <p:spPr bwMode="auto">
            <a:xfrm>
              <a:off x="2088" y="2844"/>
              <a:ext cx="1257"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err="1">
                  <a:effectLst>
                    <a:outerShdw blurRad="38100" dist="38100" dir="2700000" algn="tl">
                      <a:srgbClr val="000000"/>
                    </a:outerShdw>
                  </a:effectLst>
                  <a:latin typeface="Arial" pitchFamily="34" charset="0"/>
                  <a:cs typeface="+mn-cs"/>
                </a:rPr>
                <a:t>Heart</a:t>
              </a:r>
              <a:r>
                <a:rPr lang="sv-SE" b="1" dirty="0">
                  <a:effectLst>
                    <a:outerShdw blurRad="38100" dist="38100" dir="2700000" algn="tl">
                      <a:srgbClr val="000000"/>
                    </a:outerShdw>
                  </a:effectLst>
                  <a:latin typeface="Arial" pitchFamily="34" charset="0"/>
                  <a:cs typeface="+mn-cs"/>
                </a:rPr>
                <a:t> </a:t>
              </a:r>
              <a:r>
                <a:rPr lang="sv-SE" b="1" dirty="0" err="1">
                  <a:effectLst>
                    <a:outerShdw blurRad="38100" dist="38100" dir="2700000" algn="tl">
                      <a:srgbClr val="000000"/>
                    </a:outerShdw>
                  </a:effectLst>
                  <a:latin typeface="Arial" pitchFamily="34" charset="0"/>
                  <a:cs typeface="+mn-cs"/>
                </a:rPr>
                <a:t>diseases</a:t>
              </a:r>
              <a:endParaRPr lang="sv-SE" b="1" dirty="0">
                <a:effectLst>
                  <a:outerShdw blurRad="38100" dist="38100" dir="2700000" algn="tl">
                    <a:srgbClr val="000000"/>
                  </a:outerShdw>
                </a:effectLst>
                <a:latin typeface="Arial" pitchFamily="34" charset="0"/>
                <a:cs typeface="+mn-cs"/>
              </a:endParaRPr>
            </a:p>
          </p:txBody>
        </p:sp>
        <p:sp>
          <p:nvSpPr>
            <p:cNvPr id="147471" name="Rectangle 15"/>
            <p:cNvSpPr>
              <a:spLocks noChangeArrowheads="1"/>
            </p:cNvSpPr>
            <p:nvPr/>
          </p:nvSpPr>
          <p:spPr bwMode="auto">
            <a:xfrm>
              <a:off x="3458" y="3079"/>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20,3</a:t>
              </a:r>
            </a:p>
          </p:txBody>
        </p:sp>
        <p:sp>
          <p:nvSpPr>
            <p:cNvPr id="147472" name="Rectangle 16"/>
            <p:cNvSpPr>
              <a:spLocks noChangeArrowheads="1"/>
            </p:cNvSpPr>
            <p:nvPr/>
          </p:nvSpPr>
          <p:spPr bwMode="auto">
            <a:xfrm>
              <a:off x="2088" y="3079"/>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err="1">
                  <a:effectLst>
                    <a:outerShdw blurRad="38100" dist="38100" dir="2700000" algn="tl">
                      <a:srgbClr val="000000"/>
                    </a:outerShdw>
                  </a:effectLst>
                  <a:latin typeface="Arial" pitchFamily="34" charset="0"/>
                  <a:cs typeface="+mn-cs"/>
                </a:rPr>
                <a:t>Alcohol</a:t>
              </a:r>
              <a:endParaRPr lang="sv-SE" b="1" dirty="0">
                <a:effectLst>
                  <a:outerShdw blurRad="38100" dist="38100" dir="2700000" algn="tl">
                    <a:srgbClr val="000000"/>
                  </a:outerShdw>
                </a:effectLst>
                <a:latin typeface="Arial" pitchFamily="34" charset="0"/>
                <a:cs typeface="+mn-cs"/>
              </a:endParaRPr>
            </a:p>
          </p:txBody>
        </p:sp>
        <p:sp>
          <p:nvSpPr>
            <p:cNvPr id="147473" name="Rectangle 17"/>
            <p:cNvSpPr>
              <a:spLocks noChangeArrowheads="1"/>
            </p:cNvSpPr>
            <p:nvPr/>
          </p:nvSpPr>
          <p:spPr bwMode="auto">
            <a:xfrm>
              <a:off x="3458" y="3309"/>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12</a:t>
              </a:r>
            </a:p>
          </p:txBody>
        </p:sp>
        <p:sp>
          <p:nvSpPr>
            <p:cNvPr id="147474" name="Rectangle 18"/>
            <p:cNvSpPr>
              <a:spLocks noChangeArrowheads="1"/>
            </p:cNvSpPr>
            <p:nvPr/>
          </p:nvSpPr>
          <p:spPr bwMode="auto">
            <a:xfrm>
              <a:off x="2088" y="3309"/>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a:effectLst>
                    <a:outerShdw blurRad="38100" dist="38100" dir="2700000" algn="tl">
                      <a:srgbClr val="000000"/>
                    </a:outerShdw>
                  </a:effectLst>
                  <a:latin typeface="Arial" pitchFamily="34" charset="0"/>
                  <a:cs typeface="+mn-cs"/>
                </a:rPr>
                <a:t>Stroke</a:t>
              </a:r>
            </a:p>
          </p:txBody>
        </p:sp>
        <p:sp>
          <p:nvSpPr>
            <p:cNvPr id="147475" name="Rectangle 19"/>
            <p:cNvSpPr>
              <a:spLocks noChangeArrowheads="1"/>
            </p:cNvSpPr>
            <p:nvPr/>
          </p:nvSpPr>
          <p:spPr bwMode="auto">
            <a:xfrm>
              <a:off x="3458" y="3538"/>
              <a:ext cx="649"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7</a:t>
              </a:r>
            </a:p>
          </p:txBody>
        </p:sp>
        <p:sp>
          <p:nvSpPr>
            <p:cNvPr id="147476" name="Rectangle 20"/>
            <p:cNvSpPr>
              <a:spLocks noChangeArrowheads="1"/>
            </p:cNvSpPr>
            <p:nvPr/>
          </p:nvSpPr>
          <p:spPr bwMode="auto">
            <a:xfrm>
              <a:off x="2088" y="3538"/>
              <a:ext cx="1257"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Diabetes</a:t>
              </a:r>
            </a:p>
          </p:txBody>
        </p:sp>
        <p:sp>
          <p:nvSpPr>
            <p:cNvPr id="147477" name="Rectangle 21"/>
            <p:cNvSpPr>
              <a:spLocks noChangeArrowheads="1"/>
            </p:cNvSpPr>
            <p:nvPr/>
          </p:nvSpPr>
          <p:spPr bwMode="auto">
            <a:xfrm>
              <a:off x="3291" y="1175"/>
              <a:ext cx="805" cy="3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a:solidFill>
                    <a:srgbClr val="FFFF00"/>
                  </a:solidFill>
                  <a:effectLst>
                    <a:outerShdw blurRad="38100" dist="38100" dir="2700000" algn="tl">
                      <a:srgbClr val="000000"/>
                    </a:outerShdw>
                  </a:effectLst>
                  <a:latin typeface="Arial" pitchFamily="34" charset="0"/>
                  <a:cs typeface="+mn-cs"/>
                </a:rPr>
                <a:t>   </a:t>
              </a:r>
              <a:r>
                <a:rPr lang="sv-SE" sz="1400" b="1" dirty="0" err="1">
                  <a:effectLst>
                    <a:outerShdw blurRad="38100" dist="38100" dir="2700000" algn="tl">
                      <a:srgbClr val="000000"/>
                    </a:outerShdw>
                  </a:effectLst>
                  <a:latin typeface="Arial" pitchFamily="34" charset="0"/>
                  <a:cs typeface="+mn-cs"/>
                </a:rPr>
                <a:t>Cost</a:t>
              </a:r>
              <a:endParaRPr lang="sv-SE" sz="1400" b="1" dirty="0">
                <a:effectLst>
                  <a:outerShdw blurRad="38100" dist="38100" dir="2700000" algn="tl">
                    <a:srgbClr val="000000"/>
                  </a:outerShdw>
                </a:effectLst>
                <a:latin typeface="Arial" pitchFamily="34" charset="0"/>
                <a:cs typeface="+mn-cs"/>
              </a:endParaRPr>
            </a:p>
            <a:p>
              <a:pPr fontAlgn="auto">
                <a:spcBef>
                  <a:spcPct val="20000"/>
                </a:spcBef>
                <a:spcAft>
                  <a:spcPts val="0"/>
                </a:spcAft>
                <a:buClr>
                  <a:schemeClr val="hlink"/>
                </a:buClr>
                <a:buSzPct val="90000"/>
                <a:buFont typeface="Wingdings" pitchFamily="2" charset="2"/>
                <a:buNone/>
                <a:defRPr/>
              </a:pPr>
              <a:r>
                <a:rPr lang="sv-SE" sz="1400" b="1" dirty="0">
                  <a:effectLst>
                    <a:outerShdw blurRad="38100" dist="38100" dir="2700000" algn="tl">
                      <a:srgbClr val="000000"/>
                    </a:outerShdw>
                  </a:effectLst>
                  <a:latin typeface="Arial" pitchFamily="34" charset="0"/>
                  <a:cs typeface="+mn-cs"/>
                </a:rPr>
                <a:t>Billions SEK</a:t>
              </a:r>
            </a:p>
          </p:txBody>
        </p:sp>
        <p:sp>
          <p:nvSpPr>
            <p:cNvPr id="147478" name="Rectangle 22"/>
            <p:cNvSpPr>
              <a:spLocks noChangeArrowheads="1"/>
            </p:cNvSpPr>
            <p:nvPr/>
          </p:nvSpPr>
          <p:spPr bwMode="auto">
            <a:xfrm>
              <a:off x="1791" y="1207"/>
              <a:ext cx="1299" cy="3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dirty="0">
                  <a:solidFill>
                    <a:srgbClr val="FFFF00"/>
                  </a:solidFill>
                  <a:effectLst>
                    <a:outerShdw blurRad="38100" dist="38100" dir="2700000" algn="tl">
                      <a:srgbClr val="000000"/>
                    </a:outerShdw>
                  </a:effectLst>
                  <a:latin typeface="Arial" pitchFamily="34" charset="0"/>
                  <a:cs typeface="+mn-cs"/>
                </a:rPr>
                <a:t>         </a:t>
              </a:r>
              <a:r>
                <a:rPr lang="sv-SE" b="1" dirty="0" err="1">
                  <a:effectLst>
                    <a:outerShdw blurRad="38100" dist="38100" dir="2700000" algn="tl">
                      <a:srgbClr val="000000"/>
                    </a:outerShdw>
                  </a:effectLst>
                  <a:latin typeface="Arial" pitchFamily="34" charset="0"/>
                  <a:cs typeface="+mn-cs"/>
                </a:rPr>
                <a:t>Disease</a:t>
              </a:r>
              <a:r>
                <a:rPr lang="sv-SE" b="1" dirty="0">
                  <a:effectLst>
                    <a:outerShdw blurRad="38100" dist="38100" dir="2700000" algn="tl">
                      <a:srgbClr val="000000"/>
                    </a:outerShdw>
                  </a:effectLst>
                  <a:latin typeface="Arial" pitchFamily="34" charset="0"/>
                  <a:cs typeface="+mn-cs"/>
                </a:rPr>
                <a:t> </a:t>
              </a:r>
              <a:r>
                <a:rPr lang="sv-SE" b="1" dirty="0" err="1">
                  <a:effectLst>
                    <a:outerShdw blurRad="38100" dist="38100" dir="2700000" algn="tl">
                      <a:srgbClr val="000000"/>
                    </a:outerShdw>
                  </a:effectLst>
                  <a:latin typeface="Arial" pitchFamily="34" charset="0"/>
                  <a:cs typeface="+mn-cs"/>
                </a:rPr>
                <a:t>group</a:t>
              </a:r>
              <a:endParaRPr lang="sv-SE" b="1" dirty="0">
                <a:effectLst>
                  <a:outerShdw blurRad="38100" dist="38100" dir="2700000" algn="tl">
                    <a:srgbClr val="000000"/>
                  </a:outerShdw>
                </a:effectLst>
                <a:latin typeface="Arial" pitchFamily="34" charset="0"/>
                <a:cs typeface="+mn-cs"/>
              </a:endParaRPr>
            </a:p>
          </p:txBody>
        </p:sp>
        <p:sp>
          <p:nvSpPr>
            <p:cNvPr id="25625" name="Line 23"/>
            <p:cNvSpPr>
              <a:spLocks noChangeShapeType="1"/>
            </p:cNvSpPr>
            <p:nvPr/>
          </p:nvSpPr>
          <p:spPr bwMode="auto">
            <a:xfrm>
              <a:off x="2201" y="1313"/>
              <a:ext cx="1906" cy="1"/>
            </a:xfrm>
            <a:prstGeom prst="line">
              <a:avLst/>
            </a:prstGeom>
            <a:noFill/>
            <a:ln w="9525">
              <a:noFill/>
              <a:round/>
              <a:headEnd/>
              <a:tailEnd/>
            </a:ln>
          </p:spPr>
          <p:txBody>
            <a:bodyPr/>
            <a:lstStyle/>
            <a:p>
              <a:endParaRPr lang="da-DK"/>
            </a:p>
          </p:txBody>
        </p:sp>
        <p:sp>
          <p:nvSpPr>
            <p:cNvPr id="25626" name="Line 24"/>
            <p:cNvSpPr>
              <a:spLocks noChangeShapeType="1"/>
            </p:cNvSpPr>
            <p:nvPr/>
          </p:nvSpPr>
          <p:spPr bwMode="auto">
            <a:xfrm>
              <a:off x="2201" y="5663"/>
              <a:ext cx="1906" cy="1"/>
            </a:xfrm>
            <a:prstGeom prst="line">
              <a:avLst/>
            </a:prstGeom>
            <a:noFill/>
            <a:ln w="9525">
              <a:noFill/>
              <a:round/>
              <a:headEnd/>
              <a:tailEnd/>
            </a:ln>
          </p:spPr>
          <p:txBody>
            <a:bodyPr/>
            <a:lstStyle/>
            <a:p>
              <a:endParaRPr lang="da-DK"/>
            </a:p>
          </p:txBody>
        </p:sp>
        <p:sp>
          <p:nvSpPr>
            <p:cNvPr id="25627" name="Line 25"/>
            <p:cNvSpPr>
              <a:spLocks noChangeShapeType="1"/>
            </p:cNvSpPr>
            <p:nvPr/>
          </p:nvSpPr>
          <p:spPr bwMode="auto">
            <a:xfrm>
              <a:off x="3346" y="1313"/>
              <a:ext cx="0" cy="4350"/>
            </a:xfrm>
            <a:prstGeom prst="line">
              <a:avLst/>
            </a:prstGeom>
            <a:noFill/>
            <a:ln w="9525">
              <a:noFill/>
              <a:round/>
              <a:headEnd/>
              <a:tailEnd/>
            </a:ln>
          </p:spPr>
          <p:txBody>
            <a:bodyPr/>
            <a:lstStyle/>
            <a:p>
              <a:endParaRPr lang="da-DK"/>
            </a:p>
          </p:txBody>
        </p:sp>
        <p:sp>
          <p:nvSpPr>
            <p:cNvPr id="25628" name="Line 26"/>
            <p:cNvSpPr>
              <a:spLocks noChangeShapeType="1"/>
            </p:cNvSpPr>
            <p:nvPr/>
          </p:nvSpPr>
          <p:spPr bwMode="auto">
            <a:xfrm>
              <a:off x="2201" y="5434"/>
              <a:ext cx="1906" cy="1"/>
            </a:xfrm>
            <a:prstGeom prst="line">
              <a:avLst/>
            </a:prstGeom>
            <a:noFill/>
            <a:ln w="9525">
              <a:noFill/>
              <a:round/>
              <a:headEnd/>
              <a:tailEnd/>
            </a:ln>
          </p:spPr>
          <p:txBody>
            <a:bodyPr/>
            <a:lstStyle/>
            <a:p>
              <a:endParaRPr lang="da-DK"/>
            </a:p>
          </p:txBody>
        </p:sp>
        <p:sp>
          <p:nvSpPr>
            <p:cNvPr id="25629" name="Line 27"/>
            <p:cNvSpPr>
              <a:spLocks noChangeShapeType="1"/>
            </p:cNvSpPr>
            <p:nvPr/>
          </p:nvSpPr>
          <p:spPr bwMode="auto">
            <a:xfrm>
              <a:off x="2201" y="5204"/>
              <a:ext cx="1906" cy="1"/>
            </a:xfrm>
            <a:prstGeom prst="line">
              <a:avLst/>
            </a:prstGeom>
            <a:noFill/>
            <a:ln w="9525">
              <a:noFill/>
              <a:round/>
              <a:headEnd/>
              <a:tailEnd/>
            </a:ln>
          </p:spPr>
          <p:txBody>
            <a:bodyPr/>
            <a:lstStyle/>
            <a:p>
              <a:endParaRPr lang="da-DK"/>
            </a:p>
          </p:txBody>
        </p:sp>
        <p:sp>
          <p:nvSpPr>
            <p:cNvPr id="25630" name="Line 28"/>
            <p:cNvSpPr>
              <a:spLocks noChangeShapeType="1"/>
            </p:cNvSpPr>
            <p:nvPr/>
          </p:nvSpPr>
          <p:spPr bwMode="auto">
            <a:xfrm>
              <a:off x="2201" y="4975"/>
              <a:ext cx="1906" cy="1"/>
            </a:xfrm>
            <a:prstGeom prst="line">
              <a:avLst/>
            </a:prstGeom>
            <a:noFill/>
            <a:ln w="9525">
              <a:noFill/>
              <a:round/>
              <a:headEnd/>
              <a:tailEnd/>
            </a:ln>
          </p:spPr>
          <p:txBody>
            <a:bodyPr/>
            <a:lstStyle/>
            <a:p>
              <a:endParaRPr lang="da-DK"/>
            </a:p>
          </p:txBody>
        </p:sp>
        <p:sp>
          <p:nvSpPr>
            <p:cNvPr id="25631" name="Line 29"/>
            <p:cNvSpPr>
              <a:spLocks noChangeShapeType="1"/>
            </p:cNvSpPr>
            <p:nvPr/>
          </p:nvSpPr>
          <p:spPr bwMode="auto">
            <a:xfrm>
              <a:off x="2201" y="4745"/>
              <a:ext cx="1906" cy="1"/>
            </a:xfrm>
            <a:prstGeom prst="line">
              <a:avLst/>
            </a:prstGeom>
            <a:noFill/>
            <a:ln w="9525">
              <a:noFill/>
              <a:round/>
              <a:headEnd/>
              <a:tailEnd/>
            </a:ln>
          </p:spPr>
          <p:txBody>
            <a:bodyPr/>
            <a:lstStyle/>
            <a:p>
              <a:endParaRPr lang="da-DK"/>
            </a:p>
          </p:txBody>
        </p:sp>
        <p:sp>
          <p:nvSpPr>
            <p:cNvPr id="25632" name="Line 30"/>
            <p:cNvSpPr>
              <a:spLocks noChangeShapeType="1"/>
            </p:cNvSpPr>
            <p:nvPr/>
          </p:nvSpPr>
          <p:spPr bwMode="auto">
            <a:xfrm>
              <a:off x="2201" y="4516"/>
              <a:ext cx="1906" cy="1"/>
            </a:xfrm>
            <a:prstGeom prst="line">
              <a:avLst/>
            </a:prstGeom>
            <a:noFill/>
            <a:ln w="9525">
              <a:noFill/>
              <a:round/>
              <a:headEnd/>
              <a:tailEnd/>
            </a:ln>
          </p:spPr>
          <p:txBody>
            <a:bodyPr/>
            <a:lstStyle/>
            <a:p>
              <a:endParaRPr lang="da-DK"/>
            </a:p>
          </p:txBody>
        </p:sp>
        <p:sp>
          <p:nvSpPr>
            <p:cNvPr id="25633" name="Line 31"/>
            <p:cNvSpPr>
              <a:spLocks noChangeShapeType="1"/>
            </p:cNvSpPr>
            <p:nvPr/>
          </p:nvSpPr>
          <p:spPr bwMode="auto">
            <a:xfrm>
              <a:off x="2201" y="3997"/>
              <a:ext cx="1906" cy="1"/>
            </a:xfrm>
            <a:prstGeom prst="line">
              <a:avLst/>
            </a:prstGeom>
            <a:noFill/>
            <a:ln w="9525">
              <a:noFill/>
              <a:round/>
              <a:headEnd/>
              <a:tailEnd/>
            </a:ln>
          </p:spPr>
          <p:txBody>
            <a:bodyPr/>
            <a:lstStyle/>
            <a:p>
              <a:endParaRPr lang="da-DK"/>
            </a:p>
          </p:txBody>
        </p:sp>
        <p:sp>
          <p:nvSpPr>
            <p:cNvPr id="25634" name="Line 32"/>
            <p:cNvSpPr>
              <a:spLocks noChangeShapeType="1"/>
            </p:cNvSpPr>
            <p:nvPr/>
          </p:nvSpPr>
          <p:spPr bwMode="auto">
            <a:xfrm>
              <a:off x="2201" y="1642"/>
              <a:ext cx="1906" cy="1"/>
            </a:xfrm>
            <a:prstGeom prst="line">
              <a:avLst/>
            </a:prstGeom>
            <a:noFill/>
            <a:ln w="9525">
              <a:noFill/>
              <a:round/>
              <a:headEnd/>
              <a:tailEnd/>
            </a:ln>
          </p:spPr>
          <p:txBody>
            <a:bodyPr/>
            <a:lstStyle/>
            <a:p>
              <a:endParaRPr lang="da-DK"/>
            </a:p>
          </p:txBody>
        </p:sp>
        <p:sp>
          <p:nvSpPr>
            <p:cNvPr id="25635" name="Line 33"/>
            <p:cNvSpPr>
              <a:spLocks noChangeShapeType="1"/>
            </p:cNvSpPr>
            <p:nvPr/>
          </p:nvSpPr>
          <p:spPr bwMode="auto">
            <a:xfrm>
              <a:off x="2201" y="3767"/>
              <a:ext cx="1906" cy="1"/>
            </a:xfrm>
            <a:prstGeom prst="line">
              <a:avLst/>
            </a:prstGeom>
            <a:noFill/>
            <a:ln w="9525">
              <a:noFill/>
              <a:round/>
              <a:headEnd/>
              <a:tailEnd/>
            </a:ln>
          </p:spPr>
          <p:txBody>
            <a:bodyPr/>
            <a:lstStyle/>
            <a:p>
              <a:endParaRPr lang="da-DK"/>
            </a:p>
          </p:txBody>
        </p:sp>
        <p:sp>
          <p:nvSpPr>
            <p:cNvPr id="25636" name="Line 34"/>
            <p:cNvSpPr>
              <a:spLocks noChangeShapeType="1"/>
            </p:cNvSpPr>
            <p:nvPr/>
          </p:nvSpPr>
          <p:spPr bwMode="auto">
            <a:xfrm>
              <a:off x="2201" y="3538"/>
              <a:ext cx="1906" cy="1"/>
            </a:xfrm>
            <a:prstGeom prst="line">
              <a:avLst/>
            </a:prstGeom>
            <a:noFill/>
            <a:ln w="9525">
              <a:noFill/>
              <a:round/>
              <a:headEnd/>
              <a:tailEnd/>
            </a:ln>
          </p:spPr>
          <p:txBody>
            <a:bodyPr/>
            <a:lstStyle/>
            <a:p>
              <a:endParaRPr lang="da-DK"/>
            </a:p>
          </p:txBody>
        </p:sp>
        <p:sp>
          <p:nvSpPr>
            <p:cNvPr id="25637" name="Line 35"/>
            <p:cNvSpPr>
              <a:spLocks noChangeShapeType="1"/>
            </p:cNvSpPr>
            <p:nvPr/>
          </p:nvSpPr>
          <p:spPr bwMode="auto">
            <a:xfrm>
              <a:off x="2201" y="3309"/>
              <a:ext cx="1906" cy="1"/>
            </a:xfrm>
            <a:prstGeom prst="line">
              <a:avLst/>
            </a:prstGeom>
            <a:noFill/>
            <a:ln w="9525">
              <a:noFill/>
              <a:round/>
              <a:headEnd/>
              <a:tailEnd/>
            </a:ln>
          </p:spPr>
          <p:txBody>
            <a:bodyPr/>
            <a:lstStyle/>
            <a:p>
              <a:endParaRPr lang="da-DK"/>
            </a:p>
          </p:txBody>
        </p:sp>
        <p:sp>
          <p:nvSpPr>
            <p:cNvPr id="25638" name="Line 36"/>
            <p:cNvSpPr>
              <a:spLocks noChangeShapeType="1"/>
            </p:cNvSpPr>
            <p:nvPr/>
          </p:nvSpPr>
          <p:spPr bwMode="auto">
            <a:xfrm>
              <a:off x="2201" y="3079"/>
              <a:ext cx="1906" cy="1"/>
            </a:xfrm>
            <a:prstGeom prst="line">
              <a:avLst/>
            </a:prstGeom>
            <a:noFill/>
            <a:ln w="9525">
              <a:noFill/>
              <a:round/>
              <a:headEnd/>
              <a:tailEnd/>
            </a:ln>
          </p:spPr>
          <p:txBody>
            <a:bodyPr/>
            <a:lstStyle/>
            <a:p>
              <a:endParaRPr lang="da-DK"/>
            </a:p>
          </p:txBody>
        </p:sp>
        <p:sp>
          <p:nvSpPr>
            <p:cNvPr id="25639" name="Line 37"/>
            <p:cNvSpPr>
              <a:spLocks noChangeShapeType="1"/>
            </p:cNvSpPr>
            <p:nvPr/>
          </p:nvSpPr>
          <p:spPr bwMode="auto">
            <a:xfrm>
              <a:off x="2201" y="2850"/>
              <a:ext cx="1906" cy="1"/>
            </a:xfrm>
            <a:prstGeom prst="line">
              <a:avLst/>
            </a:prstGeom>
            <a:noFill/>
            <a:ln w="9525">
              <a:noFill/>
              <a:round/>
              <a:headEnd/>
              <a:tailEnd/>
            </a:ln>
          </p:spPr>
          <p:txBody>
            <a:bodyPr/>
            <a:lstStyle/>
            <a:p>
              <a:endParaRPr lang="da-DK"/>
            </a:p>
          </p:txBody>
        </p:sp>
        <p:sp>
          <p:nvSpPr>
            <p:cNvPr id="25640" name="Line 38"/>
            <p:cNvSpPr>
              <a:spLocks noChangeShapeType="1"/>
            </p:cNvSpPr>
            <p:nvPr/>
          </p:nvSpPr>
          <p:spPr bwMode="auto">
            <a:xfrm>
              <a:off x="2201" y="2621"/>
              <a:ext cx="1906" cy="1"/>
            </a:xfrm>
            <a:prstGeom prst="line">
              <a:avLst/>
            </a:prstGeom>
            <a:noFill/>
            <a:ln w="9525">
              <a:noFill/>
              <a:round/>
              <a:headEnd/>
              <a:tailEnd/>
            </a:ln>
          </p:spPr>
          <p:txBody>
            <a:bodyPr/>
            <a:lstStyle/>
            <a:p>
              <a:endParaRPr lang="da-DK"/>
            </a:p>
          </p:txBody>
        </p:sp>
        <p:sp>
          <p:nvSpPr>
            <p:cNvPr id="25641" name="Line 39"/>
            <p:cNvSpPr>
              <a:spLocks noChangeShapeType="1"/>
            </p:cNvSpPr>
            <p:nvPr/>
          </p:nvSpPr>
          <p:spPr bwMode="auto">
            <a:xfrm>
              <a:off x="2201" y="2391"/>
              <a:ext cx="1906" cy="1"/>
            </a:xfrm>
            <a:prstGeom prst="line">
              <a:avLst/>
            </a:prstGeom>
            <a:noFill/>
            <a:ln w="9525">
              <a:noFill/>
              <a:round/>
              <a:headEnd/>
              <a:tailEnd/>
            </a:ln>
          </p:spPr>
          <p:txBody>
            <a:bodyPr/>
            <a:lstStyle/>
            <a:p>
              <a:endParaRPr lang="da-DK"/>
            </a:p>
          </p:txBody>
        </p:sp>
        <p:sp>
          <p:nvSpPr>
            <p:cNvPr id="25642" name="Line 40"/>
            <p:cNvSpPr>
              <a:spLocks noChangeShapeType="1"/>
            </p:cNvSpPr>
            <p:nvPr/>
          </p:nvSpPr>
          <p:spPr bwMode="auto">
            <a:xfrm>
              <a:off x="2201" y="2101"/>
              <a:ext cx="1906" cy="1"/>
            </a:xfrm>
            <a:prstGeom prst="line">
              <a:avLst/>
            </a:prstGeom>
            <a:noFill/>
            <a:ln w="9525">
              <a:noFill/>
              <a:round/>
              <a:headEnd/>
              <a:tailEnd/>
            </a:ln>
          </p:spPr>
          <p:txBody>
            <a:bodyPr/>
            <a:lstStyle/>
            <a:p>
              <a:endParaRPr lang="da-DK"/>
            </a:p>
          </p:txBody>
        </p:sp>
        <p:sp>
          <p:nvSpPr>
            <p:cNvPr id="25643" name="Line 41"/>
            <p:cNvSpPr>
              <a:spLocks noChangeShapeType="1"/>
            </p:cNvSpPr>
            <p:nvPr/>
          </p:nvSpPr>
          <p:spPr bwMode="auto">
            <a:xfrm>
              <a:off x="2201" y="1872"/>
              <a:ext cx="1906" cy="1"/>
            </a:xfrm>
            <a:prstGeom prst="line">
              <a:avLst/>
            </a:prstGeom>
            <a:noFill/>
            <a:ln w="9525">
              <a:noFill/>
              <a:round/>
              <a:headEnd/>
              <a:tailEnd/>
            </a:ln>
          </p:spPr>
          <p:txBody>
            <a:bodyPr/>
            <a:lstStyle/>
            <a:p>
              <a:endParaRPr lang="da-DK"/>
            </a:p>
          </p:txBody>
        </p:sp>
        <p:sp>
          <p:nvSpPr>
            <p:cNvPr id="25644" name="Line 42"/>
            <p:cNvSpPr>
              <a:spLocks noChangeShapeType="1"/>
            </p:cNvSpPr>
            <p:nvPr/>
          </p:nvSpPr>
          <p:spPr bwMode="auto">
            <a:xfrm>
              <a:off x="1871" y="1356"/>
              <a:ext cx="0" cy="4350"/>
            </a:xfrm>
            <a:prstGeom prst="line">
              <a:avLst/>
            </a:prstGeom>
            <a:noFill/>
            <a:ln w="9525">
              <a:noFill/>
              <a:round/>
              <a:headEnd/>
              <a:tailEnd/>
            </a:ln>
          </p:spPr>
          <p:txBody>
            <a:bodyPr/>
            <a:lstStyle/>
            <a:p>
              <a:endParaRPr lang="da-DK"/>
            </a:p>
          </p:txBody>
        </p:sp>
        <p:sp>
          <p:nvSpPr>
            <p:cNvPr id="25645" name="Line 43"/>
            <p:cNvSpPr>
              <a:spLocks noChangeShapeType="1"/>
            </p:cNvSpPr>
            <p:nvPr/>
          </p:nvSpPr>
          <p:spPr bwMode="auto">
            <a:xfrm>
              <a:off x="4107" y="1313"/>
              <a:ext cx="0" cy="4350"/>
            </a:xfrm>
            <a:prstGeom prst="line">
              <a:avLst/>
            </a:prstGeom>
            <a:noFill/>
            <a:ln w="9525">
              <a:noFill/>
              <a:round/>
              <a:headEnd/>
              <a:tailEnd/>
            </a:ln>
          </p:spPr>
          <p:txBody>
            <a:bodyPr/>
            <a:lstStyle/>
            <a:p>
              <a:endParaRPr lang="da-DK"/>
            </a:p>
          </p:txBody>
        </p:sp>
      </p:grpSp>
      <p:sp>
        <p:nvSpPr>
          <p:cNvPr id="25602" name="Text Box 44"/>
          <p:cNvSpPr txBox="1">
            <a:spLocks noChangeArrowheads="1"/>
          </p:cNvSpPr>
          <p:nvPr/>
        </p:nvSpPr>
        <p:spPr bwMode="auto">
          <a:xfrm>
            <a:off x="34925" y="230188"/>
            <a:ext cx="9109075" cy="519112"/>
          </a:xfrm>
          <a:prstGeom prst="rect">
            <a:avLst/>
          </a:prstGeom>
          <a:noFill/>
          <a:ln w="9525">
            <a:noFill/>
            <a:miter lim="800000"/>
            <a:headEnd/>
            <a:tailEnd/>
          </a:ln>
        </p:spPr>
        <p:txBody>
          <a:bodyPr>
            <a:spAutoFit/>
          </a:bodyPr>
          <a:lstStyle/>
          <a:p>
            <a:pPr algn="ctr" eaLnBrk="0" hangingPunct="0"/>
            <a:r>
              <a:rPr lang="sv-SE" sz="2800">
                <a:ea typeface="MS PGothic" pitchFamily="34" charset="-128"/>
              </a:rPr>
              <a:t>          Dementia diseases most expensive group</a:t>
            </a:r>
          </a:p>
        </p:txBody>
      </p:sp>
      <p:sp>
        <p:nvSpPr>
          <p:cNvPr id="25603" name="Text Box 45"/>
          <p:cNvSpPr txBox="1">
            <a:spLocks noChangeArrowheads="1"/>
          </p:cNvSpPr>
          <p:nvPr/>
        </p:nvSpPr>
        <p:spPr bwMode="auto">
          <a:xfrm>
            <a:off x="7451725" y="6308725"/>
            <a:ext cx="977900" cy="274638"/>
          </a:xfrm>
          <a:prstGeom prst="rect">
            <a:avLst/>
          </a:prstGeom>
          <a:noFill/>
          <a:ln w="9525">
            <a:noFill/>
            <a:miter lim="800000"/>
            <a:headEnd/>
            <a:tailEnd/>
          </a:ln>
        </p:spPr>
        <p:txBody>
          <a:bodyPr wrap="none">
            <a:spAutoFit/>
          </a:bodyPr>
          <a:lstStyle/>
          <a:p>
            <a:pPr eaLnBrk="0" hangingPunct="0"/>
            <a:r>
              <a:rPr lang="sv-SE" sz="1200">
                <a:ea typeface="MS PGothic" pitchFamily="34" charset="-128"/>
              </a:rPr>
              <a:t>(SBU 2005)</a:t>
            </a:r>
          </a:p>
        </p:txBody>
      </p:sp>
      <p:cxnSp>
        <p:nvCxnSpPr>
          <p:cNvPr id="5" name="Rak 4"/>
          <p:cNvCxnSpPr/>
          <p:nvPr/>
        </p:nvCxnSpPr>
        <p:spPr>
          <a:xfrm>
            <a:off x="0" y="979488"/>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179388" y="115888"/>
            <a:ext cx="8856662" cy="1009650"/>
          </a:xfrm>
        </p:spPr>
        <p:txBody>
          <a:bodyPr/>
          <a:lstStyle/>
          <a:p>
            <a:r>
              <a:rPr lang="sv-SE" sz="2800" b="1" smtClean="0"/>
              <a:t>Alzheimer´s disease most common cause of dementia</a:t>
            </a:r>
            <a:endParaRPr lang="sv-SE" sz="2800" smtClean="0"/>
          </a:p>
        </p:txBody>
      </p:sp>
      <p:sp>
        <p:nvSpPr>
          <p:cNvPr id="26626" name="Rectangle 3"/>
          <p:cNvSpPr>
            <a:spLocks noGrp="1" noChangeArrowheads="1"/>
          </p:cNvSpPr>
          <p:nvPr>
            <p:ph type="body" idx="1"/>
          </p:nvPr>
        </p:nvSpPr>
        <p:spPr>
          <a:xfrm>
            <a:off x="1393825" y="1639888"/>
            <a:ext cx="6346825" cy="4094162"/>
          </a:xfrm>
        </p:spPr>
        <p:txBody>
          <a:bodyPr/>
          <a:lstStyle/>
          <a:p>
            <a:endParaRPr lang="sv-SE" smtClean="0"/>
          </a:p>
          <a:p>
            <a:r>
              <a:rPr lang="sv-SE" smtClean="0"/>
              <a:t>Alzheimer´s disease 60%</a:t>
            </a:r>
          </a:p>
          <a:p>
            <a:r>
              <a:rPr lang="sv-SE" smtClean="0"/>
              <a:t>Vascular dementia 25%</a:t>
            </a:r>
          </a:p>
          <a:p>
            <a:r>
              <a:rPr lang="sv-SE" smtClean="0"/>
              <a:t>Lewy body dementia 10%</a:t>
            </a:r>
          </a:p>
          <a:p>
            <a:r>
              <a:rPr lang="sv-SE" smtClean="0"/>
              <a:t>Frontotemporal dementia 5%</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56" name="Picture 2"/>
          <p:cNvPicPr>
            <a:picLocks noChangeAspect="1" noChangeArrowheads="1"/>
          </p:cNvPicPr>
          <p:nvPr/>
        </p:nvPicPr>
        <p:blipFill>
          <a:blip r:embed="rId4"/>
          <a:srcRect/>
          <a:stretch>
            <a:fillRect/>
          </a:stretch>
        </p:blipFill>
        <p:spPr bwMode="auto">
          <a:xfrm>
            <a:off x="684213" y="4868863"/>
            <a:ext cx="2354262" cy="1706562"/>
          </a:xfrm>
          <a:prstGeom prst="rect">
            <a:avLst/>
          </a:prstGeom>
          <a:noFill/>
          <a:ln w="9525">
            <a:noFill/>
            <a:miter lim="800000"/>
            <a:headEnd/>
            <a:tailEnd/>
          </a:ln>
        </p:spPr>
      </p:pic>
      <p:sp>
        <p:nvSpPr>
          <p:cNvPr id="15457" name="Text Box 3"/>
          <p:cNvSpPr txBox="1">
            <a:spLocks noChangeArrowheads="1"/>
          </p:cNvSpPr>
          <p:nvPr/>
        </p:nvSpPr>
        <p:spPr bwMode="auto">
          <a:xfrm>
            <a:off x="755650" y="6219825"/>
            <a:ext cx="2232025" cy="304800"/>
          </a:xfrm>
          <a:prstGeom prst="rect">
            <a:avLst/>
          </a:prstGeom>
          <a:solidFill>
            <a:srgbClr val="FFFFFF"/>
          </a:solidFill>
          <a:ln w="9525">
            <a:noFill/>
            <a:miter lim="800000"/>
            <a:headEnd/>
            <a:tailEnd/>
          </a:ln>
        </p:spPr>
        <p:txBody>
          <a:bodyPr lIns="91403" tIns="45702" rIns="91403" bIns="45702">
            <a:spAutoFit/>
          </a:bodyPr>
          <a:lstStyle/>
          <a:p>
            <a:r>
              <a:rPr lang="sv-SE" sz="1400">
                <a:solidFill>
                  <a:srgbClr val="000000"/>
                </a:solidFill>
                <a:latin typeface="Calibri" pitchFamily="34" charset="0"/>
              </a:rPr>
              <a:t>Neurofibrillary tangles</a:t>
            </a:r>
          </a:p>
        </p:txBody>
      </p:sp>
      <p:sp>
        <p:nvSpPr>
          <p:cNvPr id="15458" name="Rubrik 1"/>
          <p:cNvSpPr>
            <a:spLocks noGrp="1"/>
          </p:cNvSpPr>
          <p:nvPr>
            <p:ph type="ctrTitle" idx="4294967295"/>
          </p:nvPr>
        </p:nvSpPr>
        <p:spPr>
          <a:xfrm>
            <a:off x="0" y="128588"/>
            <a:ext cx="9144000" cy="1090612"/>
          </a:xfrm>
        </p:spPr>
        <p:txBody>
          <a:bodyPr/>
          <a:lstStyle/>
          <a:p>
            <a:r>
              <a:rPr lang="sv-SE" sz="3000" smtClean="0">
                <a:latin typeface="Arial Unicode MS" pitchFamily="34" charset="-128"/>
              </a:rPr>
              <a:t>Abnormal protein aggregation causes AD</a:t>
            </a:r>
          </a:p>
        </p:txBody>
      </p:sp>
      <p:sp>
        <p:nvSpPr>
          <p:cNvPr id="15459" name="Underrubrik 2"/>
          <p:cNvSpPr>
            <a:spLocks noGrp="1"/>
          </p:cNvSpPr>
          <p:nvPr>
            <p:ph type="subTitle" idx="4294967295"/>
          </p:nvPr>
        </p:nvSpPr>
        <p:spPr>
          <a:xfrm>
            <a:off x="431800" y="2305050"/>
            <a:ext cx="8280400" cy="2879725"/>
          </a:xfrm>
        </p:spPr>
        <p:txBody>
          <a:bodyPr/>
          <a:lstStyle/>
          <a:p>
            <a:pPr marL="0" indent="0">
              <a:buFont typeface="Wingdings" pitchFamily="2" charset="2"/>
              <a:buNone/>
            </a:pPr>
            <a:endParaRPr lang="da-DK" sz="3600" smtClean="0"/>
          </a:p>
        </p:txBody>
      </p:sp>
      <p:pic>
        <p:nvPicPr>
          <p:cNvPr id="15460" name="Picture 6" descr="brains"/>
          <p:cNvPicPr>
            <a:picLocks noChangeAspect="1" noChangeArrowheads="1"/>
          </p:cNvPicPr>
          <p:nvPr/>
        </p:nvPicPr>
        <p:blipFill>
          <a:blip r:embed="rId5"/>
          <a:srcRect/>
          <a:stretch>
            <a:fillRect/>
          </a:stretch>
        </p:blipFill>
        <p:spPr bwMode="auto">
          <a:xfrm>
            <a:off x="395288" y="1882775"/>
            <a:ext cx="3384550" cy="2093913"/>
          </a:xfrm>
          <a:prstGeom prst="rect">
            <a:avLst/>
          </a:prstGeom>
          <a:noFill/>
          <a:ln w="9525">
            <a:noFill/>
            <a:miter lim="800000"/>
            <a:headEnd/>
            <a:tailEnd/>
          </a:ln>
        </p:spPr>
      </p:pic>
      <p:sp>
        <p:nvSpPr>
          <p:cNvPr id="15461" name="Text Box 7"/>
          <p:cNvSpPr txBox="1">
            <a:spLocks noChangeArrowheads="1"/>
          </p:cNvSpPr>
          <p:nvPr/>
        </p:nvSpPr>
        <p:spPr bwMode="auto">
          <a:xfrm>
            <a:off x="460375" y="1530350"/>
            <a:ext cx="971550" cy="400050"/>
          </a:xfrm>
          <a:prstGeom prst="rect">
            <a:avLst/>
          </a:prstGeom>
          <a:noFill/>
          <a:ln w="9525">
            <a:noFill/>
            <a:miter lim="800000"/>
            <a:headEnd/>
            <a:tailEnd/>
          </a:ln>
        </p:spPr>
        <p:txBody>
          <a:bodyPr wrap="none" lIns="91403" tIns="45702" rIns="91403" bIns="45702">
            <a:spAutoFit/>
          </a:bodyPr>
          <a:lstStyle/>
          <a:p>
            <a:r>
              <a:rPr lang="sv-SE" sz="2000" b="1">
                <a:latin typeface="Calibri" pitchFamily="34" charset="0"/>
              </a:rPr>
              <a:t>Control</a:t>
            </a:r>
            <a:endParaRPr lang="en-US" sz="2000" b="1">
              <a:latin typeface="Calibri" pitchFamily="34" charset="0"/>
            </a:endParaRPr>
          </a:p>
        </p:txBody>
      </p:sp>
      <p:sp>
        <p:nvSpPr>
          <p:cNvPr id="15462" name="Text Box 8"/>
          <p:cNvSpPr txBox="1">
            <a:spLocks noChangeArrowheads="1"/>
          </p:cNvSpPr>
          <p:nvPr/>
        </p:nvSpPr>
        <p:spPr bwMode="auto">
          <a:xfrm>
            <a:off x="2311400" y="1519238"/>
            <a:ext cx="1397000" cy="396875"/>
          </a:xfrm>
          <a:prstGeom prst="rect">
            <a:avLst/>
          </a:prstGeom>
          <a:noFill/>
          <a:ln w="9525">
            <a:noFill/>
            <a:miter lim="800000"/>
            <a:headEnd/>
            <a:tailEnd/>
          </a:ln>
        </p:spPr>
        <p:txBody>
          <a:bodyPr wrap="none" lIns="91403" tIns="45702" rIns="91403" bIns="45702">
            <a:spAutoFit/>
          </a:bodyPr>
          <a:lstStyle/>
          <a:p>
            <a:r>
              <a:rPr lang="sv-SE" sz="2000" b="1">
                <a:latin typeface="Calibri" pitchFamily="34" charset="0"/>
              </a:rPr>
              <a:t>Alzheimer</a:t>
            </a:r>
            <a:endParaRPr lang="en-US" sz="2000" b="1">
              <a:latin typeface="Calibri" pitchFamily="34" charset="0"/>
            </a:endParaRPr>
          </a:p>
        </p:txBody>
      </p:sp>
      <p:sp>
        <p:nvSpPr>
          <p:cNvPr id="15463" name="Text Box 9"/>
          <p:cNvSpPr txBox="1">
            <a:spLocks noChangeArrowheads="1"/>
          </p:cNvSpPr>
          <p:nvPr/>
        </p:nvSpPr>
        <p:spPr bwMode="auto">
          <a:xfrm>
            <a:off x="109538" y="4033838"/>
            <a:ext cx="3962400" cy="369887"/>
          </a:xfrm>
          <a:prstGeom prst="rect">
            <a:avLst/>
          </a:prstGeom>
          <a:noFill/>
          <a:ln w="9525">
            <a:noFill/>
            <a:miter lim="800000"/>
            <a:headEnd/>
            <a:tailEnd/>
          </a:ln>
        </p:spPr>
        <p:txBody>
          <a:bodyPr lIns="91403" tIns="45702" rIns="91403" bIns="45702">
            <a:spAutoFit/>
          </a:bodyPr>
          <a:lstStyle/>
          <a:p>
            <a:pPr algn="ctr"/>
            <a:r>
              <a:rPr lang="sv-SE" b="1">
                <a:latin typeface="Arial Unicode MS" pitchFamily="34" charset="-128"/>
              </a:rPr>
              <a:t>Alzheimer brain degenerates</a:t>
            </a:r>
            <a:endParaRPr lang="en-US" b="1">
              <a:latin typeface="Arial Unicode MS" pitchFamily="34" charset="-128"/>
            </a:endParaRPr>
          </a:p>
        </p:txBody>
      </p:sp>
      <p:sp>
        <p:nvSpPr>
          <p:cNvPr id="15464" name="Text Box 10"/>
          <p:cNvSpPr txBox="1">
            <a:spLocks noChangeArrowheads="1"/>
          </p:cNvSpPr>
          <p:nvPr/>
        </p:nvSpPr>
        <p:spPr bwMode="auto">
          <a:xfrm>
            <a:off x="1042988" y="4924425"/>
            <a:ext cx="1395412" cy="307975"/>
          </a:xfrm>
          <a:prstGeom prst="rect">
            <a:avLst/>
          </a:prstGeom>
          <a:solidFill>
            <a:srgbClr val="FFFFFF"/>
          </a:solidFill>
          <a:ln w="9525">
            <a:noFill/>
            <a:miter lim="800000"/>
            <a:headEnd/>
            <a:tailEnd/>
          </a:ln>
        </p:spPr>
        <p:txBody>
          <a:bodyPr wrap="none" lIns="91403" tIns="45702" rIns="91403" bIns="45702">
            <a:spAutoFit/>
          </a:bodyPr>
          <a:lstStyle/>
          <a:p>
            <a:r>
              <a:rPr lang="sv-SE" sz="1400">
                <a:solidFill>
                  <a:srgbClr val="000000"/>
                </a:solidFill>
                <a:latin typeface="Calibri" pitchFamily="34" charset="0"/>
              </a:rPr>
              <a:t>Amyloid plaques</a:t>
            </a:r>
          </a:p>
        </p:txBody>
      </p:sp>
      <p:sp>
        <p:nvSpPr>
          <p:cNvPr id="15465" name="Line 11"/>
          <p:cNvSpPr>
            <a:spLocks noChangeShapeType="1"/>
          </p:cNvSpPr>
          <p:nvPr/>
        </p:nvSpPr>
        <p:spPr bwMode="auto">
          <a:xfrm>
            <a:off x="1763713" y="5229225"/>
            <a:ext cx="576262" cy="360363"/>
          </a:xfrm>
          <a:prstGeom prst="line">
            <a:avLst/>
          </a:prstGeom>
          <a:noFill/>
          <a:ln w="38100">
            <a:solidFill>
              <a:schemeClr val="tx1"/>
            </a:solidFill>
            <a:round/>
            <a:headEnd/>
            <a:tailEnd type="triangle" w="med" len="med"/>
          </a:ln>
        </p:spPr>
        <p:txBody>
          <a:bodyPr wrap="none" anchor="ctr"/>
          <a:lstStyle/>
          <a:p>
            <a:endParaRPr lang="da-DK"/>
          </a:p>
        </p:txBody>
      </p:sp>
      <p:sp>
        <p:nvSpPr>
          <p:cNvPr id="15466" name="Line 12"/>
          <p:cNvSpPr>
            <a:spLocks noChangeShapeType="1"/>
          </p:cNvSpPr>
          <p:nvPr/>
        </p:nvSpPr>
        <p:spPr bwMode="auto">
          <a:xfrm flipH="1">
            <a:off x="1260475" y="5229225"/>
            <a:ext cx="503238" cy="439738"/>
          </a:xfrm>
          <a:prstGeom prst="line">
            <a:avLst/>
          </a:prstGeom>
          <a:noFill/>
          <a:ln w="38100">
            <a:solidFill>
              <a:schemeClr val="tx1"/>
            </a:solidFill>
            <a:round/>
            <a:headEnd/>
            <a:tailEnd type="triangle" w="med" len="med"/>
          </a:ln>
        </p:spPr>
        <p:txBody>
          <a:bodyPr wrap="none" anchor="ctr"/>
          <a:lstStyle/>
          <a:p>
            <a:endParaRPr lang="da-DK"/>
          </a:p>
        </p:txBody>
      </p:sp>
      <p:graphicFrame>
        <p:nvGraphicFramePr>
          <p:cNvPr id="15455" name="Object 95"/>
          <p:cNvGraphicFramePr>
            <a:graphicFrameLocks noChangeAspect="1"/>
          </p:cNvGraphicFramePr>
          <p:nvPr/>
        </p:nvGraphicFramePr>
        <p:xfrm>
          <a:off x="4010025" y="1660525"/>
          <a:ext cx="2425700" cy="4005263"/>
        </p:xfrm>
        <a:graphic>
          <a:graphicData uri="http://schemas.openxmlformats.org/presentationml/2006/ole">
            <p:oleObj spid="_x0000_s15455" name="Image" r:id="rId6" imgW="7479365" imgH="13180952" progId="">
              <p:embed/>
            </p:oleObj>
          </a:graphicData>
        </a:graphic>
      </p:graphicFrame>
      <p:sp>
        <p:nvSpPr>
          <p:cNvPr id="15467" name="Text Box 14"/>
          <p:cNvSpPr txBox="1">
            <a:spLocks noChangeArrowheads="1"/>
          </p:cNvSpPr>
          <p:nvPr/>
        </p:nvSpPr>
        <p:spPr bwMode="auto">
          <a:xfrm>
            <a:off x="6443663" y="1733550"/>
            <a:ext cx="2951162" cy="701675"/>
          </a:xfrm>
          <a:prstGeom prst="rect">
            <a:avLst/>
          </a:prstGeom>
          <a:noFill/>
          <a:ln w="9525">
            <a:noFill/>
            <a:miter lim="800000"/>
            <a:headEnd/>
            <a:tailEnd/>
          </a:ln>
        </p:spPr>
        <p:txBody>
          <a:bodyPr lIns="91403" tIns="45702" rIns="91403" bIns="45702">
            <a:spAutoFit/>
          </a:bodyPr>
          <a:lstStyle/>
          <a:p>
            <a:r>
              <a:rPr lang="sv-SE" sz="2000" b="1">
                <a:latin typeface="Arial Unicode MS" pitchFamily="34" charset="-128"/>
              </a:rPr>
              <a:t>         </a:t>
            </a:r>
            <a:r>
              <a:rPr lang="sv-SE" sz="2000">
                <a:latin typeface="Arial Unicode MS" pitchFamily="34" charset="-128"/>
              </a:rPr>
              <a:t>Amyloid plaques</a:t>
            </a:r>
          </a:p>
          <a:p>
            <a:r>
              <a:rPr lang="sv-SE" sz="2000">
                <a:latin typeface="Arial Unicode MS" pitchFamily="34" charset="-128"/>
              </a:rPr>
              <a:t> (amyloid beta protein)</a:t>
            </a:r>
            <a:endParaRPr lang="en-US" sz="2000">
              <a:latin typeface="Arial Unicode MS" pitchFamily="34" charset="-128"/>
            </a:endParaRPr>
          </a:p>
        </p:txBody>
      </p:sp>
      <p:sp>
        <p:nvSpPr>
          <p:cNvPr id="15468" name="Line 15"/>
          <p:cNvSpPr>
            <a:spLocks noChangeShapeType="1"/>
          </p:cNvSpPr>
          <p:nvPr/>
        </p:nvSpPr>
        <p:spPr bwMode="auto">
          <a:xfrm>
            <a:off x="6305550" y="1878013"/>
            <a:ext cx="649288" cy="71437"/>
          </a:xfrm>
          <a:prstGeom prst="line">
            <a:avLst/>
          </a:prstGeom>
          <a:noFill/>
          <a:ln w="38100">
            <a:solidFill>
              <a:srgbClr val="000000"/>
            </a:solidFill>
            <a:round/>
            <a:headEnd type="triangle" w="med" len="med"/>
            <a:tailEnd/>
          </a:ln>
        </p:spPr>
        <p:txBody>
          <a:bodyPr/>
          <a:lstStyle/>
          <a:p>
            <a:endParaRPr lang="da-DK"/>
          </a:p>
        </p:txBody>
      </p:sp>
      <p:sp>
        <p:nvSpPr>
          <p:cNvPr id="15469" name="Text Box 16"/>
          <p:cNvSpPr txBox="1">
            <a:spLocks noChangeArrowheads="1"/>
          </p:cNvSpPr>
          <p:nvPr/>
        </p:nvSpPr>
        <p:spPr bwMode="auto">
          <a:xfrm>
            <a:off x="7040563" y="4111625"/>
            <a:ext cx="1766887" cy="1016000"/>
          </a:xfrm>
          <a:prstGeom prst="rect">
            <a:avLst/>
          </a:prstGeom>
          <a:noFill/>
          <a:ln w="9525">
            <a:noFill/>
            <a:miter lim="800000"/>
            <a:headEnd/>
            <a:tailEnd/>
          </a:ln>
        </p:spPr>
        <p:txBody>
          <a:bodyPr wrap="none" lIns="91403" tIns="45702" rIns="91403" bIns="45702">
            <a:spAutoFit/>
          </a:bodyPr>
          <a:lstStyle/>
          <a:p>
            <a:pPr algn="ctr"/>
            <a:r>
              <a:rPr lang="sv-SE" sz="2000">
                <a:latin typeface="Arial Unicode MS" pitchFamily="34" charset="-128"/>
              </a:rPr>
              <a:t>Neurofibrillary</a:t>
            </a:r>
          </a:p>
          <a:p>
            <a:pPr algn="ctr"/>
            <a:r>
              <a:rPr lang="sv-SE" sz="2000">
                <a:latin typeface="Arial Unicode MS" pitchFamily="34" charset="-128"/>
              </a:rPr>
              <a:t>”tangles”</a:t>
            </a:r>
          </a:p>
          <a:p>
            <a:pPr algn="ctr"/>
            <a:r>
              <a:rPr lang="sv-SE" sz="2000">
                <a:latin typeface="Arial Unicode MS" pitchFamily="34" charset="-128"/>
              </a:rPr>
              <a:t>(tau-protein)</a:t>
            </a:r>
            <a:endParaRPr lang="en-US" sz="2000">
              <a:latin typeface="Arial Unicode MS" pitchFamily="34" charset="-128"/>
            </a:endParaRPr>
          </a:p>
        </p:txBody>
      </p:sp>
      <p:sp>
        <p:nvSpPr>
          <p:cNvPr id="15470" name="Line 17"/>
          <p:cNvSpPr>
            <a:spLocks noChangeShapeType="1"/>
          </p:cNvSpPr>
          <p:nvPr/>
        </p:nvSpPr>
        <p:spPr bwMode="auto">
          <a:xfrm flipV="1">
            <a:off x="5503863" y="4308475"/>
            <a:ext cx="1584325" cy="215900"/>
          </a:xfrm>
          <a:prstGeom prst="line">
            <a:avLst/>
          </a:prstGeom>
          <a:noFill/>
          <a:ln w="38100">
            <a:solidFill>
              <a:srgbClr val="000000"/>
            </a:solidFill>
            <a:round/>
            <a:headEnd type="triangle" w="med" len="med"/>
            <a:tailEnd/>
          </a:ln>
        </p:spPr>
        <p:txBody>
          <a:bodyPr/>
          <a:lstStyle/>
          <a:p>
            <a:endParaRPr lang="da-DK"/>
          </a:p>
        </p:txBody>
      </p:sp>
      <p:sp>
        <p:nvSpPr>
          <p:cNvPr id="15471" name="Text Box 18"/>
          <p:cNvSpPr txBox="1">
            <a:spLocks noChangeArrowheads="1"/>
          </p:cNvSpPr>
          <p:nvPr/>
        </p:nvSpPr>
        <p:spPr bwMode="auto">
          <a:xfrm>
            <a:off x="3221038" y="5816600"/>
            <a:ext cx="5599112" cy="384175"/>
          </a:xfrm>
          <a:prstGeom prst="rect">
            <a:avLst/>
          </a:prstGeom>
          <a:noFill/>
          <a:ln w="9525">
            <a:noFill/>
            <a:miter lim="800000"/>
            <a:headEnd/>
            <a:tailEnd/>
          </a:ln>
        </p:spPr>
        <p:txBody>
          <a:bodyPr wrap="none" lIns="91403" tIns="45702" rIns="91403" bIns="45702">
            <a:spAutoFit/>
          </a:bodyPr>
          <a:lstStyle/>
          <a:p>
            <a:pPr algn="ctr"/>
            <a:r>
              <a:rPr lang="sv-SE" sz="1700" b="1">
                <a:latin typeface="Arial Unicode MS" pitchFamily="34" charset="-128"/>
              </a:rPr>
              <a:t>Abnormal protein aggregation cuases brain dysfunction</a:t>
            </a:r>
            <a:r>
              <a:rPr lang="sv-SE" sz="1900" b="1">
                <a:latin typeface="Arial Unicode MS" pitchFamily="34" charset="-128"/>
              </a:rPr>
              <a:t> </a:t>
            </a:r>
            <a:endParaRPr lang="en-US" sz="1900" b="1">
              <a:latin typeface="Arial Unicode MS" pitchFamily="34" charset="-128"/>
            </a:endParaRPr>
          </a:p>
        </p:txBody>
      </p:sp>
      <p:sp>
        <p:nvSpPr>
          <p:cNvPr id="15472" name="Line 19"/>
          <p:cNvSpPr>
            <a:spLocks noChangeShapeType="1"/>
          </p:cNvSpPr>
          <p:nvPr/>
        </p:nvSpPr>
        <p:spPr bwMode="auto">
          <a:xfrm flipV="1">
            <a:off x="2206625" y="5711825"/>
            <a:ext cx="504825" cy="431800"/>
          </a:xfrm>
          <a:prstGeom prst="line">
            <a:avLst/>
          </a:prstGeom>
          <a:noFill/>
          <a:ln w="38100">
            <a:solidFill>
              <a:schemeClr val="tx1"/>
            </a:solidFill>
            <a:round/>
            <a:headEnd/>
            <a:tailEnd type="triangle" w="med" len="med"/>
          </a:ln>
        </p:spPr>
        <p:txBody>
          <a:bodyPr wrap="none" anchor="ctr"/>
          <a:lstStyle/>
          <a:p>
            <a:endParaRPr lang="da-DK"/>
          </a:p>
        </p:txBody>
      </p:sp>
      <p:sp>
        <p:nvSpPr>
          <p:cNvPr id="15473" name="Line 20"/>
          <p:cNvSpPr>
            <a:spLocks noChangeShapeType="1"/>
          </p:cNvSpPr>
          <p:nvPr/>
        </p:nvSpPr>
        <p:spPr bwMode="auto">
          <a:xfrm flipH="1" flipV="1">
            <a:off x="1020763" y="5938838"/>
            <a:ext cx="360362" cy="215900"/>
          </a:xfrm>
          <a:prstGeom prst="line">
            <a:avLst/>
          </a:prstGeom>
          <a:noFill/>
          <a:ln w="38100">
            <a:solidFill>
              <a:schemeClr val="tx1"/>
            </a:solidFill>
            <a:round/>
            <a:headEnd/>
            <a:tailEnd type="triangle" w="med" len="med"/>
          </a:ln>
        </p:spPr>
        <p:txBody>
          <a:bodyPr wrap="none" anchor="ctr"/>
          <a:lstStyle/>
          <a:p>
            <a:endParaRPr lang="da-DK"/>
          </a:p>
        </p:txBody>
      </p:sp>
      <p:cxnSp>
        <p:nvCxnSpPr>
          <p:cNvPr id="21" name="Rak 20"/>
          <p:cNvCxnSpPr/>
          <p:nvPr/>
        </p:nvCxnSpPr>
        <p:spPr>
          <a:xfrm>
            <a:off x="0" y="1069975"/>
            <a:ext cx="9144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1" name="Line 2"/>
          <p:cNvSpPr>
            <a:spLocks noChangeShapeType="1"/>
          </p:cNvSpPr>
          <p:nvPr/>
        </p:nvSpPr>
        <p:spPr bwMode="auto">
          <a:xfrm>
            <a:off x="6300788" y="1844675"/>
            <a:ext cx="0" cy="2232025"/>
          </a:xfrm>
          <a:prstGeom prst="line">
            <a:avLst/>
          </a:prstGeom>
          <a:noFill/>
          <a:ln w="9525">
            <a:solidFill>
              <a:schemeClr val="tx1"/>
            </a:solidFill>
            <a:round/>
            <a:headEnd/>
            <a:tailEnd/>
          </a:ln>
        </p:spPr>
        <p:txBody>
          <a:bodyPr/>
          <a:lstStyle/>
          <a:p>
            <a:endParaRPr lang="da-DK"/>
          </a:p>
        </p:txBody>
      </p:sp>
      <p:sp>
        <p:nvSpPr>
          <p:cNvPr id="30722" name="Line 3"/>
          <p:cNvSpPr>
            <a:spLocks noChangeShapeType="1"/>
          </p:cNvSpPr>
          <p:nvPr/>
        </p:nvSpPr>
        <p:spPr bwMode="auto">
          <a:xfrm>
            <a:off x="6084888" y="1844675"/>
            <a:ext cx="0" cy="2232025"/>
          </a:xfrm>
          <a:prstGeom prst="line">
            <a:avLst/>
          </a:prstGeom>
          <a:noFill/>
          <a:ln w="9525">
            <a:solidFill>
              <a:schemeClr val="tx1"/>
            </a:solidFill>
            <a:round/>
            <a:headEnd/>
            <a:tailEnd/>
          </a:ln>
        </p:spPr>
        <p:txBody>
          <a:bodyPr/>
          <a:lstStyle/>
          <a:p>
            <a:endParaRPr lang="da-DK"/>
          </a:p>
        </p:txBody>
      </p:sp>
      <p:sp>
        <p:nvSpPr>
          <p:cNvPr id="30723" name="Rectangle 2"/>
          <p:cNvSpPr>
            <a:spLocks noGrp="1" noChangeArrowheads="1"/>
          </p:cNvSpPr>
          <p:nvPr>
            <p:ph type="title" idx="4294967295"/>
          </p:nvPr>
        </p:nvSpPr>
        <p:spPr>
          <a:xfrm>
            <a:off x="415925" y="339725"/>
            <a:ext cx="8304213" cy="735013"/>
          </a:xfrm>
        </p:spPr>
        <p:txBody>
          <a:bodyPr/>
          <a:lstStyle/>
          <a:p>
            <a:r>
              <a:rPr lang="sv-SE" sz="3600" smtClean="0">
                <a:cs typeface="Arial" charset="0"/>
              </a:rPr>
              <a:t>What is the beta-amyloid protein ?</a:t>
            </a:r>
          </a:p>
        </p:txBody>
      </p:sp>
      <p:sp>
        <p:nvSpPr>
          <p:cNvPr id="30724" name="Text Box 4"/>
          <p:cNvSpPr txBox="1">
            <a:spLocks noChangeArrowheads="1"/>
          </p:cNvSpPr>
          <p:nvPr/>
        </p:nvSpPr>
        <p:spPr bwMode="auto">
          <a:xfrm>
            <a:off x="415925" y="1701800"/>
            <a:ext cx="8304213" cy="976313"/>
          </a:xfrm>
          <a:prstGeom prst="rect">
            <a:avLst/>
          </a:prstGeom>
          <a:noFill/>
          <a:ln w="9525">
            <a:noFill/>
            <a:miter lim="800000"/>
            <a:headEnd/>
            <a:tailEnd/>
          </a:ln>
        </p:spPr>
        <p:txBody>
          <a:bodyPr lIns="91403" tIns="45702" rIns="91403" bIns="45702">
            <a:spAutoFit/>
          </a:bodyPr>
          <a:lstStyle/>
          <a:p>
            <a:r>
              <a:rPr lang="sv-SE"/>
              <a:t>Amyloid </a:t>
            </a:r>
            <a:r>
              <a:rPr lang="el-GR"/>
              <a:t>β</a:t>
            </a:r>
            <a:r>
              <a:rPr lang="sv-SE"/>
              <a:t>-protein = A</a:t>
            </a:r>
            <a:r>
              <a:rPr lang="el-GR"/>
              <a:t>β</a:t>
            </a:r>
            <a:endParaRPr lang="sv-SE"/>
          </a:p>
          <a:p>
            <a:endParaRPr lang="sv-SE" sz="2000">
              <a:latin typeface="Calibri" pitchFamily="34" charset="0"/>
            </a:endParaRPr>
          </a:p>
          <a:p>
            <a:r>
              <a:rPr lang="sv-SE" sz="2000">
                <a:latin typeface="Calibri" pitchFamily="34" charset="0"/>
              </a:rPr>
              <a:t>Cleavage of cell membrane protein produces </a:t>
            </a:r>
            <a:r>
              <a:rPr lang="sv-SE" sz="2000"/>
              <a:t>A</a:t>
            </a:r>
            <a:r>
              <a:rPr lang="el-GR" sz="2000"/>
              <a:t>β</a:t>
            </a:r>
            <a:r>
              <a:rPr lang="sv-SE" sz="2000">
                <a:latin typeface="Calibri" pitchFamily="34" charset="0"/>
              </a:rPr>
              <a:t> </a:t>
            </a:r>
          </a:p>
        </p:txBody>
      </p:sp>
      <p:sp>
        <p:nvSpPr>
          <p:cNvPr id="153606" name="Rectangle 5"/>
          <p:cNvSpPr>
            <a:spLocks noChangeArrowheads="1"/>
          </p:cNvSpPr>
          <p:nvPr/>
        </p:nvSpPr>
        <p:spPr bwMode="auto">
          <a:xfrm>
            <a:off x="3132138" y="3009900"/>
            <a:ext cx="2520950" cy="419100"/>
          </a:xfrm>
          <a:prstGeom prst="rect">
            <a:avLst/>
          </a:prstGeom>
          <a:gradFill rotWithShape="0">
            <a:gsLst>
              <a:gs pos="0">
                <a:srgbClr val="0000FF"/>
              </a:gs>
              <a:gs pos="100000">
                <a:srgbClr val="9999FF"/>
              </a:gs>
            </a:gsLst>
            <a:lin ang="5400000" scaled="1"/>
          </a:gradFill>
          <a:ln w="9525">
            <a:noFill/>
            <a:miter lim="800000"/>
            <a:headEnd/>
            <a:tailEnd/>
          </a:ln>
        </p:spPr>
        <p:txBody>
          <a:bodyPr wrap="none" anchor="ctr"/>
          <a:lstStyle/>
          <a:p>
            <a:endParaRPr lang="da-DK">
              <a:latin typeface="Calibri" pitchFamily="34" charset="0"/>
            </a:endParaRPr>
          </a:p>
        </p:txBody>
      </p:sp>
      <p:sp>
        <p:nvSpPr>
          <p:cNvPr id="153607" name="Rectangle 6"/>
          <p:cNvSpPr>
            <a:spLocks noChangeArrowheads="1"/>
          </p:cNvSpPr>
          <p:nvPr/>
        </p:nvSpPr>
        <p:spPr bwMode="auto">
          <a:xfrm>
            <a:off x="5651500" y="3009900"/>
            <a:ext cx="1104900" cy="419100"/>
          </a:xfrm>
          <a:prstGeom prst="rect">
            <a:avLst/>
          </a:prstGeom>
          <a:gradFill rotWithShape="0">
            <a:gsLst>
              <a:gs pos="0">
                <a:srgbClr val="B0011C"/>
              </a:gs>
              <a:gs pos="100000">
                <a:srgbClr val="FC0128"/>
              </a:gs>
            </a:gsLst>
            <a:lin ang="5400000" scaled="1"/>
          </a:gradFill>
          <a:ln w="9525">
            <a:noFill/>
            <a:miter lim="800000"/>
            <a:headEnd/>
            <a:tailEnd/>
          </a:ln>
        </p:spPr>
        <p:txBody>
          <a:bodyPr wrap="none" anchor="ctr"/>
          <a:lstStyle/>
          <a:p>
            <a:endParaRPr lang="da-DK">
              <a:latin typeface="Calibri" pitchFamily="34" charset="0"/>
            </a:endParaRPr>
          </a:p>
        </p:txBody>
      </p:sp>
      <p:sp>
        <p:nvSpPr>
          <p:cNvPr id="153608" name="Rectangle 7"/>
          <p:cNvSpPr>
            <a:spLocks noChangeArrowheads="1"/>
          </p:cNvSpPr>
          <p:nvPr/>
        </p:nvSpPr>
        <p:spPr bwMode="auto">
          <a:xfrm>
            <a:off x="6732588" y="3009900"/>
            <a:ext cx="1003300" cy="419100"/>
          </a:xfrm>
          <a:prstGeom prst="rect">
            <a:avLst/>
          </a:prstGeom>
          <a:gradFill rotWithShape="0">
            <a:gsLst>
              <a:gs pos="0">
                <a:srgbClr val="0000FF"/>
              </a:gs>
              <a:gs pos="100000">
                <a:srgbClr val="9999FF"/>
              </a:gs>
            </a:gsLst>
            <a:lin ang="5400000" scaled="1"/>
          </a:gradFill>
          <a:ln w="9525">
            <a:noFill/>
            <a:miter lim="800000"/>
            <a:headEnd/>
            <a:tailEnd/>
          </a:ln>
        </p:spPr>
        <p:txBody>
          <a:bodyPr wrap="none" anchor="ctr"/>
          <a:lstStyle/>
          <a:p>
            <a:endParaRPr lang="da-DK">
              <a:latin typeface="Calibri" pitchFamily="34" charset="0"/>
            </a:endParaRPr>
          </a:p>
        </p:txBody>
      </p:sp>
      <p:sp>
        <p:nvSpPr>
          <p:cNvPr id="153609" name="Rectangle 8"/>
          <p:cNvSpPr>
            <a:spLocks noChangeArrowheads="1"/>
          </p:cNvSpPr>
          <p:nvPr/>
        </p:nvSpPr>
        <p:spPr bwMode="auto">
          <a:xfrm>
            <a:off x="5940425" y="3035300"/>
            <a:ext cx="461963" cy="393700"/>
          </a:xfrm>
          <a:prstGeom prst="rect">
            <a:avLst/>
          </a:prstGeom>
          <a:noFill/>
          <a:ln w="9525">
            <a:noFill/>
            <a:miter lim="800000"/>
            <a:headEnd/>
            <a:tailEnd/>
          </a:ln>
        </p:spPr>
        <p:txBody>
          <a:bodyPr wrap="none" lIns="90452" tIns="44432" rIns="90452" bIns="44432">
            <a:spAutoFit/>
          </a:bodyPr>
          <a:lstStyle/>
          <a:p>
            <a:r>
              <a:rPr lang="en-GB" sz="2000">
                <a:latin typeface="Calibri" pitchFamily="34" charset="0"/>
              </a:rPr>
              <a:t>Aß</a:t>
            </a:r>
          </a:p>
        </p:txBody>
      </p:sp>
      <p:sp>
        <p:nvSpPr>
          <p:cNvPr id="30729" name="Text Box 9"/>
          <p:cNvSpPr txBox="1">
            <a:spLocks noChangeArrowheads="1"/>
          </p:cNvSpPr>
          <p:nvPr/>
        </p:nvSpPr>
        <p:spPr bwMode="auto">
          <a:xfrm>
            <a:off x="323850" y="4868863"/>
            <a:ext cx="8531225" cy="400050"/>
          </a:xfrm>
          <a:prstGeom prst="rect">
            <a:avLst/>
          </a:prstGeom>
          <a:noFill/>
          <a:ln w="9525">
            <a:noFill/>
            <a:miter lim="800000"/>
            <a:headEnd/>
            <a:tailEnd/>
          </a:ln>
        </p:spPr>
        <p:txBody>
          <a:bodyPr lIns="91403" tIns="45702" rIns="91403" bIns="45702">
            <a:spAutoFit/>
          </a:bodyPr>
          <a:lstStyle/>
          <a:p>
            <a:r>
              <a:rPr lang="sv-SE" sz="2000" b="1">
                <a:latin typeface="Calibri" pitchFamily="34" charset="0"/>
                <a:cs typeface="Times New Roman" pitchFamily="18" charset="0"/>
              </a:rPr>
              <a:t>Two main forms: </a:t>
            </a:r>
            <a:r>
              <a:rPr lang="sv-SE" sz="2000" b="1">
                <a:latin typeface="Calibri" pitchFamily="34" charset="0"/>
              </a:rPr>
              <a:t>A</a:t>
            </a:r>
            <a:r>
              <a:rPr lang="el-GR" sz="2000" b="1">
                <a:latin typeface="Calibri" pitchFamily="34" charset="0"/>
              </a:rPr>
              <a:t>β</a:t>
            </a:r>
            <a:r>
              <a:rPr lang="sv-SE" sz="2000" b="1">
                <a:latin typeface="Calibri" pitchFamily="34" charset="0"/>
                <a:cs typeface="Times New Roman" pitchFamily="18" charset="0"/>
              </a:rPr>
              <a:t>1-40, </a:t>
            </a:r>
            <a:r>
              <a:rPr lang="sv-SE" sz="2000" b="1">
                <a:latin typeface="Calibri" pitchFamily="34" charset="0"/>
              </a:rPr>
              <a:t>A</a:t>
            </a:r>
            <a:r>
              <a:rPr lang="el-GR" sz="2000" b="1">
                <a:latin typeface="Calibri" pitchFamily="34" charset="0"/>
              </a:rPr>
              <a:t>β</a:t>
            </a:r>
            <a:r>
              <a:rPr lang="sv-SE" sz="2000" b="1">
                <a:latin typeface="Calibri" pitchFamily="34" charset="0"/>
                <a:cs typeface="Times New Roman" pitchFamily="18" charset="0"/>
              </a:rPr>
              <a:t>1-42</a:t>
            </a:r>
          </a:p>
        </p:txBody>
      </p:sp>
      <p:cxnSp>
        <p:nvCxnSpPr>
          <p:cNvPr id="10" name="Rak 9"/>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0731" name="Text Box 12"/>
          <p:cNvSpPr txBox="1">
            <a:spLocks noChangeArrowheads="1"/>
          </p:cNvSpPr>
          <p:nvPr/>
        </p:nvSpPr>
        <p:spPr bwMode="auto">
          <a:xfrm>
            <a:off x="5651500" y="1431925"/>
            <a:ext cx="1749425" cy="369888"/>
          </a:xfrm>
          <a:prstGeom prst="rect">
            <a:avLst/>
          </a:prstGeom>
          <a:noFill/>
          <a:ln w="9525">
            <a:noFill/>
            <a:miter lim="800000"/>
            <a:headEnd/>
            <a:tailEnd/>
          </a:ln>
        </p:spPr>
        <p:txBody>
          <a:bodyPr wrap="none">
            <a:spAutoFit/>
          </a:bodyPr>
          <a:lstStyle/>
          <a:p>
            <a:r>
              <a:rPr lang="sv-SE"/>
              <a:t>Cell membrane</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0.09444 -0.00092 L -0.14184 -0.00092 " pathEditMode="relative" rAng="0" ptsTypes="AA">
                                      <p:cBhvr>
                                        <p:cTn id="6" dur="2000" fill="hold"/>
                                        <p:tgtEl>
                                          <p:spTgt spid="153606"/>
                                        </p:tgtEl>
                                        <p:attrNameLst>
                                          <p:attrName>ppt_x</p:attrName>
                                          <p:attrName>ppt_y</p:attrName>
                                        </p:attrNameLst>
                                      </p:cBhvr>
                                      <p:rCtr x="-11823"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63" presetClass="path" presetSubtype="0" accel="50000" decel="50000" fill="hold" grpId="0" nodeType="clickEffect">
                                  <p:stCondLst>
                                    <p:cond delay="0"/>
                                  </p:stCondLst>
                                  <p:childTnLst>
                                    <p:animMotion origin="layout" path="M 2.77778E-6 -4.44444E-6 L 0.13368 -0.00092 " pathEditMode="relative" rAng="0" ptsTypes="AA">
                                      <p:cBhvr>
                                        <p:cTn id="10" dur="2000" fill="hold"/>
                                        <p:tgtEl>
                                          <p:spTgt spid="153608"/>
                                        </p:tgtEl>
                                        <p:attrNameLst>
                                          <p:attrName>ppt_x</p:attrName>
                                          <p:attrName>ppt_y</p:attrName>
                                        </p:attrNameLst>
                                      </p:cBhvr>
                                      <p:rCtr x="6684" y="-46"/>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path" presetSubtype="0" accel="50000" decel="50000" fill="hold" grpId="0" nodeType="clickEffect">
                                  <p:stCondLst>
                                    <p:cond delay="0"/>
                                  </p:stCondLst>
                                  <p:childTnLst>
                                    <p:animMotion origin="layout" path="M -2.22222E-6 -4.44444E-6 L -0.11545 -0.14791 " pathEditMode="relative" rAng="0" ptsTypes="AA">
                                      <p:cBhvr>
                                        <p:cTn id="14" dur="2000" fill="hold"/>
                                        <p:tgtEl>
                                          <p:spTgt spid="153607"/>
                                        </p:tgtEl>
                                        <p:attrNameLst>
                                          <p:attrName>ppt_x</p:attrName>
                                          <p:attrName>ppt_y</p:attrName>
                                        </p:attrNameLst>
                                      </p:cBhvr>
                                      <p:rCtr x="-5781" y="-7407"/>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56" presetClass="path" presetSubtype="0" accel="50000" decel="50000" fill="hold" grpId="0" nodeType="clickEffect">
                                  <p:stCondLst>
                                    <p:cond delay="0"/>
                                  </p:stCondLst>
                                  <p:childTnLst>
                                    <p:animMotion origin="layout" path="M 3.61111E-6 3.7037E-6 L -0.11181 -0.14977 " pathEditMode="relative" rAng="0" ptsTypes="AA">
                                      <p:cBhvr>
                                        <p:cTn id="18" dur="2000" fill="hold"/>
                                        <p:tgtEl>
                                          <p:spTgt spid="153609"/>
                                        </p:tgtEl>
                                        <p:attrNameLst>
                                          <p:attrName>ppt_x</p:attrName>
                                          <p:attrName>ppt_y</p:attrName>
                                        </p:attrNameLst>
                                      </p:cBhvr>
                                      <p:rCtr x="-5590" y="-7500"/>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35" presetClass="emph" presetSubtype="0" fill="hold" grpId="1" nodeType="clickEffect">
                                  <p:stCondLst>
                                    <p:cond delay="0"/>
                                  </p:stCondLst>
                                  <p:childTnLst>
                                    <p:anim calcmode="discrete" valueType="str">
                                      <p:cBhvr>
                                        <p:cTn id="22" dur="1000" fill="hold"/>
                                        <p:tgtEl>
                                          <p:spTgt spid="15360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6" grpId="0" animBg="1"/>
      <p:bldP spid="153607" grpId="0" animBg="1"/>
      <p:bldP spid="153607" grpId="1" animBg="1"/>
      <p:bldP spid="153608" grpId="0" animBg="1"/>
      <p:bldP spid="153609"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6479" name="Object 95"/>
          <p:cNvGraphicFramePr>
            <a:graphicFrameLocks noChangeAspect="1"/>
          </p:cNvGraphicFramePr>
          <p:nvPr/>
        </p:nvGraphicFramePr>
        <p:xfrm>
          <a:off x="1000125" y="1285875"/>
          <a:ext cx="7748588" cy="5572125"/>
        </p:xfrm>
        <a:graphic>
          <a:graphicData uri="http://schemas.openxmlformats.org/presentationml/2006/ole">
            <p:oleObj spid="_x0000_s16479" name="Document" r:id="rId4" imgW="4314600" imgH="3238200" progId="Word.Document.8">
              <p:embed/>
            </p:oleObj>
          </a:graphicData>
        </a:graphic>
      </p:graphicFrame>
      <p:sp>
        <p:nvSpPr>
          <p:cNvPr id="16480" name="Rubrik 1"/>
          <p:cNvSpPr>
            <a:spLocks noGrp="1"/>
          </p:cNvSpPr>
          <p:nvPr>
            <p:ph type="title" idx="4294967295"/>
          </p:nvPr>
        </p:nvSpPr>
        <p:spPr>
          <a:xfrm>
            <a:off x="457200" y="142875"/>
            <a:ext cx="8229600" cy="1143000"/>
          </a:xfrm>
        </p:spPr>
        <p:txBody>
          <a:bodyPr/>
          <a:lstStyle/>
          <a:p>
            <a:r>
              <a:rPr lang="sv-SE" sz="3600" smtClean="0">
                <a:cs typeface="Arial" charset="0"/>
              </a:rPr>
              <a:t>A</a:t>
            </a:r>
            <a:r>
              <a:rPr lang="el-GR" sz="3600" smtClean="0">
                <a:cs typeface="Arial" charset="0"/>
              </a:rPr>
              <a:t>β</a:t>
            </a:r>
            <a:r>
              <a:rPr lang="sv-SE" sz="3600" smtClean="0">
                <a:cs typeface="Arial" charset="0"/>
              </a:rPr>
              <a:t> aggregates and forms plaques</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482" name="Text Box 435"/>
          <p:cNvSpPr txBox="1">
            <a:spLocks noChangeArrowheads="1"/>
          </p:cNvSpPr>
          <p:nvPr/>
        </p:nvSpPr>
        <p:spPr bwMode="auto">
          <a:xfrm rot="-8410790">
            <a:off x="2457450" y="3268663"/>
            <a:ext cx="458788" cy="881062"/>
          </a:xfrm>
          <a:prstGeom prst="rect">
            <a:avLst/>
          </a:prstGeom>
          <a:noFill/>
          <a:ln w="9525">
            <a:noFill/>
            <a:miter lim="800000"/>
            <a:headEnd/>
            <a:tailEnd/>
          </a:ln>
        </p:spPr>
        <p:txBody>
          <a:bodyPr vert="eaVert">
            <a:spAutoFit/>
          </a:bodyPr>
          <a:lstStyle/>
          <a:p>
            <a:pPr algn="ctr"/>
            <a:r>
              <a:rPr lang="sv-SE">
                <a:latin typeface="Calibri" pitchFamily="34" charset="0"/>
              </a:rPr>
              <a:t>A</a:t>
            </a:r>
            <a:r>
              <a:rPr lang="el-GR">
                <a:latin typeface="Calibri" pitchFamily="34" charset="0"/>
              </a:rPr>
              <a:t>β</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857250" y="360363"/>
            <a:ext cx="7348538" cy="592137"/>
          </a:xfrm>
        </p:spPr>
        <p:txBody>
          <a:bodyPr rtlCol="0">
            <a:normAutofit fontScale="90000"/>
          </a:bodyPr>
          <a:lstStyle/>
          <a:p>
            <a:pPr fontAlgn="auto">
              <a:spcAft>
                <a:spcPts val="0"/>
              </a:spcAft>
              <a:defRPr/>
            </a:pPr>
            <a:r>
              <a:rPr lang="sv-SE" sz="2500" dirty="0" smtClean="0"/>
              <a:t> </a:t>
            </a:r>
            <a:r>
              <a:rPr lang="sv-SE" sz="3600" dirty="0" err="1" smtClean="0">
                <a:cs typeface="Arial" pitchFamily="34" charset="0"/>
              </a:rPr>
              <a:t>Amyloid</a:t>
            </a:r>
            <a:r>
              <a:rPr lang="sv-SE" sz="3600" dirty="0" smtClean="0">
                <a:cs typeface="Arial" pitchFamily="34" charset="0"/>
              </a:rPr>
              <a:t>  </a:t>
            </a:r>
            <a:r>
              <a:rPr lang="sv-SE" sz="3600" dirty="0" err="1" smtClean="0">
                <a:cs typeface="Arial" pitchFamily="34" charset="0"/>
              </a:rPr>
              <a:t>cascade</a:t>
            </a:r>
            <a:r>
              <a:rPr lang="sv-SE" sz="3600" dirty="0" smtClean="0">
                <a:cs typeface="Arial" pitchFamily="34" charset="0"/>
              </a:rPr>
              <a:t> </a:t>
            </a:r>
            <a:r>
              <a:rPr lang="sv-SE" sz="3600" dirty="0" err="1" smtClean="0">
                <a:cs typeface="Arial" pitchFamily="34" charset="0"/>
              </a:rPr>
              <a:t>hypothesis</a:t>
            </a:r>
            <a:endParaRPr lang="sv-SE" sz="3600" dirty="0" smtClean="0">
              <a:cs typeface="Arial" pitchFamily="34" charset="0"/>
            </a:endParaRPr>
          </a:p>
        </p:txBody>
      </p:sp>
      <p:sp>
        <p:nvSpPr>
          <p:cNvPr id="35842" name="Text Box 3"/>
          <p:cNvSpPr txBox="1">
            <a:spLocks noChangeArrowheads="1"/>
          </p:cNvSpPr>
          <p:nvPr/>
        </p:nvSpPr>
        <p:spPr bwMode="auto">
          <a:xfrm>
            <a:off x="323850" y="1341438"/>
            <a:ext cx="8483600" cy="1190625"/>
          </a:xfrm>
          <a:prstGeom prst="rect">
            <a:avLst/>
          </a:prstGeom>
          <a:noFill/>
          <a:ln w="9525">
            <a:noFill/>
            <a:miter lim="800000"/>
            <a:headEnd/>
            <a:tailEnd/>
          </a:ln>
        </p:spPr>
        <p:txBody>
          <a:bodyPr>
            <a:spAutoFit/>
          </a:bodyPr>
          <a:lstStyle/>
          <a:p>
            <a:pPr algn="ctr"/>
            <a:r>
              <a:rPr lang="sv-SE"/>
              <a:t>Ageing</a:t>
            </a:r>
          </a:p>
          <a:p>
            <a:pPr algn="ctr"/>
            <a:r>
              <a:rPr lang="sv-SE"/>
              <a:t>Genes</a:t>
            </a:r>
          </a:p>
          <a:p>
            <a:pPr algn="ctr"/>
            <a:r>
              <a:rPr lang="sv-SE"/>
              <a:t>Life style</a:t>
            </a:r>
          </a:p>
          <a:p>
            <a:pPr algn="ctr"/>
            <a:r>
              <a:rPr lang="sv-SE"/>
              <a:t>Unknown factors</a:t>
            </a:r>
            <a:endParaRPr lang="el-GR"/>
          </a:p>
        </p:txBody>
      </p:sp>
      <p:cxnSp>
        <p:nvCxnSpPr>
          <p:cNvPr id="16" name="Rak 15"/>
          <p:cNvCxnSpPr/>
          <p:nvPr/>
        </p:nvCxnSpPr>
        <p:spPr>
          <a:xfrm>
            <a:off x="0" y="1000125"/>
            <a:ext cx="9144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5844" name="textruta 17"/>
          <p:cNvSpPr txBox="1">
            <a:spLocks noChangeArrowheads="1"/>
          </p:cNvSpPr>
          <p:nvPr/>
        </p:nvSpPr>
        <p:spPr bwMode="auto">
          <a:xfrm>
            <a:off x="6732588" y="6357938"/>
            <a:ext cx="1981200" cy="369887"/>
          </a:xfrm>
          <a:prstGeom prst="rect">
            <a:avLst/>
          </a:prstGeom>
          <a:noFill/>
          <a:ln w="9525">
            <a:noFill/>
            <a:miter lim="800000"/>
            <a:headEnd/>
            <a:tailEnd/>
          </a:ln>
        </p:spPr>
        <p:txBody>
          <a:bodyPr wrap="none">
            <a:spAutoFit/>
          </a:bodyPr>
          <a:lstStyle/>
          <a:p>
            <a:r>
              <a:rPr lang="sv-SE">
                <a:latin typeface="Calibri" pitchFamily="34" charset="0"/>
              </a:rPr>
              <a:t>(Hardy et al., 1992)</a:t>
            </a:r>
          </a:p>
        </p:txBody>
      </p:sp>
      <p:sp>
        <p:nvSpPr>
          <p:cNvPr id="35845" name="Line 6"/>
          <p:cNvSpPr>
            <a:spLocks noChangeShapeType="1"/>
          </p:cNvSpPr>
          <p:nvPr/>
        </p:nvSpPr>
        <p:spPr bwMode="auto">
          <a:xfrm>
            <a:off x="4572000" y="2781300"/>
            <a:ext cx="0" cy="647700"/>
          </a:xfrm>
          <a:prstGeom prst="line">
            <a:avLst/>
          </a:prstGeom>
          <a:noFill/>
          <a:ln w="9525">
            <a:solidFill>
              <a:schemeClr val="tx1"/>
            </a:solidFill>
            <a:round/>
            <a:headEnd/>
            <a:tailEnd type="triangle" w="med" len="med"/>
          </a:ln>
        </p:spPr>
        <p:txBody>
          <a:bodyPr/>
          <a:lstStyle/>
          <a:p>
            <a:endParaRPr lang="da-DK"/>
          </a:p>
        </p:txBody>
      </p:sp>
      <p:sp>
        <p:nvSpPr>
          <p:cNvPr id="35846" name="Text Box 7"/>
          <p:cNvSpPr txBox="1">
            <a:spLocks noChangeArrowheads="1"/>
          </p:cNvSpPr>
          <p:nvPr/>
        </p:nvSpPr>
        <p:spPr bwMode="auto">
          <a:xfrm>
            <a:off x="3276600" y="3521075"/>
            <a:ext cx="2459038" cy="369888"/>
          </a:xfrm>
          <a:prstGeom prst="rect">
            <a:avLst/>
          </a:prstGeom>
          <a:noFill/>
          <a:ln w="9525">
            <a:noFill/>
            <a:miter lim="800000"/>
            <a:headEnd/>
            <a:tailEnd/>
          </a:ln>
        </p:spPr>
        <p:txBody>
          <a:bodyPr wrap="none">
            <a:spAutoFit/>
          </a:bodyPr>
          <a:lstStyle/>
          <a:p>
            <a:r>
              <a:rPr lang="sv-SE"/>
              <a:t>Increased  level of A</a:t>
            </a:r>
            <a:r>
              <a:rPr lang="el-GR"/>
              <a:t>β</a:t>
            </a:r>
          </a:p>
        </p:txBody>
      </p:sp>
      <p:sp>
        <p:nvSpPr>
          <p:cNvPr id="35847" name="Line 8"/>
          <p:cNvSpPr>
            <a:spLocks noChangeShapeType="1"/>
          </p:cNvSpPr>
          <p:nvPr/>
        </p:nvSpPr>
        <p:spPr bwMode="auto">
          <a:xfrm>
            <a:off x="4572000" y="3933825"/>
            <a:ext cx="0" cy="647700"/>
          </a:xfrm>
          <a:prstGeom prst="line">
            <a:avLst/>
          </a:prstGeom>
          <a:noFill/>
          <a:ln w="9525">
            <a:solidFill>
              <a:schemeClr val="tx1"/>
            </a:solidFill>
            <a:round/>
            <a:headEnd/>
            <a:tailEnd type="triangle" w="med" len="med"/>
          </a:ln>
        </p:spPr>
        <p:txBody>
          <a:bodyPr/>
          <a:lstStyle/>
          <a:p>
            <a:endParaRPr lang="da-DK"/>
          </a:p>
        </p:txBody>
      </p:sp>
      <p:sp>
        <p:nvSpPr>
          <p:cNvPr id="35848" name="Text Box 9"/>
          <p:cNvSpPr txBox="1">
            <a:spLocks noChangeArrowheads="1"/>
          </p:cNvSpPr>
          <p:nvPr/>
        </p:nvSpPr>
        <p:spPr bwMode="auto">
          <a:xfrm>
            <a:off x="2987675" y="4718050"/>
            <a:ext cx="3146425" cy="369888"/>
          </a:xfrm>
          <a:prstGeom prst="rect">
            <a:avLst/>
          </a:prstGeom>
          <a:noFill/>
          <a:ln w="9525">
            <a:noFill/>
            <a:miter lim="800000"/>
            <a:headEnd/>
            <a:tailEnd/>
          </a:ln>
        </p:spPr>
        <p:txBody>
          <a:bodyPr wrap="none">
            <a:spAutoFit/>
          </a:bodyPr>
          <a:lstStyle/>
          <a:p>
            <a:r>
              <a:rPr lang="sv-SE"/>
              <a:t>Increased level of tau protein</a:t>
            </a:r>
            <a:endParaRPr lang="el-GR"/>
          </a:p>
        </p:txBody>
      </p:sp>
      <p:sp>
        <p:nvSpPr>
          <p:cNvPr id="35849" name="Line 10"/>
          <p:cNvSpPr>
            <a:spLocks noChangeShapeType="1"/>
          </p:cNvSpPr>
          <p:nvPr/>
        </p:nvSpPr>
        <p:spPr bwMode="auto">
          <a:xfrm>
            <a:off x="4572000" y="5229225"/>
            <a:ext cx="0" cy="647700"/>
          </a:xfrm>
          <a:prstGeom prst="line">
            <a:avLst/>
          </a:prstGeom>
          <a:noFill/>
          <a:ln w="9525">
            <a:solidFill>
              <a:schemeClr val="tx1"/>
            </a:solidFill>
            <a:round/>
            <a:headEnd/>
            <a:tailEnd type="triangle" w="med" len="med"/>
          </a:ln>
        </p:spPr>
        <p:txBody>
          <a:bodyPr/>
          <a:lstStyle/>
          <a:p>
            <a:endParaRPr lang="da-DK"/>
          </a:p>
        </p:txBody>
      </p:sp>
      <p:sp>
        <p:nvSpPr>
          <p:cNvPr id="35850" name="Text Box 11"/>
          <p:cNvSpPr txBox="1">
            <a:spLocks noChangeArrowheads="1"/>
          </p:cNvSpPr>
          <p:nvPr/>
        </p:nvSpPr>
        <p:spPr bwMode="auto">
          <a:xfrm>
            <a:off x="3492500" y="6157913"/>
            <a:ext cx="2171700" cy="369887"/>
          </a:xfrm>
          <a:prstGeom prst="rect">
            <a:avLst/>
          </a:prstGeom>
          <a:noFill/>
          <a:ln w="9525">
            <a:noFill/>
            <a:miter lim="800000"/>
            <a:headEnd/>
            <a:tailEnd/>
          </a:ln>
        </p:spPr>
        <p:txBody>
          <a:bodyPr wrap="none">
            <a:spAutoFit/>
          </a:bodyPr>
          <a:lstStyle/>
          <a:p>
            <a:r>
              <a:rPr lang="sv-SE"/>
              <a:t>Neuronal cell death</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ubrik 5"/>
          <p:cNvSpPr>
            <a:spLocks noGrp="1"/>
          </p:cNvSpPr>
          <p:nvPr>
            <p:ph type="title" idx="4294967295"/>
          </p:nvPr>
        </p:nvSpPr>
        <p:spPr>
          <a:xfrm>
            <a:off x="0" y="274638"/>
            <a:ext cx="9144000" cy="1143000"/>
          </a:xfrm>
        </p:spPr>
        <p:txBody>
          <a:bodyPr/>
          <a:lstStyle/>
          <a:p>
            <a:r>
              <a:rPr lang="sv-SE" sz="3000" smtClean="0"/>
              <a:t>Neurodegeneration in Alzheimer patient´s brain</a:t>
            </a:r>
            <a:endParaRPr lang="sv-SE" sz="3600" smtClean="0"/>
          </a:p>
        </p:txBody>
      </p:sp>
      <p:sp>
        <p:nvSpPr>
          <p:cNvPr id="36866" name="Platshållare för innehåll 6"/>
          <p:cNvSpPr>
            <a:spLocks noGrp="1"/>
          </p:cNvSpPr>
          <p:nvPr>
            <p:ph idx="4294967295"/>
          </p:nvPr>
        </p:nvSpPr>
        <p:spPr/>
        <p:txBody>
          <a:bodyPr/>
          <a:lstStyle/>
          <a:p>
            <a:endParaRPr lang="sv-SE" smtClean="0"/>
          </a:p>
          <a:p>
            <a:endParaRPr lang="sv-SE" smtClean="0"/>
          </a:p>
          <a:p>
            <a:endParaRPr lang="sv-SE" smtClean="0"/>
          </a:p>
          <a:p>
            <a:endParaRPr lang="sv-SE" smtClean="0"/>
          </a:p>
          <a:p>
            <a:endParaRPr lang="sv-SE" smtClean="0"/>
          </a:p>
          <a:p>
            <a:endParaRPr lang="sv-SE" smtClean="0"/>
          </a:p>
          <a:p>
            <a:endParaRPr lang="sv-SE" smtClean="0"/>
          </a:p>
        </p:txBody>
      </p:sp>
      <p:pic>
        <p:nvPicPr>
          <p:cNvPr id="36867" name="Picture 5" descr="ADmovie">
            <a:hlinkClick r:id="rId3"/>
          </p:cNvPr>
          <p:cNvPicPr>
            <a:picLocks noChangeAspect="1" noChangeArrowheads="1"/>
          </p:cNvPicPr>
          <p:nvPr/>
        </p:nvPicPr>
        <p:blipFill>
          <a:blip r:embed="rId4"/>
          <a:srcRect/>
          <a:stretch>
            <a:fillRect/>
          </a:stretch>
        </p:blipFill>
        <p:spPr bwMode="auto">
          <a:xfrm>
            <a:off x="2051050" y="1268413"/>
            <a:ext cx="4968875" cy="4468812"/>
          </a:xfrm>
          <a:prstGeom prst="rect">
            <a:avLst/>
          </a:prstGeom>
          <a:noFill/>
          <a:ln w="9525">
            <a:noFill/>
            <a:miter lim="800000"/>
            <a:headEnd/>
            <a:tailEnd/>
          </a:ln>
        </p:spPr>
      </p:pic>
      <p:sp>
        <p:nvSpPr>
          <p:cNvPr id="36868" name="textruta 4"/>
          <p:cNvSpPr txBox="1">
            <a:spLocks noChangeArrowheads="1"/>
          </p:cNvSpPr>
          <p:nvPr/>
        </p:nvSpPr>
        <p:spPr bwMode="auto">
          <a:xfrm>
            <a:off x="4105275" y="6143625"/>
            <a:ext cx="4721225" cy="369888"/>
          </a:xfrm>
          <a:prstGeom prst="rect">
            <a:avLst/>
          </a:prstGeom>
          <a:noFill/>
          <a:ln w="9525">
            <a:noFill/>
            <a:miter lim="800000"/>
            <a:headEnd/>
            <a:tailEnd/>
          </a:ln>
        </p:spPr>
        <p:txBody>
          <a:bodyPr wrap="none">
            <a:spAutoFit/>
          </a:bodyPr>
          <a:lstStyle/>
          <a:p>
            <a:r>
              <a:rPr lang="sv-SE">
                <a:latin typeface="Calibri" pitchFamily="34" charset="0"/>
              </a:rPr>
              <a:t>Thomson et al., J. Neurol. Science, January, 2011</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ext Box 1"/>
          <p:cNvSpPr txBox="1">
            <a:spLocks noChangeArrowheads="1"/>
          </p:cNvSpPr>
          <p:nvPr/>
        </p:nvSpPr>
        <p:spPr bwMode="auto">
          <a:xfrm>
            <a:off x="325438" y="381000"/>
            <a:ext cx="8493125" cy="415925"/>
          </a:xfrm>
          <a:prstGeom prst="rect">
            <a:avLst/>
          </a:prstGeom>
          <a:noFill/>
          <a:ln w="9525">
            <a:noFill/>
            <a:miter lim="800000"/>
            <a:headEnd/>
            <a:tailEnd/>
          </a:ln>
        </p:spPr>
        <p:txBody>
          <a:bodyPr lIns="0" tIns="0" rIns="0" bIns="0"/>
          <a:lstStyle/>
          <a:p>
            <a:pPr algn="ct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z="3200" b="1">
                <a:solidFill>
                  <a:srgbClr val="0070C0"/>
                </a:solidFill>
              </a:rPr>
              <a:t>PET camera shows A</a:t>
            </a:r>
            <a:r>
              <a:rPr lang="el-GR" sz="3200" b="1">
                <a:solidFill>
                  <a:srgbClr val="0070C0"/>
                </a:solidFill>
              </a:rPr>
              <a:t>β</a:t>
            </a:r>
            <a:r>
              <a:rPr lang="sv-SE" sz="3200" b="1">
                <a:solidFill>
                  <a:srgbClr val="0070C0"/>
                </a:solidFill>
              </a:rPr>
              <a:t> aggregation </a:t>
            </a:r>
            <a:endParaRPr lang="el-GR" sz="3200" b="1">
              <a:solidFill>
                <a:srgbClr val="0070C0"/>
              </a:solidFill>
            </a:endParaRPr>
          </a:p>
        </p:txBody>
      </p:sp>
      <p:pic>
        <p:nvPicPr>
          <p:cNvPr id="38914" name="Picture 2"/>
          <p:cNvPicPr>
            <a:picLocks noChangeAspect="1" noChangeArrowheads="1"/>
          </p:cNvPicPr>
          <p:nvPr/>
        </p:nvPicPr>
        <p:blipFill>
          <a:blip r:embed="rId3"/>
          <a:srcRect/>
          <a:stretch>
            <a:fillRect/>
          </a:stretch>
        </p:blipFill>
        <p:spPr bwMode="auto">
          <a:xfrm>
            <a:off x="7183438" y="6042025"/>
            <a:ext cx="1100137" cy="423863"/>
          </a:xfrm>
          <a:prstGeom prst="rect">
            <a:avLst/>
          </a:prstGeom>
          <a:noFill/>
          <a:ln w="9525">
            <a:noFill/>
            <a:miter lim="800000"/>
            <a:headEnd/>
            <a:tailEnd/>
          </a:ln>
        </p:spPr>
      </p:pic>
      <p:pic>
        <p:nvPicPr>
          <p:cNvPr id="38915" name="Picture 3"/>
          <p:cNvPicPr>
            <a:picLocks noChangeAspect="1" noChangeArrowheads="1"/>
          </p:cNvPicPr>
          <p:nvPr/>
        </p:nvPicPr>
        <p:blipFill>
          <a:blip r:embed="rId4"/>
          <a:srcRect/>
          <a:stretch>
            <a:fillRect/>
          </a:stretch>
        </p:blipFill>
        <p:spPr bwMode="auto">
          <a:xfrm>
            <a:off x="1757363" y="979488"/>
            <a:ext cx="5632450" cy="4892675"/>
          </a:xfrm>
          <a:prstGeom prst="rect">
            <a:avLst/>
          </a:prstGeom>
          <a:noFill/>
          <a:ln w="9525">
            <a:noFill/>
            <a:miter lim="800000"/>
            <a:headEnd/>
            <a:tailEnd/>
          </a:ln>
        </p:spPr>
      </p:pic>
      <p:sp>
        <p:nvSpPr>
          <p:cNvPr id="38916" name="Text Box 4"/>
          <p:cNvSpPr txBox="1">
            <a:spLocks noChangeArrowheads="1"/>
          </p:cNvSpPr>
          <p:nvPr/>
        </p:nvSpPr>
        <p:spPr bwMode="auto">
          <a:xfrm>
            <a:off x="1757363" y="5972175"/>
            <a:ext cx="3917950" cy="231775"/>
          </a:xfrm>
          <a:prstGeom prst="rect">
            <a:avLst/>
          </a:prstGeom>
          <a:noFill/>
          <a:ln w="9525">
            <a:noFill/>
            <a:miter lim="800000"/>
            <a:headEnd/>
            <a:tailEnd/>
          </a:ln>
        </p:spPr>
        <p:txBody>
          <a:bodyPr lIns="0" tIns="0" rIns="0" bIns="0"/>
          <a:lstStyle/>
          <a:p>
            <a:pPr>
              <a:tabLst>
                <a:tab pos="655638" algn="l"/>
                <a:tab pos="1312863" algn="l"/>
                <a:tab pos="1968500" algn="l"/>
                <a:tab pos="2625725" algn="l"/>
                <a:tab pos="3282950" algn="l"/>
              </a:tabLst>
            </a:pPr>
            <a:r>
              <a:rPr lang="en-GB" sz="1100" b="1">
                <a:solidFill>
                  <a:srgbClr val="000000"/>
                </a:solidFill>
              </a:rPr>
              <a:t>Clark, C. M. et al. JAMA 2011;305:275-283</a:t>
            </a:r>
          </a:p>
        </p:txBody>
      </p:sp>
      <p:sp>
        <p:nvSpPr>
          <p:cNvPr id="38917" name="Text Box 5"/>
          <p:cNvSpPr txBox="1">
            <a:spLocks noChangeArrowheads="1"/>
          </p:cNvSpPr>
          <p:nvPr/>
        </p:nvSpPr>
        <p:spPr bwMode="auto">
          <a:xfrm>
            <a:off x="98425" y="6613525"/>
            <a:ext cx="4930775" cy="3470275"/>
          </a:xfrm>
          <a:prstGeom prst="rect">
            <a:avLst/>
          </a:prstGeom>
          <a:noFill/>
          <a:ln w="9525">
            <a:noFill/>
            <a:miter lim="800000"/>
            <a:headEnd/>
            <a:tailEnd/>
          </a:ln>
        </p:spPr>
        <p:txBody>
          <a:bodyPr lIns="0" tIns="0" rIns="0" bIns="0"/>
          <a:lstStyle/>
          <a:p>
            <a:pPr marL="76200" indent="-76200">
              <a:tabLst>
                <a:tab pos="655638" algn="l"/>
                <a:tab pos="1312863" algn="l"/>
                <a:tab pos="1968500" algn="l"/>
                <a:tab pos="2625725" algn="l"/>
                <a:tab pos="3282950" algn="l"/>
                <a:tab pos="3938588" algn="l"/>
                <a:tab pos="4595813" algn="l"/>
              </a:tabLst>
            </a:pPr>
            <a:r>
              <a:rPr lang="en-GB" sz="900">
                <a:solidFill>
                  <a:srgbClr val="000000"/>
                </a:solidFill>
              </a:rPr>
              <a:t>Copyright restrictions may apply.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2592" name="Object 64"/>
          <p:cNvGraphicFramePr>
            <a:graphicFrameLocks noChangeAspect="1"/>
          </p:cNvGraphicFramePr>
          <p:nvPr/>
        </p:nvGraphicFramePr>
        <p:xfrm>
          <a:off x="1316038" y="1844675"/>
          <a:ext cx="7000875" cy="5013325"/>
        </p:xfrm>
        <a:graphic>
          <a:graphicData uri="http://schemas.openxmlformats.org/presentationml/2006/ole">
            <p:oleObj spid="_x0000_s22592" name="Document" r:id="rId4" imgW="4314600" imgH="3238200" progId="Word.Document.8">
              <p:embed/>
            </p:oleObj>
          </a:graphicData>
        </a:graphic>
      </p:graphicFrame>
      <p:sp>
        <p:nvSpPr>
          <p:cNvPr id="22593" name="Rubrik 1"/>
          <p:cNvSpPr>
            <a:spLocks noGrp="1"/>
          </p:cNvSpPr>
          <p:nvPr>
            <p:ph type="title" idx="4294967295"/>
          </p:nvPr>
        </p:nvSpPr>
        <p:spPr>
          <a:xfrm>
            <a:off x="0" y="142875"/>
            <a:ext cx="9144000" cy="1143000"/>
          </a:xfrm>
        </p:spPr>
        <p:txBody>
          <a:bodyPr/>
          <a:lstStyle/>
          <a:p>
            <a:r>
              <a:rPr lang="sv-SE" sz="3600" smtClean="0">
                <a:cs typeface="Arial" charset="0"/>
              </a:rPr>
              <a:t>Soluble A</a:t>
            </a:r>
            <a:r>
              <a:rPr lang="el-GR" sz="3600" smtClean="0">
                <a:cs typeface="Arial" charset="0"/>
              </a:rPr>
              <a:t>β</a:t>
            </a:r>
            <a:r>
              <a:rPr lang="sv-SE" sz="3600" smtClean="0">
                <a:cs typeface="Arial" charset="0"/>
              </a:rPr>
              <a:t> is neurotoxic</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6917" name="Oval 5"/>
          <p:cNvSpPr>
            <a:spLocks noChangeArrowheads="1"/>
          </p:cNvSpPr>
          <p:nvPr/>
        </p:nvSpPr>
        <p:spPr bwMode="auto">
          <a:xfrm rot="-5400000">
            <a:off x="5112544" y="3393282"/>
            <a:ext cx="719137" cy="2520950"/>
          </a:xfrm>
          <a:prstGeom prst="ellipse">
            <a:avLst/>
          </a:prstGeom>
          <a:noFill/>
          <a:ln w="22225">
            <a:solidFill>
              <a:srgbClr val="FF0000"/>
            </a:solidFill>
            <a:round/>
            <a:headEnd/>
            <a:tailEnd/>
          </a:ln>
        </p:spPr>
        <p:txBody>
          <a:bodyPr wrap="none" anchor="ctr"/>
          <a:lstStyle/>
          <a:p>
            <a:endParaRPr lang="da-DK">
              <a:latin typeface="Calibri" pitchFamily="34" charset="0"/>
            </a:endParaRPr>
          </a:p>
        </p:txBody>
      </p:sp>
      <p:sp>
        <p:nvSpPr>
          <p:cNvPr id="22596" name="textruta 6"/>
          <p:cNvSpPr txBox="1">
            <a:spLocks noChangeArrowheads="1"/>
          </p:cNvSpPr>
          <p:nvPr/>
        </p:nvSpPr>
        <p:spPr bwMode="auto">
          <a:xfrm>
            <a:off x="6289675" y="6308725"/>
            <a:ext cx="2603500" cy="366713"/>
          </a:xfrm>
          <a:prstGeom prst="rect">
            <a:avLst/>
          </a:prstGeom>
          <a:noFill/>
          <a:ln w="9525">
            <a:noFill/>
            <a:miter lim="800000"/>
            <a:headEnd/>
            <a:tailEnd/>
          </a:ln>
        </p:spPr>
        <p:txBody>
          <a:bodyPr wrap="none">
            <a:spAutoFit/>
          </a:bodyPr>
          <a:lstStyle/>
          <a:p>
            <a:r>
              <a:rPr lang="sv-SE">
                <a:latin typeface="Calibri" pitchFamily="34" charset="0"/>
              </a:rPr>
              <a:t>Walsh et al., Nature, 2002</a:t>
            </a:r>
          </a:p>
        </p:txBody>
      </p:sp>
      <p:grpSp>
        <p:nvGrpSpPr>
          <p:cNvPr id="6341" name="Group 310"/>
          <p:cNvGrpSpPr>
            <a:grpSpLocks/>
          </p:cNvGrpSpPr>
          <p:nvPr/>
        </p:nvGrpSpPr>
        <p:grpSpPr bwMode="auto">
          <a:xfrm rot="5400000">
            <a:off x="4140200" y="215900"/>
            <a:ext cx="863600" cy="431800"/>
            <a:chOff x="431" y="2115"/>
            <a:chExt cx="544" cy="272"/>
          </a:xfrm>
        </p:grpSpPr>
        <p:sp>
          <p:nvSpPr>
            <p:cNvPr id="22602" name="Line 311"/>
            <p:cNvSpPr>
              <a:spLocks noChangeShapeType="1"/>
            </p:cNvSpPr>
            <p:nvPr/>
          </p:nvSpPr>
          <p:spPr bwMode="auto">
            <a:xfrm flipH="1">
              <a:off x="748" y="2115"/>
              <a:ext cx="227" cy="136"/>
            </a:xfrm>
            <a:prstGeom prst="line">
              <a:avLst/>
            </a:prstGeom>
            <a:noFill/>
            <a:ln w="57150">
              <a:solidFill>
                <a:srgbClr val="FF3300"/>
              </a:solidFill>
              <a:round/>
              <a:headEnd/>
              <a:tailEnd/>
            </a:ln>
          </p:spPr>
          <p:txBody>
            <a:bodyPr/>
            <a:lstStyle/>
            <a:p>
              <a:endParaRPr lang="da-DK"/>
            </a:p>
          </p:txBody>
        </p:sp>
        <p:sp>
          <p:nvSpPr>
            <p:cNvPr id="22603" name="Line 312"/>
            <p:cNvSpPr>
              <a:spLocks noChangeShapeType="1"/>
            </p:cNvSpPr>
            <p:nvPr/>
          </p:nvSpPr>
          <p:spPr bwMode="auto">
            <a:xfrm>
              <a:off x="748" y="2251"/>
              <a:ext cx="227" cy="136"/>
            </a:xfrm>
            <a:prstGeom prst="line">
              <a:avLst/>
            </a:prstGeom>
            <a:noFill/>
            <a:ln w="57150">
              <a:solidFill>
                <a:srgbClr val="FF3300"/>
              </a:solidFill>
              <a:round/>
              <a:headEnd/>
              <a:tailEnd/>
            </a:ln>
          </p:spPr>
          <p:txBody>
            <a:bodyPr/>
            <a:lstStyle/>
            <a:p>
              <a:endParaRPr lang="da-DK"/>
            </a:p>
          </p:txBody>
        </p:sp>
        <p:sp>
          <p:nvSpPr>
            <p:cNvPr id="22604" name="Line 313"/>
            <p:cNvSpPr>
              <a:spLocks noChangeShapeType="1"/>
            </p:cNvSpPr>
            <p:nvPr/>
          </p:nvSpPr>
          <p:spPr bwMode="auto">
            <a:xfrm>
              <a:off x="431" y="2251"/>
              <a:ext cx="317" cy="0"/>
            </a:xfrm>
            <a:prstGeom prst="line">
              <a:avLst/>
            </a:prstGeom>
            <a:noFill/>
            <a:ln w="57150">
              <a:solidFill>
                <a:srgbClr val="FF3300"/>
              </a:solidFill>
              <a:round/>
              <a:headEnd/>
              <a:tailEnd/>
            </a:ln>
          </p:spPr>
          <p:txBody>
            <a:bodyPr/>
            <a:lstStyle/>
            <a:p>
              <a:endParaRPr lang="da-DK"/>
            </a:p>
          </p:txBody>
        </p:sp>
      </p:grpSp>
      <p:grpSp>
        <p:nvGrpSpPr>
          <p:cNvPr id="2" name="Group 310"/>
          <p:cNvGrpSpPr>
            <a:grpSpLocks/>
          </p:cNvGrpSpPr>
          <p:nvPr/>
        </p:nvGrpSpPr>
        <p:grpSpPr bwMode="auto">
          <a:xfrm rot="3021349">
            <a:off x="3276600" y="404813"/>
            <a:ext cx="863600" cy="431800"/>
            <a:chOff x="431" y="2115"/>
            <a:chExt cx="544" cy="272"/>
          </a:xfrm>
        </p:grpSpPr>
        <p:sp>
          <p:nvSpPr>
            <p:cNvPr id="22599" name="Line 311"/>
            <p:cNvSpPr>
              <a:spLocks noChangeShapeType="1"/>
            </p:cNvSpPr>
            <p:nvPr/>
          </p:nvSpPr>
          <p:spPr bwMode="auto">
            <a:xfrm flipH="1">
              <a:off x="748" y="2115"/>
              <a:ext cx="227" cy="136"/>
            </a:xfrm>
            <a:prstGeom prst="line">
              <a:avLst/>
            </a:prstGeom>
            <a:noFill/>
            <a:ln w="57150">
              <a:solidFill>
                <a:srgbClr val="FF3300"/>
              </a:solidFill>
              <a:round/>
              <a:headEnd/>
              <a:tailEnd/>
            </a:ln>
          </p:spPr>
          <p:txBody>
            <a:bodyPr/>
            <a:lstStyle/>
            <a:p>
              <a:endParaRPr lang="da-DK"/>
            </a:p>
          </p:txBody>
        </p:sp>
        <p:sp>
          <p:nvSpPr>
            <p:cNvPr id="22600" name="Line 312"/>
            <p:cNvSpPr>
              <a:spLocks noChangeShapeType="1"/>
            </p:cNvSpPr>
            <p:nvPr/>
          </p:nvSpPr>
          <p:spPr bwMode="auto">
            <a:xfrm>
              <a:off x="748" y="2251"/>
              <a:ext cx="227" cy="136"/>
            </a:xfrm>
            <a:prstGeom prst="line">
              <a:avLst/>
            </a:prstGeom>
            <a:noFill/>
            <a:ln w="57150">
              <a:solidFill>
                <a:srgbClr val="FF3300"/>
              </a:solidFill>
              <a:round/>
              <a:headEnd/>
              <a:tailEnd/>
            </a:ln>
          </p:spPr>
          <p:txBody>
            <a:bodyPr/>
            <a:lstStyle/>
            <a:p>
              <a:endParaRPr lang="da-DK"/>
            </a:p>
          </p:txBody>
        </p:sp>
        <p:sp>
          <p:nvSpPr>
            <p:cNvPr id="22601" name="Line 313"/>
            <p:cNvSpPr>
              <a:spLocks noChangeShapeType="1"/>
            </p:cNvSpPr>
            <p:nvPr/>
          </p:nvSpPr>
          <p:spPr bwMode="auto">
            <a:xfrm>
              <a:off x="431" y="2251"/>
              <a:ext cx="317" cy="0"/>
            </a:xfrm>
            <a:prstGeom prst="line">
              <a:avLst/>
            </a:prstGeom>
            <a:noFill/>
            <a:ln w="57150">
              <a:solidFill>
                <a:srgbClr val="FF3300"/>
              </a:solidFill>
              <a:round/>
              <a:headEnd/>
              <a:tailEnd/>
            </a:ln>
          </p:spPr>
          <p:txBody>
            <a:bodyPr/>
            <a:lstStyle/>
            <a:p>
              <a:endParaRPr lang="da-DK"/>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9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341"/>
                                        </p:tgtEl>
                                        <p:attrNameLst>
                                          <p:attrName>style.visibility</p:attrName>
                                        </p:attrNameLst>
                                      </p:cBhvr>
                                      <p:to>
                                        <p:strVal val="visible"/>
                                      </p:to>
                                    </p:set>
                                  </p:childTnLst>
                                </p:cTn>
                              </p:par>
                              <p:par>
                                <p:cTn id="11" presetID="0" presetClass="path" presetSubtype="0" accel="50000" decel="50000" fill="hold" nodeType="withEffect">
                                  <p:stCondLst>
                                    <p:cond delay="0"/>
                                  </p:stCondLst>
                                  <p:childTnLst>
                                    <p:animMotion origin="layout" path="M 0.03142 -0.11504 L 0.03142 0.39514 " pathEditMode="relative" rAng="0" ptsTypes="AA">
                                      <p:cBhvr>
                                        <p:cTn id="12" dur="2000" fill="hold"/>
                                        <p:tgtEl>
                                          <p:spTgt spid="6341"/>
                                        </p:tgtEl>
                                        <p:attrNameLst>
                                          <p:attrName>ppt_x</p:attrName>
                                          <p:attrName>ppt_y</p:attrName>
                                        </p:attrNameLst>
                                      </p:cBhvr>
                                      <p:rCtr x="0" y="25509"/>
                                    </p:animMotion>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0" presetClass="path" presetSubtype="0" accel="50000" decel="50000" fill="hold" nodeType="withEffect">
                                  <p:stCondLst>
                                    <p:cond delay="0"/>
                                  </p:stCondLst>
                                  <p:childTnLst>
                                    <p:animMotion origin="layout" path="M -0.06303 -0.02107 L 0.16527 0.2625 " pathEditMode="relative" rAng="0" ptsTypes="AA">
                                      <p:cBhvr>
                                        <p:cTn id="18" dur="2000" fill="hold"/>
                                        <p:tgtEl>
                                          <p:spTgt spid="2"/>
                                        </p:tgtEl>
                                        <p:attrNameLst>
                                          <p:attrName>ppt_x</p:attrName>
                                          <p:attrName>ppt_y</p:attrName>
                                        </p:attrNameLst>
                                      </p:cBhvr>
                                      <p:rCtr x="11406" y="141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7"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3" name="Rubrik 1"/>
          <p:cNvSpPr>
            <a:spLocks noGrp="1"/>
          </p:cNvSpPr>
          <p:nvPr>
            <p:ph type="title" idx="4294967295"/>
          </p:nvPr>
        </p:nvSpPr>
        <p:spPr>
          <a:xfrm>
            <a:off x="0" y="71438"/>
            <a:ext cx="9144000" cy="1143000"/>
          </a:xfrm>
        </p:spPr>
        <p:txBody>
          <a:bodyPr/>
          <a:lstStyle/>
          <a:p>
            <a:r>
              <a:rPr lang="sv-SE" sz="3600" smtClean="0"/>
              <a:t>Vaccination reduces A</a:t>
            </a:r>
            <a:r>
              <a:rPr lang="el-GR" sz="3600" smtClean="0"/>
              <a:t>β</a:t>
            </a:r>
            <a:r>
              <a:rPr lang="sv-SE" sz="3600" smtClean="0"/>
              <a:t> in the brain</a:t>
            </a:r>
          </a:p>
        </p:txBody>
      </p:sp>
      <p:pic>
        <p:nvPicPr>
          <p:cNvPr id="44034" name="Picture 2">
            <a:hlinkClick r:id="rId3" action="ppaction://hlinksldjump"/>
          </p:cNvPr>
          <p:cNvPicPr>
            <a:picLocks noChangeAspect="1" noChangeArrowheads="1"/>
          </p:cNvPicPr>
          <p:nvPr/>
        </p:nvPicPr>
        <p:blipFill>
          <a:blip r:embed="rId4"/>
          <a:srcRect/>
          <a:stretch>
            <a:fillRect/>
          </a:stretch>
        </p:blipFill>
        <p:spPr bwMode="auto">
          <a:xfrm>
            <a:off x="3143250" y="1754188"/>
            <a:ext cx="2755900" cy="4318000"/>
          </a:xfrm>
          <a:prstGeom prst="rect">
            <a:avLst/>
          </a:prstGeom>
          <a:noFill/>
          <a:ln w="9525">
            <a:noFill/>
            <a:miter lim="800000"/>
            <a:headEnd/>
            <a:tailEnd/>
          </a:ln>
        </p:spPr>
      </p:pic>
      <p:sp>
        <p:nvSpPr>
          <p:cNvPr id="44035" name="textruta 3"/>
          <p:cNvSpPr txBox="1">
            <a:spLocks noChangeArrowheads="1"/>
          </p:cNvSpPr>
          <p:nvPr/>
        </p:nvSpPr>
        <p:spPr bwMode="auto">
          <a:xfrm>
            <a:off x="5929313" y="6500813"/>
            <a:ext cx="2559050" cy="369887"/>
          </a:xfrm>
          <a:prstGeom prst="rect">
            <a:avLst/>
          </a:prstGeom>
          <a:noFill/>
          <a:ln w="9525">
            <a:noFill/>
            <a:miter lim="800000"/>
            <a:headEnd/>
            <a:tailEnd/>
          </a:ln>
        </p:spPr>
        <p:txBody>
          <a:bodyPr wrap="none">
            <a:spAutoFit/>
          </a:bodyPr>
          <a:lstStyle/>
          <a:p>
            <a:r>
              <a:rPr lang="sv-SE">
                <a:latin typeface="Calibri" pitchFamily="34" charset="0"/>
              </a:rPr>
              <a:t>Oddo </a:t>
            </a:r>
            <a:r>
              <a:rPr lang="sv-SE" i="1">
                <a:latin typeface="Calibri" pitchFamily="34" charset="0"/>
              </a:rPr>
              <a:t>et al., </a:t>
            </a:r>
            <a:r>
              <a:rPr lang="sv-SE">
                <a:latin typeface="Calibri" pitchFamily="34" charset="0"/>
              </a:rPr>
              <a:t>Nature, 1999</a:t>
            </a:r>
          </a:p>
        </p:txBody>
      </p:sp>
      <p:cxnSp>
        <p:nvCxnSpPr>
          <p:cNvPr id="5" name="Rak 4"/>
          <p:cNvCxnSpPr/>
          <p:nvPr/>
        </p:nvCxnSpPr>
        <p:spPr>
          <a:xfrm>
            <a:off x="0" y="1212850"/>
            <a:ext cx="9144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4037" name="Text Box 6"/>
          <p:cNvSpPr txBox="1">
            <a:spLocks noChangeArrowheads="1"/>
          </p:cNvSpPr>
          <p:nvPr/>
        </p:nvSpPr>
        <p:spPr bwMode="auto">
          <a:xfrm>
            <a:off x="3327400" y="6021388"/>
            <a:ext cx="1162050" cy="366712"/>
          </a:xfrm>
          <a:prstGeom prst="rect">
            <a:avLst/>
          </a:prstGeom>
          <a:noFill/>
          <a:ln w="9525">
            <a:noFill/>
            <a:miter lim="800000"/>
            <a:headEnd/>
            <a:tailEnd/>
          </a:ln>
        </p:spPr>
        <p:txBody>
          <a:bodyPr wrap="none">
            <a:spAutoFit/>
          </a:bodyPr>
          <a:lstStyle/>
          <a:p>
            <a:r>
              <a:rPr lang="sv-SE"/>
              <a:t>Ej vaccin.</a:t>
            </a:r>
          </a:p>
        </p:txBody>
      </p:sp>
      <p:sp>
        <p:nvSpPr>
          <p:cNvPr id="44038" name="Text Box 7"/>
          <p:cNvSpPr txBox="1">
            <a:spLocks noChangeArrowheads="1"/>
          </p:cNvSpPr>
          <p:nvPr/>
        </p:nvSpPr>
        <p:spPr bwMode="auto">
          <a:xfrm>
            <a:off x="4608513" y="6021388"/>
            <a:ext cx="1454150" cy="366712"/>
          </a:xfrm>
          <a:prstGeom prst="rect">
            <a:avLst/>
          </a:prstGeom>
          <a:noFill/>
          <a:ln w="9525">
            <a:noFill/>
            <a:miter lim="800000"/>
            <a:headEnd/>
            <a:tailEnd/>
          </a:ln>
        </p:spPr>
        <p:txBody>
          <a:bodyPr wrap="none">
            <a:spAutoFit/>
          </a:bodyPr>
          <a:lstStyle/>
          <a:p>
            <a:r>
              <a:rPr lang="sv-SE"/>
              <a:t>Vaccinerade</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ubrik 1"/>
          <p:cNvSpPr>
            <a:spLocks noGrp="1"/>
          </p:cNvSpPr>
          <p:nvPr>
            <p:ph type="title" idx="4294967295"/>
          </p:nvPr>
        </p:nvSpPr>
        <p:spPr>
          <a:xfrm>
            <a:off x="0" y="274638"/>
            <a:ext cx="9001125" cy="1143000"/>
          </a:xfrm>
        </p:spPr>
        <p:txBody>
          <a:bodyPr/>
          <a:lstStyle/>
          <a:p>
            <a:r>
              <a:rPr lang="sv-SE" sz="3200" smtClean="0"/>
              <a:t>Race for first effective vaccine against AD </a:t>
            </a:r>
            <a:br>
              <a:rPr lang="sv-SE" sz="3200" smtClean="0"/>
            </a:br>
            <a:endParaRPr lang="sv-SE" sz="3200" smtClean="0"/>
          </a:p>
        </p:txBody>
      </p:sp>
      <p:pic>
        <p:nvPicPr>
          <p:cNvPr id="46082" name="Picture 2" descr="E:\horserac.jpg"/>
          <p:cNvPicPr>
            <a:picLocks noChangeAspect="1" noChangeArrowheads="1"/>
          </p:cNvPicPr>
          <p:nvPr/>
        </p:nvPicPr>
        <p:blipFill>
          <a:blip r:embed="rId3"/>
          <a:srcRect/>
          <a:stretch>
            <a:fillRect/>
          </a:stretch>
        </p:blipFill>
        <p:spPr bwMode="auto">
          <a:xfrm>
            <a:off x="1928813" y="1857375"/>
            <a:ext cx="5429250" cy="36703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79388" y="274638"/>
            <a:ext cx="8507412" cy="1143000"/>
          </a:xfrm>
        </p:spPr>
        <p:txBody>
          <a:bodyPr rtlCol="0">
            <a:normAutofit fontScale="90000"/>
          </a:bodyPr>
          <a:lstStyle/>
          <a:p>
            <a:pPr algn="l" fontAlgn="auto">
              <a:spcAft>
                <a:spcPts val="0"/>
              </a:spcAft>
              <a:defRPr/>
            </a:pPr>
            <a:r>
              <a:rPr lang="sv-SE" sz="4000" dirty="0" smtClean="0">
                <a:solidFill>
                  <a:srgbClr val="FFFF00"/>
                </a:solidFill>
              </a:rPr>
              <a:t>			</a:t>
            </a:r>
            <a:r>
              <a:rPr lang="sv-SE" sz="4000" dirty="0" smtClean="0"/>
              <a:t>Risk </a:t>
            </a:r>
            <a:r>
              <a:rPr lang="sv-SE" sz="4000" dirty="0" err="1" smtClean="0"/>
              <a:t>factors</a:t>
            </a:r>
            <a:r>
              <a:rPr lang="sv-SE" sz="4000" dirty="0" smtClean="0"/>
              <a:t/>
            </a:r>
            <a:br>
              <a:rPr lang="sv-SE" sz="4000" dirty="0" smtClean="0"/>
            </a:br>
            <a:r>
              <a:rPr lang="sv-SE" sz="4000" dirty="0" smtClean="0"/>
              <a:t> </a:t>
            </a:r>
            <a:r>
              <a:rPr lang="sv-SE" sz="2800" u="sng" dirty="0" err="1" smtClean="0"/>
              <a:t>Dementia</a:t>
            </a:r>
            <a:r>
              <a:rPr lang="sv-SE" sz="2800" u="sng" dirty="0" smtClean="0"/>
              <a:t> in general	</a:t>
            </a:r>
            <a:r>
              <a:rPr lang="sv-SE" sz="2800" dirty="0" smtClean="0"/>
              <a:t>		   </a:t>
            </a:r>
            <a:r>
              <a:rPr lang="sv-SE" sz="2800" u="sng" dirty="0" smtClean="0"/>
              <a:t>Alzheimer </a:t>
            </a:r>
            <a:r>
              <a:rPr lang="sv-SE" sz="2800" dirty="0" smtClean="0">
                <a:solidFill>
                  <a:srgbClr val="FFFF00"/>
                </a:solidFill>
              </a:rPr>
              <a:t>  		</a:t>
            </a:r>
          </a:p>
        </p:txBody>
      </p:sp>
      <p:sp>
        <p:nvSpPr>
          <p:cNvPr id="48130" name="Rectangle 3"/>
          <p:cNvSpPr>
            <a:spLocks noGrp="1" noChangeArrowheads="1"/>
          </p:cNvSpPr>
          <p:nvPr>
            <p:ph type="body" sz="half" idx="1"/>
          </p:nvPr>
        </p:nvSpPr>
        <p:spPr>
          <a:xfrm>
            <a:off x="457200" y="1600200"/>
            <a:ext cx="8362950" cy="4525963"/>
          </a:xfrm>
        </p:spPr>
        <p:txBody>
          <a:bodyPr/>
          <a:lstStyle/>
          <a:p>
            <a:pPr>
              <a:lnSpc>
                <a:spcPct val="80000"/>
              </a:lnSpc>
              <a:buFont typeface="Wingdings" pitchFamily="2" charset="2"/>
              <a:buNone/>
            </a:pPr>
            <a:r>
              <a:rPr lang="sv-SE" sz="2000" smtClean="0"/>
              <a:t>High age					High age					</a:t>
            </a:r>
          </a:p>
          <a:p>
            <a:pPr>
              <a:lnSpc>
                <a:spcPct val="80000"/>
              </a:lnSpc>
              <a:buFont typeface="Wingdings" pitchFamily="2" charset="2"/>
              <a:buNone/>
            </a:pPr>
            <a:r>
              <a:rPr lang="sv-SE" sz="2000" smtClean="0">
                <a:cs typeface="Arial" charset="0"/>
              </a:rPr>
              <a:t>Diabetes					</a:t>
            </a:r>
            <a:r>
              <a:rPr lang="sv-SE" sz="2000" smtClean="0"/>
              <a:t>Genetic changes</a:t>
            </a:r>
          </a:p>
          <a:p>
            <a:pPr>
              <a:lnSpc>
                <a:spcPct val="80000"/>
              </a:lnSpc>
              <a:buFont typeface="Wingdings" pitchFamily="2" charset="2"/>
              <a:buNone/>
            </a:pPr>
            <a:r>
              <a:rPr lang="sv-SE" sz="2000" smtClean="0"/>
              <a:t>	</a:t>
            </a:r>
          </a:p>
          <a:p>
            <a:pPr>
              <a:lnSpc>
                <a:spcPct val="80000"/>
              </a:lnSpc>
              <a:buFont typeface="Wingdings" pitchFamily="2" charset="2"/>
              <a:buNone/>
            </a:pPr>
            <a:r>
              <a:rPr lang="sv-SE" sz="2000" smtClean="0"/>
              <a:t>Hypertension				APOE </a:t>
            </a:r>
            <a:r>
              <a:rPr lang="el-GR" sz="2000" smtClean="0">
                <a:cs typeface="Arial" charset="0"/>
              </a:rPr>
              <a:t>ε</a:t>
            </a:r>
            <a:r>
              <a:rPr lang="sv-SE" sz="2000" smtClean="0">
                <a:cs typeface="Arial" charset="0"/>
              </a:rPr>
              <a:t>4 gene</a:t>
            </a:r>
            <a:endParaRPr lang="sv-SE" sz="2000" smtClean="0"/>
          </a:p>
          <a:p>
            <a:pPr>
              <a:lnSpc>
                <a:spcPct val="80000"/>
              </a:lnSpc>
              <a:buFont typeface="Wingdings" pitchFamily="2" charset="2"/>
              <a:buNone/>
            </a:pPr>
            <a:endParaRPr lang="sv-SE" sz="2000" smtClean="0"/>
          </a:p>
          <a:p>
            <a:pPr>
              <a:lnSpc>
                <a:spcPct val="80000"/>
              </a:lnSpc>
              <a:buFont typeface="Wingdings" pitchFamily="2" charset="2"/>
              <a:buNone/>
            </a:pPr>
            <a:r>
              <a:rPr lang="sv-SE" sz="2000" smtClean="0"/>
              <a:t>Hyperlipidemia				Female gender</a:t>
            </a:r>
          </a:p>
          <a:p>
            <a:pPr>
              <a:lnSpc>
                <a:spcPct val="80000"/>
              </a:lnSpc>
              <a:buFont typeface="Wingdings" pitchFamily="2" charset="2"/>
              <a:buNone/>
            </a:pPr>
            <a:endParaRPr lang="sv-SE" sz="2000" smtClean="0"/>
          </a:p>
          <a:p>
            <a:pPr>
              <a:lnSpc>
                <a:spcPct val="80000"/>
              </a:lnSpc>
              <a:buFont typeface="Wingdings" pitchFamily="2" charset="2"/>
              <a:buNone/>
            </a:pPr>
            <a:r>
              <a:rPr lang="sv-SE" sz="2000" smtClean="0"/>
              <a:t>Obesitas					Head trauma</a:t>
            </a:r>
          </a:p>
          <a:p>
            <a:pPr>
              <a:lnSpc>
                <a:spcPct val="80000"/>
              </a:lnSpc>
            </a:pPr>
            <a:endParaRPr lang="sv-SE" sz="2000" smtClean="0"/>
          </a:p>
          <a:p>
            <a:pPr>
              <a:lnSpc>
                <a:spcPct val="80000"/>
              </a:lnSpc>
              <a:buFont typeface="Wingdings" pitchFamily="2" charset="2"/>
              <a:buNone/>
            </a:pPr>
            <a:r>
              <a:rPr lang="sv-SE" sz="2000" smtClean="0"/>
              <a:t>Smokin </a:t>
            </a:r>
          </a:p>
          <a:p>
            <a:pPr>
              <a:lnSpc>
                <a:spcPct val="80000"/>
              </a:lnSpc>
              <a:buFont typeface="Wingdings" pitchFamily="2" charset="2"/>
              <a:buNone/>
            </a:pPr>
            <a:endParaRPr lang="sv-SE" sz="2000" smtClean="0"/>
          </a:p>
          <a:p>
            <a:pPr>
              <a:lnSpc>
                <a:spcPct val="80000"/>
              </a:lnSpc>
              <a:buFont typeface="Wingdings" pitchFamily="2" charset="2"/>
              <a:buNone/>
            </a:pPr>
            <a:r>
              <a:rPr lang="sv-SE" sz="2000" smtClean="0">
                <a:solidFill>
                  <a:srgbClr val="FFFF00"/>
                </a:solidFill>
              </a:rPr>
              <a:t>			</a:t>
            </a:r>
            <a:endParaRPr lang="sv-SE" sz="2000" smtClean="0">
              <a:solidFill>
                <a:srgbClr val="FFFF00"/>
              </a:solidFill>
              <a:cs typeface="Arial" charset="0"/>
            </a:endParaRPr>
          </a:p>
          <a:p>
            <a:pPr>
              <a:lnSpc>
                <a:spcPct val="80000"/>
              </a:lnSpc>
              <a:buFont typeface="Wingdings" pitchFamily="2" charset="2"/>
              <a:buNone/>
            </a:pPr>
            <a:r>
              <a:rPr lang="sv-SE" sz="2000" smtClean="0">
                <a:solidFill>
                  <a:srgbClr val="FFFF00"/>
                </a:solidFill>
              </a:rPr>
              <a:t>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reeform 2"/>
          <p:cNvSpPr>
            <a:spLocks/>
          </p:cNvSpPr>
          <p:nvPr/>
        </p:nvSpPr>
        <p:spPr bwMode="auto">
          <a:xfrm>
            <a:off x="1979613" y="873125"/>
            <a:ext cx="5508625" cy="5856288"/>
          </a:xfrm>
          <a:custGeom>
            <a:avLst/>
            <a:gdLst>
              <a:gd name="T0" fmla="*/ 2147483647 w 3470"/>
              <a:gd name="T1" fmla="*/ 2147483647 h 3689"/>
              <a:gd name="T2" fmla="*/ 2147483647 w 3470"/>
              <a:gd name="T3" fmla="*/ 2147483647 h 3689"/>
              <a:gd name="T4" fmla="*/ 2147483647 w 3470"/>
              <a:gd name="T5" fmla="*/ 2147483647 h 3689"/>
              <a:gd name="T6" fmla="*/ 2147483647 w 3470"/>
              <a:gd name="T7" fmla="*/ 2147483647 h 3689"/>
              <a:gd name="T8" fmla="*/ 2147483647 w 3470"/>
              <a:gd name="T9" fmla="*/ 2147483647 h 3689"/>
              <a:gd name="T10" fmla="*/ 2147483647 w 3470"/>
              <a:gd name="T11" fmla="*/ 2147483647 h 3689"/>
              <a:gd name="T12" fmla="*/ 2147483647 w 3470"/>
              <a:gd name="T13" fmla="*/ 2147483647 h 3689"/>
              <a:gd name="T14" fmla="*/ 2147483647 w 3470"/>
              <a:gd name="T15" fmla="*/ 2147483647 h 3689"/>
              <a:gd name="T16" fmla="*/ 0 60000 65536"/>
              <a:gd name="T17" fmla="*/ 0 60000 65536"/>
              <a:gd name="T18" fmla="*/ 0 60000 65536"/>
              <a:gd name="T19" fmla="*/ 0 60000 65536"/>
              <a:gd name="T20" fmla="*/ 0 60000 65536"/>
              <a:gd name="T21" fmla="*/ 0 60000 65536"/>
              <a:gd name="T22" fmla="*/ 0 60000 65536"/>
              <a:gd name="T23" fmla="*/ 0 60000 65536"/>
              <a:gd name="T24" fmla="*/ 0 w 3470"/>
              <a:gd name="T25" fmla="*/ 0 h 3689"/>
              <a:gd name="T26" fmla="*/ 3470 w 3470"/>
              <a:gd name="T27" fmla="*/ 3689 h 36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0" h="3689">
                <a:moveTo>
                  <a:pt x="1678" y="1383"/>
                </a:moveTo>
                <a:cubicBezTo>
                  <a:pt x="2049" y="1492"/>
                  <a:pt x="2420" y="1602"/>
                  <a:pt x="2359" y="1746"/>
                </a:cubicBezTo>
                <a:cubicBezTo>
                  <a:pt x="2298" y="1890"/>
                  <a:pt x="1701" y="2313"/>
                  <a:pt x="1315" y="2245"/>
                </a:cubicBezTo>
                <a:cubicBezTo>
                  <a:pt x="929" y="2177"/>
                  <a:pt x="90" y="1693"/>
                  <a:pt x="45" y="1338"/>
                </a:cubicBezTo>
                <a:cubicBezTo>
                  <a:pt x="0" y="983"/>
                  <a:pt x="529" y="226"/>
                  <a:pt x="1043" y="113"/>
                </a:cubicBezTo>
                <a:cubicBezTo>
                  <a:pt x="1557" y="0"/>
                  <a:pt x="2790" y="98"/>
                  <a:pt x="3130" y="657"/>
                </a:cubicBezTo>
                <a:cubicBezTo>
                  <a:pt x="3470" y="1216"/>
                  <a:pt x="3214" y="3251"/>
                  <a:pt x="3085" y="3470"/>
                </a:cubicBezTo>
                <a:cubicBezTo>
                  <a:pt x="2956" y="3689"/>
                  <a:pt x="2480" y="2222"/>
                  <a:pt x="2359" y="1973"/>
                </a:cubicBezTo>
              </a:path>
            </a:pathLst>
          </a:custGeom>
          <a:noFill/>
          <a:ln w="9525">
            <a:solidFill>
              <a:schemeClr val="tx1"/>
            </a:solidFill>
            <a:round/>
            <a:headEnd/>
            <a:tailEnd/>
          </a:ln>
        </p:spPr>
        <p:txBody>
          <a:bodyPr/>
          <a:lstStyle/>
          <a:p>
            <a:endParaRPr lang="da-DK"/>
          </a:p>
        </p:txBody>
      </p:sp>
      <p:sp>
        <p:nvSpPr>
          <p:cNvPr id="49154" name="Freeform 3"/>
          <p:cNvSpPr>
            <a:spLocks/>
          </p:cNvSpPr>
          <p:nvPr/>
        </p:nvSpPr>
        <p:spPr bwMode="auto">
          <a:xfrm>
            <a:off x="1455738" y="3773488"/>
            <a:ext cx="839787" cy="1335087"/>
          </a:xfrm>
          <a:custGeom>
            <a:avLst/>
            <a:gdLst>
              <a:gd name="T0" fmla="*/ 2147483647 w 529"/>
              <a:gd name="T1" fmla="*/ 0 h 841"/>
              <a:gd name="T2" fmla="*/ 2147483647 w 529"/>
              <a:gd name="T3" fmla="*/ 2147483647 h 841"/>
              <a:gd name="T4" fmla="*/ 2147483647 w 529"/>
              <a:gd name="T5" fmla="*/ 2147483647 h 841"/>
              <a:gd name="T6" fmla="*/ 2147483647 w 529"/>
              <a:gd name="T7" fmla="*/ 2147483647 h 841"/>
              <a:gd name="T8" fmla="*/ 2147483647 w 529"/>
              <a:gd name="T9" fmla="*/ 2147483647 h 841"/>
              <a:gd name="T10" fmla="*/ 2147483647 w 529"/>
              <a:gd name="T11" fmla="*/ 2147483647 h 841"/>
              <a:gd name="T12" fmla="*/ 2147483647 w 529"/>
              <a:gd name="T13" fmla="*/ 2147483647 h 841"/>
              <a:gd name="T14" fmla="*/ 2147483647 w 529"/>
              <a:gd name="T15" fmla="*/ 2147483647 h 841"/>
              <a:gd name="T16" fmla="*/ 2147483647 w 529"/>
              <a:gd name="T17" fmla="*/ 2147483647 h 841"/>
              <a:gd name="T18" fmla="*/ 2147483647 w 529"/>
              <a:gd name="T19" fmla="*/ 2147483647 h 841"/>
              <a:gd name="T20" fmla="*/ 2147483647 w 529"/>
              <a:gd name="T21" fmla="*/ 2147483647 h 841"/>
              <a:gd name="T22" fmla="*/ 2147483647 w 529"/>
              <a:gd name="T23" fmla="*/ 2147483647 h 8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9"/>
              <a:gd name="T37" fmla="*/ 0 h 841"/>
              <a:gd name="T38" fmla="*/ 529 w 529"/>
              <a:gd name="T39" fmla="*/ 841 h 8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9" h="841">
                <a:moveTo>
                  <a:pt x="336" y="0"/>
                </a:moveTo>
                <a:cubicBezTo>
                  <a:pt x="304" y="106"/>
                  <a:pt x="265" y="257"/>
                  <a:pt x="171" y="320"/>
                </a:cubicBezTo>
                <a:cubicBezTo>
                  <a:pt x="158" y="346"/>
                  <a:pt x="137" y="367"/>
                  <a:pt x="125" y="393"/>
                </a:cubicBezTo>
                <a:cubicBezTo>
                  <a:pt x="119" y="407"/>
                  <a:pt x="121" y="424"/>
                  <a:pt x="116" y="439"/>
                </a:cubicBezTo>
                <a:cubicBezTo>
                  <a:pt x="107" y="464"/>
                  <a:pt x="80" y="485"/>
                  <a:pt x="61" y="503"/>
                </a:cubicBezTo>
                <a:cubicBezTo>
                  <a:pt x="40" y="565"/>
                  <a:pt x="63" y="490"/>
                  <a:pt x="43" y="604"/>
                </a:cubicBezTo>
                <a:cubicBezTo>
                  <a:pt x="25" y="704"/>
                  <a:pt x="48" y="552"/>
                  <a:pt x="6" y="649"/>
                </a:cubicBezTo>
                <a:cubicBezTo>
                  <a:pt x="0" y="663"/>
                  <a:pt x="6" y="680"/>
                  <a:pt x="6" y="695"/>
                </a:cubicBezTo>
                <a:cubicBezTo>
                  <a:pt x="30" y="761"/>
                  <a:pt x="82" y="762"/>
                  <a:pt x="144" y="777"/>
                </a:cubicBezTo>
                <a:cubicBezTo>
                  <a:pt x="234" y="841"/>
                  <a:pt x="369" y="793"/>
                  <a:pt x="464" y="786"/>
                </a:cubicBezTo>
                <a:cubicBezTo>
                  <a:pt x="476" y="777"/>
                  <a:pt x="493" y="772"/>
                  <a:pt x="500" y="759"/>
                </a:cubicBezTo>
                <a:cubicBezTo>
                  <a:pt x="529" y="706"/>
                  <a:pt x="485" y="693"/>
                  <a:pt x="528" y="713"/>
                </a:cubicBezTo>
              </a:path>
            </a:pathLst>
          </a:custGeom>
          <a:noFill/>
          <a:ln w="9525">
            <a:solidFill>
              <a:schemeClr val="tx1"/>
            </a:solidFill>
            <a:round/>
            <a:headEnd/>
            <a:tailEnd/>
          </a:ln>
        </p:spPr>
        <p:txBody>
          <a:bodyPr/>
          <a:lstStyle/>
          <a:p>
            <a:endParaRPr lang="da-DK"/>
          </a:p>
        </p:txBody>
      </p:sp>
      <p:sp>
        <p:nvSpPr>
          <p:cNvPr id="49155" name="Freeform 4"/>
          <p:cNvSpPr>
            <a:spLocks/>
          </p:cNvSpPr>
          <p:nvPr/>
        </p:nvSpPr>
        <p:spPr bwMode="auto">
          <a:xfrm>
            <a:off x="2627313" y="5545138"/>
            <a:ext cx="711200" cy="547687"/>
          </a:xfrm>
          <a:custGeom>
            <a:avLst/>
            <a:gdLst>
              <a:gd name="T0" fmla="*/ 0 w 538"/>
              <a:gd name="T1" fmla="*/ 2147483647 h 209"/>
              <a:gd name="T2" fmla="*/ 2147483647 w 538"/>
              <a:gd name="T3" fmla="*/ 2147483647 h 209"/>
              <a:gd name="T4" fmla="*/ 2147483647 w 538"/>
              <a:gd name="T5" fmla="*/ 2147483647 h 209"/>
              <a:gd name="T6" fmla="*/ 2147483647 w 538"/>
              <a:gd name="T7" fmla="*/ 2147483647 h 209"/>
              <a:gd name="T8" fmla="*/ 2147483647 w 538"/>
              <a:gd name="T9" fmla="*/ 2147483647 h 209"/>
              <a:gd name="T10" fmla="*/ 2147483647 w 538"/>
              <a:gd name="T11" fmla="*/ 2147483647 h 209"/>
              <a:gd name="T12" fmla="*/ 2147483647 w 538"/>
              <a:gd name="T13" fmla="*/ 2147483647 h 209"/>
              <a:gd name="T14" fmla="*/ 2147483647 w 538"/>
              <a:gd name="T15" fmla="*/ 0 h 209"/>
              <a:gd name="T16" fmla="*/ 0 60000 65536"/>
              <a:gd name="T17" fmla="*/ 0 60000 65536"/>
              <a:gd name="T18" fmla="*/ 0 60000 65536"/>
              <a:gd name="T19" fmla="*/ 0 60000 65536"/>
              <a:gd name="T20" fmla="*/ 0 60000 65536"/>
              <a:gd name="T21" fmla="*/ 0 60000 65536"/>
              <a:gd name="T22" fmla="*/ 0 60000 65536"/>
              <a:gd name="T23" fmla="*/ 0 60000 65536"/>
              <a:gd name="T24" fmla="*/ 0 w 538"/>
              <a:gd name="T25" fmla="*/ 0 h 209"/>
              <a:gd name="T26" fmla="*/ 538 w 538"/>
              <a:gd name="T27" fmla="*/ 209 h 2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 h="209">
                <a:moveTo>
                  <a:pt x="0" y="209"/>
                </a:moveTo>
                <a:cubicBezTo>
                  <a:pt x="57" y="196"/>
                  <a:pt x="116" y="192"/>
                  <a:pt x="172" y="173"/>
                </a:cubicBezTo>
                <a:cubicBezTo>
                  <a:pt x="230" y="178"/>
                  <a:pt x="305" y="198"/>
                  <a:pt x="355" y="155"/>
                </a:cubicBezTo>
                <a:cubicBezTo>
                  <a:pt x="368" y="144"/>
                  <a:pt x="378" y="128"/>
                  <a:pt x="392" y="118"/>
                </a:cubicBezTo>
                <a:cubicBezTo>
                  <a:pt x="479" y="55"/>
                  <a:pt x="354" y="172"/>
                  <a:pt x="446" y="91"/>
                </a:cubicBezTo>
                <a:cubicBezTo>
                  <a:pt x="462" y="77"/>
                  <a:pt x="492" y="45"/>
                  <a:pt x="492" y="45"/>
                </a:cubicBezTo>
                <a:cubicBezTo>
                  <a:pt x="495" y="33"/>
                  <a:pt x="492" y="18"/>
                  <a:pt x="501" y="9"/>
                </a:cubicBezTo>
                <a:cubicBezTo>
                  <a:pt x="510" y="0"/>
                  <a:pt x="538" y="0"/>
                  <a:pt x="538" y="0"/>
                </a:cubicBezTo>
              </a:path>
            </a:pathLst>
          </a:custGeom>
          <a:noFill/>
          <a:ln w="9525">
            <a:solidFill>
              <a:schemeClr val="tx1"/>
            </a:solidFill>
            <a:round/>
            <a:headEnd/>
            <a:tailEnd/>
          </a:ln>
        </p:spPr>
        <p:txBody>
          <a:bodyPr/>
          <a:lstStyle/>
          <a:p>
            <a:endParaRPr lang="da-DK"/>
          </a:p>
        </p:txBody>
      </p:sp>
      <p:sp>
        <p:nvSpPr>
          <p:cNvPr id="49156" name="Text Box 5"/>
          <p:cNvSpPr txBox="1">
            <a:spLocks noChangeArrowheads="1"/>
          </p:cNvSpPr>
          <p:nvPr/>
        </p:nvSpPr>
        <p:spPr bwMode="auto">
          <a:xfrm>
            <a:off x="3492500" y="2276475"/>
            <a:ext cx="184150" cy="366713"/>
          </a:xfrm>
          <a:prstGeom prst="rect">
            <a:avLst/>
          </a:prstGeom>
          <a:noFill/>
          <a:ln w="9525">
            <a:noFill/>
            <a:miter lim="800000"/>
            <a:headEnd/>
            <a:tailEnd/>
          </a:ln>
        </p:spPr>
        <p:txBody>
          <a:bodyPr wrap="none">
            <a:spAutoFit/>
          </a:bodyPr>
          <a:lstStyle/>
          <a:p>
            <a:endParaRPr lang="en-US">
              <a:latin typeface="Garamond" pitchFamily="18" charset="0"/>
            </a:endParaRPr>
          </a:p>
        </p:txBody>
      </p:sp>
      <p:sp>
        <p:nvSpPr>
          <p:cNvPr id="49157" name="Text Box 6"/>
          <p:cNvSpPr txBox="1">
            <a:spLocks noChangeArrowheads="1"/>
          </p:cNvSpPr>
          <p:nvPr/>
        </p:nvSpPr>
        <p:spPr bwMode="auto">
          <a:xfrm>
            <a:off x="2555875" y="2133600"/>
            <a:ext cx="2979738" cy="369888"/>
          </a:xfrm>
          <a:prstGeom prst="rect">
            <a:avLst/>
          </a:prstGeom>
          <a:noFill/>
          <a:ln w="9525">
            <a:noFill/>
            <a:miter lim="800000"/>
            <a:headEnd/>
            <a:tailEnd/>
          </a:ln>
        </p:spPr>
        <p:txBody>
          <a:bodyPr wrap="none">
            <a:spAutoFit/>
          </a:bodyPr>
          <a:lstStyle/>
          <a:p>
            <a:r>
              <a:rPr lang="sv-SE">
                <a:latin typeface="Garamond" pitchFamily="18" charset="0"/>
              </a:rPr>
              <a:t>Initiative, Emotions, Attention </a:t>
            </a:r>
          </a:p>
        </p:txBody>
      </p:sp>
      <p:sp>
        <p:nvSpPr>
          <p:cNvPr id="49158" name="Text Box 7"/>
          <p:cNvSpPr txBox="1">
            <a:spLocks noChangeArrowheads="1"/>
          </p:cNvSpPr>
          <p:nvPr/>
        </p:nvSpPr>
        <p:spPr bwMode="auto">
          <a:xfrm>
            <a:off x="3327400" y="3749675"/>
            <a:ext cx="3424238" cy="369888"/>
          </a:xfrm>
          <a:prstGeom prst="rect">
            <a:avLst/>
          </a:prstGeom>
          <a:noFill/>
          <a:ln w="9525">
            <a:noFill/>
            <a:miter lim="800000"/>
            <a:headEnd/>
            <a:tailEnd/>
          </a:ln>
        </p:spPr>
        <p:txBody>
          <a:bodyPr wrap="none">
            <a:spAutoFit/>
          </a:bodyPr>
          <a:lstStyle/>
          <a:p>
            <a:r>
              <a:rPr lang="sv-SE">
                <a:latin typeface="Garamond" pitchFamily="18" charset="0"/>
              </a:rPr>
              <a:t>Short term memory (Hippocampus)</a:t>
            </a:r>
          </a:p>
        </p:txBody>
      </p:sp>
      <p:sp>
        <p:nvSpPr>
          <p:cNvPr id="49159" name="Text Box 8"/>
          <p:cNvSpPr txBox="1">
            <a:spLocks noChangeArrowheads="1"/>
          </p:cNvSpPr>
          <p:nvPr/>
        </p:nvSpPr>
        <p:spPr bwMode="auto">
          <a:xfrm>
            <a:off x="539750" y="2492375"/>
            <a:ext cx="2519363" cy="646113"/>
          </a:xfrm>
          <a:prstGeom prst="rect">
            <a:avLst/>
          </a:prstGeom>
          <a:noFill/>
          <a:ln w="9525">
            <a:noFill/>
            <a:miter lim="800000"/>
            <a:headEnd/>
            <a:tailEnd/>
          </a:ln>
        </p:spPr>
        <p:txBody>
          <a:bodyPr wrap="none">
            <a:spAutoFit/>
          </a:bodyPr>
          <a:lstStyle/>
          <a:p>
            <a:r>
              <a:rPr lang="sv-SE">
                <a:latin typeface="Garamond" pitchFamily="18" charset="0"/>
              </a:rPr>
              <a:t>	Insight</a:t>
            </a:r>
          </a:p>
          <a:p>
            <a:r>
              <a:rPr lang="sv-SE">
                <a:latin typeface="Garamond" pitchFamily="18" charset="0"/>
              </a:rPr>
              <a:t>Empathy, Impulse control</a:t>
            </a:r>
          </a:p>
        </p:txBody>
      </p:sp>
      <p:sp>
        <p:nvSpPr>
          <p:cNvPr id="49160" name="Text Box 9"/>
          <p:cNvSpPr txBox="1">
            <a:spLocks noChangeArrowheads="1"/>
          </p:cNvSpPr>
          <p:nvPr/>
        </p:nvSpPr>
        <p:spPr bwMode="auto">
          <a:xfrm>
            <a:off x="5127625" y="1301750"/>
            <a:ext cx="1041400" cy="369888"/>
          </a:xfrm>
          <a:prstGeom prst="rect">
            <a:avLst/>
          </a:prstGeom>
          <a:noFill/>
          <a:ln w="9525">
            <a:noFill/>
            <a:miter lim="800000"/>
            <a:headEnd/>
            <a:tailEnd/>
          </a:ln>
        </p:spPr>
        <p:txBody>
          <a:bodyPr wrap="none">
            <a:spAutoFit/>
          </a:bodyPr>
          <a:lstStyle/>
          <a:p>
            <a:r>
              <a:rPr lang="sv-SE">
                <a:latin typeface="Garamond" pitchFamily="18" charset="0"/>
              </a:rPr>
              <a:t>Language</a:t>
            </a:r>
          </a:p>
        </p:txBody>
      </p:sp>
      <p:sp>
        <p:nvSpPr>
          <p:cNvPr id="49161" name="Text Box 10"/>
          <p:cNvSpPr txBox="1">
            <a:spLocks noChangeArrowheads="1"/>
          </p:cNvSpPr>
          <p:nvPr/>
        </p:nvSpPr>
        <p:spPr bwMode="auto">
          <a:xfrm>
            <a:off x="3687763" y="2813050"/>
            <a:ext cx="1652587" cy="369888"/>
          </a:xfrm>
          <a:prstGeom prst="rect">
            <a:avLst/>
          </a:prstGeom>
          <a:noFill/>
          <a:ln w="9525">
            <a:noFill/>
            <a:miter lim="800000"/>
            <a:headEnd/>
            <a:tailEnd/>
          </a:ln>
        </p:spPr>
        <p:txBody>
          <a:bodyPr wrap="none">
            <a:spAutoFit/>
          </a:bodyPr>
          <a:lstStyle/>
          <a:p>
            <a:r>
              <a:rPr lang="sv-SE">
                <a:latin typeface="Garamond" pitchFamily="18" charset="0"/>
              </a:rPr>
              <a:t>Motor functions</a:t>
            </a:r>
          </a:p>
        </p:txBody>
      </p:sp>
      <p:sp>
        <p:nvSpPr>
          <p:cNvPr id="49162" name="Text Box 11"/>
          <p:cNvSpPr txBox="1">
            <a:spLocks noChangeArrowheads="1"/>
          </p:cNvSpPr>
          <p:nvPr/>
        </p:nvSpPr>
        <p:spPr bwMode="auto">
          <a:xfrm>
            <a:off x="323850" y="246063"/>
            <a:ext cx="8496300" cy="427037"/>
          </a:xfrm>
          <a:prstGeom prst="rect">
            <a:avLst/>
          </a:prstGeom>
          <a:noFill/>
          <a:ln w="9525">
            <a:noFill/>
            <a:miter lim="800000"/>
            <a:headEnd/>
            <a:tailEnd/>
          </a:ln>
        </p:spPr>
        <p:txBody>
          <a:bodyPr>
            <a:spAutoFit/>
          </a:bodyPr>
          <a:lstStyle/>
          <a:p>
            <a:pPr algn="ctr"/>
            <a:r>
              <a:rPr lang="sv-SE" sz="2200" b="1">
                <a:latin typeface="Garamond" pitchFamily="18" charset="0"/>
              </a:rPr>
              <a:t>Symptoms depend on where neurodegeneration is located</a:t>
            </a:r>
          </a:p>
        </p:txBody>
      </p:sp>
      <p:sp>
        <p:nvSpPr>
          <p:cNvPr id="158732" name="Freeform 12"/>
          <p:cNvSpPr>
            <a:spLocks/>
          </p:cNvSpPr>
          <p:nvPr/>
        </p:nvSpPr>
        <p:spPr bwMode="auto">
          <a:xfrm>
            <a:off x="3135313" y="3556000"/>
            <a:ext cx="2681287" cy="1103313"/>
          </a:xfrm>
          <a:custGeom>
            <a:avLst/>
            <a:gdLst>
              <a:gd name="T0" fmla="*/ 2147483647 w 1689"/>
              <a:gd name="T1" fmla="*/ 2147483647 h 695"/>
              <a:gd name="T2" fmla="*/ 2147483647 w 1689"/>
              <a:gd name="T3" fmla="*/ 2147483647 h 695"/>
              <a:gd name="T4" fmla="*/ 2147483647 w 1689"/>
              <a:gd name="T5" fmla="*/ 2147483647 h 695"/>
              <a:gd name="T6" fmla="*/ 2147483647 w 1689"/>
              <a:gd name="T7" fmla="*/ 2147483647 h 695"/>
              <a:gd name="T8" fmla="*/ 2147483647 w 1689"/>
              <a:gd name="T9" fmla="*/ 2147483647 h 695"/>
              <a:gd name="T10" fmla="*/ 2147483647 w 1689"/>
              <a:gd name="T11" fmla="*/ 2147483647 h 695"/>
              <a:gd name="T12" fmla="*/ 2147483647 w 1689"/>
              <a:gd name="T13" fmla="*/ 2147483647 h 695"/>
              <a:gd name="T14" fmla="*/ 2147483647 w 1689"/>
              <a:gd name="T15" fmla="*/ 2147483647 h 695"/>
              <a:gd name="T16" fmla="*/ 2147483647 w 1689"/>
              <a:gd name="T17" fmla="*/ 2147483647 h 695"/>
              <a:gd name="T18" fmla="*/ 2147483647 w 1689"/>
              <a:gd name="T19" fmla="*/ 2147483647 h 695"/>
              <a:gd name="T20" fmla="*/ 0 w 1689"/>
              <a:gd name="T21" fmla="*/ 2147483647 h 695"/>
              <a:gd name="T22" fmla="*/ 2147483647 w 1689"/>
              <a:gd name="T23" fmla="*/ 2147483647 h 695"/>
              <a:gd name="T24" fmla="*/ 2147483647 w 1689"/>
              <a:gd name="T25" fmla="*/ 2147483647 h 695"/>
              <a:gd name="T26" fmla="*/ 2147483647 w 1689"/>
              <a:gd name="T27" fmla="*/ 2147483647 h 695"/>
              <a:gd name="T28" fmla="*/ 2147483647 w 1689"/>
              <a:gd name="T29" fmla="*/ 2147483647 h 695"/>
              <a:gd name="T30" fmla="*/ 2147483647 w 1689"/>
              <a:gd name="T31" fmla="*/ 2147483647 h 695"/>
              <a:gd name="T32" fmla="*/ 2147483647 w 1689"/>
              <a:gd name="T33" fmla="*/ 2147483647 h 695"/>
              <a:gd name="T34" fmla="*/ 2147483647 w 1689"/>
              <a:gd name="T35" fmla="*/ 0 h 695"/>
              <a:gd name="T36" fmla="*/ 2147483647 w 1689"/>
              <a:gd name="T37" fmla="*/ 2147483647 h 695"/>
              <a:gd name="T38" fmla="*/ 2147483647 w 1689"/>
              <a:gd name="T39" fmla="*/ 2147483647 h 695"/>
              <a:gd name="T40" fmla="*/ 2147483647 w 1689"/>
              <a:gd name="T41" fmla="*/ 2147483647 h 695"/>
              <a:gd name="T42" fmla="*/ 2147483647 w 1689"/>
              <a:gd name="T43" fmla="*/ 2147483647 h 695"/>
              <a:gd name="T44" fmla="*/ 2147483647 w 1689"/>
              <a:gd name="T45" fmla="*/ 2147483647 h 695"/>
              <a:gd name="T46" fmla="*/ 2147483647 w 1689"/>
              <a:gd name="T47" fmla="*/ 2147483647 h 695"/>
              <a:gd name="T48" fmla="*/ 2147483647 w 1689"/>
              <a:gd name="T49" fmla="*/ 2147483647 h 695"/>
              <a:gd name="T50" fmla="*/ 2147483647 w 1689"/>
              <a:gd name="T51" fmla="*/ 2147483647 h 695"/>
              <a:gd name="T52" fmla="*/ 2147483647 w 1689"/>
              <a:gd name="T53" fmla="*/ 2147483647 h 6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89"/>
              <a:gd name="T82" fmla="*/ 0 h 695"/>
              <a:gd name="T83" fmla="*/ 1689 w 1689"/>
              <a:gd name="T84" fmla="*/ 695 h 6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89" h="695">
                <a:moveTo>
                  <a:pt x="1499" y="430"/>
                </a:moveTo>
                <a:cubicBezTo>
                  <a:pt x="1478" y="451"/>
                  <a:pt x="1456" y="473"/>
                  <a:pt x="1435" y="494"/>
                </a:cubicBezTo>
                <a:cubicBezTo>
                  <a:pt x="1427" y="502"/>
                  <a:pt x="1425" y="514"/>
                  <a:pt x="1417" y="521"/>
                </a:cubicBezTo>
                <a:cubicBezTo>
                  <a:pt x="1410" y="527"/>
                  <a:pt x="1399" y="527"/>
                  <a:pt x="1390" y="530"/>
                </a:cubicBezTo>
                <a:cubicBezTo>
                  <a:pt x="1337" y="566"/>
                  <a:pt x="1269" y="579"/>
                  <a:pt x="1207" y="594"/>
                </a:cubicBezTo>
                <a:cubicBezTo>
                  <a:pt x="1153" y="630"/>
                  <a:pt x="1027" y="650"/>
                  <a:pt x="960" y="658"/>
                </a:cubicBezTo>
                <a:cubicBezTo>
                  <a:pt x="948" y="664"/>
                  <a:pt x="936" y="672"/>
                  <a:pt x="923" y="677"/>
                </a:cubicBezTo>
                <a:cubicBezTo>
                  <a:pt x="905" y="684"/>
                  <a:pt x="868" y="695"/>
                  <a:pt x="868" y="695"/>
                </a:cubicBezTo>
                <a:cubicBezTo>
                  <a:pt x="641" y="685"/>
                  <a:pt x="505" y="689"/>
                  <a:pt x="311" y="640"/>
                </a:cubicBezTo>
                <a:cubicBezTo>
                  <a:pt x="262" y="609"/>
                  <a:pt x="199" y="597"/>
                  <a:pt x="155" y="558"/>
                </a:cubicBezTo>
                <a:cubicBezTo>
                  <a:pt x="83" y="495"/>
                  <a:pt x="23" y="423"/>
                  <a:pt x="0" y="329"/>
                </a:cubicBezTo>
                <a:cubicBezTo>
                  <a:pt x="11" y="273"/>
                  <a:pt x="46" y="175"/>
                  <a:pt x="110" y="155"/>
                </a:cubicBezTo>
                <a:cubicBezTo>
                  <a:pt x="130" y="149"/>
                  <a:pt x="257" y="138"/>
                  <a:pt x="265" y="137"/>
                </a:cubicBezTo>
                <a:cubicBezTo>
                  <a:pt x="338" y="127"/>
                  <a:pt x="420" y="104"/>
                  <a:pt x="494" y="101"/>
                </a:cubicBezTo>
                <a:cubicBezTo>
                  <a:pt x="631" y="95"/>
                  <a:pt x="768" y="94"/>
                  <a:pt x="905" y="91"/>
                </a:cubicBezTo>
                <a:cubicBezTo>
                  <a:pt x="957" y="88"/>
                  <a:pt x="1008" y="87"/>
                  <a:pt x="1060" y="82"/>
                </a:cubicBezTo>
                <a:cubicBezTo>
                  <a:pt x="1101" y="78"/>
                  <a:pt x="1138" y="54"/>
                  <a:pt x="1179" y="46"/>
                </a:cubicBezTo>
                <a:cubicBezTo>
                  <a:pt x="1250" y="10"/>
                  <a:pt x="1308" y="7"/>
                  <a:pt x="1390" y="0"/>
                </a:cubicBezTo>
                <a:cubicBezTo>
                  <a:pt x="1397" y="1"/>
                  <a:pt x="1475" y="4"/>
                  <a:pt x="1499" y="18"/>
                </a:cubicBezTo>
                <a:cubicBezTo>
                  <a:pt x="1557" y="53"/>
                  <a:pt x="1468" y="24"/>
                  <a:pt x="1554" y="46"/>
                </a:cubicBezTo>
                <a:cubicBezTo>
                  <a:pt x="1563" y="52"/>
                  <a:pt x="1572" y="59"/>
                  <a:pt x="1582" y="64"/>
                </a:cubicBezTo>
                <a:cubicBezTo>
                  <a:pt x="1591" y="68"/>
                  <a:pt x="1602" y="66"/>
                  <a:pt x="1609" y="73"/>
                </a:cubicBezTo>
                <a:cubicBezTo>
                  <a:pt x="1616" y="80"/>
                  <a:pt x="1610" y="95"/>
                  <a:pt x="1618" y="101"/>
                </a:cubicBezTo>
                <a:cubicBezTo>
                  <a:pt x="1635" y="115"/>
                  <a:pt x="1661" y="112"/>
                  <a:pt x="1682" y="119"/>
                </a:cubicBezTo>
                <a:cubicBezTo>
                  <a:pt x="1678" y="180"/>
                  <a:pt x="1689" y="313"/>
                  <a:pt x="1636" y="366"/>
                </a:cubicBezTo>
                <a:cubicBezTo>
                  <a:pt x="1619" y="416"/>
                  <a:pt x="1636" y="393"/>
                  <a:pt x="1554" y="393"/>
                </a:cubicBezTo>
                <a:lnTo>
                  <a:pt x="1540" y="464"/>
                </a:lnTo>
              </a:path>
            </a:pathLst>
          </a:custGeom>
          <a:noFill/>
          <a:ln w="9525">
            <a:solidFill>
              <a:srgbClr val="FF0000"/>
            </a:solidFill>
            <a:round/>
            <a:headEnd/>
            <a:tailEnd/>
          </a:ln>
        </p:spPr>
        <p:txBody>
          <a:bodyPr/>
          <a:lstStyle/>
          <a:p>
            <a:endParaRPr lang="da-DK"/>
          </a:p>
        </p:txBody>
      </p:sp>
      <p:sp>
        <p:nvSpPr>
          <p:cNvPr id="158733" name="Freeform 13"/>
          <p:cNvSpPr>
            <a:spLocks/>
          </p:cNvSpPr>
          <p:nvPr/>
        </p:nvSpPr>
        <p:spPr bwMode="auto">
          <a:xfrm>
            <a:off x="3446463" y="2614613"/>
            <a:ext cx="3670300" cy="661987"/>
          </a:xfrm>
          <a:custGeom>
            <a:avLst/>
            <a:gdLst>
              <a:gd name="T0" fmla="*/ 2147483647 w 2312"/>
              <a:gd name="T1" fmla="*/ 2147483647 h 417"/>
              <a:gd name="T2" fmla="*/ 2147483647 w 2312"/>
              <a:gd name="T3" fmla="*/ 2147483647 h 417"/>
              <a:gd name="T4" fmla="*/ 2147483647 w 2312"/>
              <a:gd name="T5" fmla="*/ 2147483647 h 417"/>
              <a:gd name="T6" fmla="*/ 2147483647 w 2312"/>
              <a:gd name="T7" fmla="*/ 2147483647 h 417"/>
              <a:gd name="T8" fmla="*/ 2147483647 w 2312"/>
              <a:gd name="T9" fmla="*/ 2147483647 h 417"/>
              <a:gd name="T10" fmla="*/ 2147483647 w 2312"/>
              <a:gd name="T11" fmla="*/ 2147483647 h 417"/>
              <a:gd name="T12" fmla="*/ 2147483647 w 2312"/>
              <a:gd name="T13" fmla="*/ 2147483647 h 417"/>
              <a:gd name="T14" fmla="*/ 2147483647 w 2312"/>
              <a:gd name="T15" fmla="*/ 2147483647 h 417"/>
              <a:gd name="T16" fmla="*/ 2147483647 w 2312"/>
              <a:gd name="T17" fmla="*/ 2147483647 h 417"/>
              <a:gd name="T18" fmla="*/ 2147483647 w 2312"/>
              <a:gd name="T19" fmla="*/ 2147483647 h 417"/>
              <a:gd name="T20" fmla="*/ 2147483647 w 2312"/>
              <a:gd name="T21" fmla="*/ 2147483647 h 417"/>
              <a:gd name="T22" fmla="*/ 2147483647 w 2312"/>
              <a:gd name="T23" fmla="*/ 2147483647 h 417"/>
              <a:gd name="T24" fmla="*/ 2147483647 w 2312"/>
              <a:gd name="T25" fmla="*/ 2147483647 h 417"/>
              <a:gd name="T26" fmla="*/ 2147483647 w 2312"/>
              <a:gd name="T27" fmla="*/ 2147483647 h 417"/>
              <a:gd name="T28" fmla="*/ 2147483647 w 2312"/>
              <a:gd name="T29" fmla="*/ 2147483647 h 417"/>
              <a:gd name="T30" fmla="*/ 2147483647 w 2312"/>
              <a:gd name="T31" fmla="*/ 2147483647 h 417"/>
              <a:gd name="T32" fmla="*/ 2147483647 w 2312"/>
              <a:gd name="T33" fmla="*/ 2147483647 h 417"/>
              <a:gd name="T34" fmla="*/ 2147483647 w 2312"/>
              <a:gd name="T35" fmla="*/ 2147483647 h 4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12"/>
              <a:gd name="T55" fmla="*/ 0 h 417"/>
              <a:gd name="T56" fmla="*/ 2312 w 2312"/>
              <a:gd name="T57" fmla="*/ 417 h 4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12" h="417">
                <a:moveTo>
                  <a:pt x="405" y="410"/>
                </a:moveTo>
                <a:cubicBezTo>
                  <a:pt x="204" y="402"/>
                  <a:pt x="224" y="417"/>
                  <a:pt x="92" y="353"/>
                </a:cubicBezTo>
                <a:cubicBezTo>
                  <a:pt x="78" y="339"/>
                  <a:pt x="65" y="325"/>
                  <a:pt x="51" y="311"/>
                </a:cubicBezTo>
                <a:cubicBezTo>
                  <a:pt x="34" y="294"/>
                  <a:pt x="29" y="241"/>
                  <a:pt x="10" y="213"/>
                </a:cubicBezTo>
                <a:cubicBezTo>
                  <a:pt x="47" y="174"/>
                  <a:pt x="0" y="220"/>
                  <a:pt x="59" y="180"/>
                </a:cubicBezTo>
                <a:cubicBezTo>
                  <a:pt x="89" y="160"/>
                  <a:pt x="124" y="121"/>
                  <a:pt x="158" y="106"/>
                </a:cubicBezTo>
                <a:cubicBezTo>
                  <a:pt x="225" y="77"/>
                  <a:pt x="302" y="77"/>
                  <a:pt x="372" y="65"/>
                </a:cubicBezTo>
                <a:cubicBezTo>
                  <a:pt x="453" y="51"/>
                  <a:pt x="406" y="60"/>
                  <a:pt x="487" y="48"/>
                </a:cubicBezTo>
                <a:cubicBezTo>
                  <a:pt x="520" y="43"/>
                  <a:pt x="586" y="32"/>
                  <a:pt x="586" y="32"/>
                </a:cubicBezTo>
                <a:cubicBezTo>
                  <a:pt x="672" y="0"/>
                  <a:pt x="755" y="19"/>
                  <a:pt x="849" y="23"/>
                </a:cubicBezTo>
                <a:cubicBezTo>
                  <a:pt x="1134" y="101"/>
                  <a:pt x="1748" y="41"/>
                  <a:pt x="2108" y="48"/>
                </a:cubicBezTo>
                <a:cubicBezTo>
                  <a:pt x="2156" y="63"/>
                  <a:pt x="2183" y="97"/>
                  <a:pt x="2223" y="122"/>
                </a:cubicBezTo>
                <a:cubicBezTo>
                  <a:pt x="2247" y="157"/>
                  <a:pt x="2267" y="149"/>
                  <a:pt x="2281" y="188"/>
                </a:cubicBezTo>
                <a:cubicBezTo>
                  <a:pt x="2275" y="288"/>
                  <a:pt x="2312" y="343"/>
                  <a:pt x="2231" y="369"/>
                </a:cubicBezTo>
                <a:cubicBezTo>
                  <a:pt x="2002" y="364"/>
                  <a:pt x="1784" y="353"/>
                  <a:pt x="1557" y="336"/>
                </a:cubicBezTo>
                <a:cubicBezTo>
                  <a:pt x="1285" y="339"/>
                  <a:pt x="1008" y="299"/>
                  <a:pt x="742" y="353"/>
                </a:cubicBezTo>
                <a:cubicBezTo>
                  <a:pt x="696" y="362"/>
                  <a:pt x="649" y="391"/>
                  <a:pt x="602" y="394"/>
                </a:cubicBezTo>
                <a:cubicBezTo>
                  <a:pt x="399" y="408"/>
                  <a:pt x="344" y="356"/>
                  <a:pt x="405" y="410"/>
                </a:cubicBezTo>
                <a:close/>
              </a:path>
            </a:pathLst>
          </a:custGeom>
          <a:noFill/>
          <a:ln w="9525">
            <a:solidFill>
              <a:srgbClr val="FF0000"/>
            </a:solidFill>
            <a:round/>
            <a:headEnd/>
            <a:tailEnd/>
          </a:ln>
        </p:spPr>
        <p:txBody>
          <a:bodyPr/>
          <a:lstStyle/>
          <a:p>
            <a:endParaRPr lang="da-DK"/>
          </a:p>
        </p:txBody>
      </p:sp>
      <p:sp>
        <p:nvSpPr>
          <p:cNvPr id="158734" name="Freeform 14"/>
          <p:cNvSpPr>
            <a:spLocks/>
          </p:cNvSpPr>
          <p:nvPr/>
        </p:nvSpPr>
        <p:spPr bwMode="auto">
          <a:xfrm>
            <a:off x="2511425" y="1296988"/>
            <a:ext cx="4349750" cy="1306512"/>
          </a:xfrm>
          <a:custGeom>
            <a:avLst/>
            <a:gdLst>
              <a:gd name="T0" fmla="*/ 2147483647 w 2740"/>
              <a:gd name="T1" fmla="*/ 2147483647 h 823"/>
              <a:gd name="T2" fmla="*/ 2147483647 w 2740"/>
              <a:gd name="T3" fmla="*/ 2147483647 h 823"/>
              <a:gd name="T4" fmla="*/ 2147483647 w 2740"/>
              <a:gd name="T5" fmla="*/ 2147483647 h 823"/>
              <a:gd name="T6" fmla="*/ 2147483647 w 2740"/>
              <a:gd name="T7" fmla="*/ 2147483647 h 823"/>
              <a:gd name="T8" fmla="*/ 2147483647 w 2740"/>
              <a:gd name="T9" fmla="*/ 2147483647 h 823"/>
              <a:gd name="T10" fmla="*/ 2147483647 w 2740"/>
              <a:gd name="T11" fmla="*/ 2147483647 h 823"/>
              <a:gd name="T12" fmla="*/ 2147483647 w 2740"/>
              <a:gd name="T13" fmla="*/ 2147483647 h 823"/>
              <a:gd name="T14" fmla="*/ 2147483647 w 2740"/>
              <a:gd name="T15" fmla="*/ 2147483647 h 823"/>
              <a:gd name="T16" fmla="*/ 2147483647 w 2740"/>
              <a:gd name="T17" fmla="*/ 2147483647 h 823"/>
              <a:gd name="T18" fmla="*/ 2147483647 w 2740"/>
              <a:gd name="T19" fmla="*/ 2147483647 h 823"/>
              <a:gd name="T20" fmla="*/ 2147483647 w 2740"/>
              <a:gd name="T21" fmla="*/ 2147483647 h 823"/>
              <a:gd name="T22" fmla="*/ 2147483647 w 2740"/>
              <a:gd name="T23" fmla="*/ 2147483647 h 823"/>
              <a:gd name="T24" fmla="*/ 2147483647 w 2740"/>
              <a:gd name="T25" fmla="*/ 2147483647 h 823"/>
              <a:gd name="T26" fmla="*/ 2147483647 w 2740"/>
              <a:gd name="T27" fmla="*/ 2147483647 h 823"/>
              <a:gd name="T28" fmla="*/ 2147483647 w 2740"/>
              <a:gd name="T29" fmla="*/ 2147483647 h 823"/>
              <a:gd name="T30" fmla="*/ 2147483647 w 2740"/>
              <a:gd name="T31" fmla="*/ 2147483647 h 823"/>
              <a:gd name="T32" fmla="*/ 2147483647 w 2740"/>
              <a:gd name="T33" fmla="*/ 2147483647 h 823"/>
              <a:gd name="T34" fmla="*/ 2147483647 w 2740"/>
              <a:gd name="T35" fmla="*/ 2147483647 h 823"/>
              <a:gd name="T36" fmla="*/ 2147483647 w 2740"/>
              <a:gd name="T37" fmla="*/ 2147483647 h 823"/>
              <a:gd name="T38" fmla="*/ 2147483647 w 2740"/>
              <a:gd name="T39" fmla="*/ 2147483647 h 823"/>
              <a:gd name="T40" fmla="*/ 2147483647 w 2740"/>
              <a:gd name="T41" fmla="*/ 2147483647 h 823"/>
              <a:gd name="T42" fmla="*/ 2147483647 w 2740"/>
              <a:gd name="T43" fmla="*/ 2147483647 h 823"/>
              <a:gd name="T44" fmla="*/ 2147483647 w 2740"/>
              <a:gd name="T45" fmla="*/ 2147483647 h 823"/>
              <a:gd name="T46" fmla="*/ 2147483647 w 2740"/>
              <a:gd name="T47" fmla="*/ 2147483647 h 823"/>
              <a:gd name="T48" fmla="*/ 2147483647 w 2740"/>
              <a:gd name="T49" fmla="*/ 2147483647 h 823"/>
              <a:gd name="T50" fmla="*/ 2147483647 w 2740"/>
              <a:gd name="T51" fmla="*/ 2147483647 h 8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740"/>
              <a:gd name="T79" fmla="*/ 0 h 823"/>
              <a:gd name="T80" fmla="*/ 2740 w 2740"/>
              <a:gd name="T81" fmla="*/ 823 h 8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740" h="823">
                <a:moveTo>
                  <a:pt x="763" y="738"/>
                </a:moveTo>
                <a:cubicBezTo>
                  <a:pt x="574" y="735"/>
                  <a:pt x="384" y="738"/>
                  <a:pt x="195" y="730"/>
                </a:cubicBezTo>
                <a:cubicBezTo>
                  <a:pt x="172" y="729"/>
                  <a:pt x="152" y="712"/>
                  <a:pt x="130" y="705"/>
                </a:cubicBezTo>
                <a:cubicBezTo>
                  <a:pt x="113" y="700"/>
                  <a:pt x="80" y="689"/>
                  <a:pt x="80" y="689"/>
                </a:cubicBezTo>
                <a:cubicBezTo>
                  <a:pt x="24" y="652"/>
                  <a:pt x="45" y="670"/>
                  <a:pt x="14" y="639"/>
                </a:cubicBezTo>
                <a:cubicBezTo>
                  <a:pt x="0" y="596"/>
                  <a:pt x="22" y="554"/>
                  <a:pt x="55" y="524"/>
                </a:cubicBezTo>
                <a:cubicBezTo>
                  <a:pt x="127" y="458"/>
                  <a:pt x="224" y="441"/>
                  <a:pt x="319" y="434"/>
                </a:cubicBezTo>
                <a:cubicBezTo>
                  <a:pt x="368" y="430"/>
                  <a:pt x="418" y="429"/>
                  <a:pt x="467" y="426"/>
                </a:cubicBezTo>
                <a:cubicBezTo>
                  <a:pt x="550" y="414"/>
                  <a:pt x="631" y="401"/>
                  <a:pt x="714" y="393"/>
                </a:cubicBezTo>
                <a:cubicBezTo>
                  <a:pt x="741" y="382"/>
                  <a:pt x="768" y="369"/>
                  <a:pt x="796" y="360"/>
                </a:cubicBezTo>
                <a:cubicBezTo>
                  <a:pt x="826" y="350"/>
                  <a:pt x="858" y="347"/>
                  <a:pt x="887" y="335"/>
                </a:cubicBezTo>
                <a:cubicBezTo>
                  <a:pt x="1045" y="272"/>
                  <a:pt x="1160" y="152"/>
                  <a:pt x="1331" y="129"/>
                </a:cubicBezTo>
                <a:cubicBezTo>
                  <a:pt x="1406" y="74"/>
                  <a:pt x="1511" y="65"/>
                  <a:pt x="1602" y="55"/>
                </a:cubicBezTo>
                <a:cubicBezTo>
                  <a:pt x="1679" y="36"/>
                  <a:pt x="1753" y="36"/>
                  <a:pt x="1833" y="31"/>
                </a:cubicBezTo>
                <a:cubicBezTo>
                  <a:pt x="1919" y="0"/>
                  <a:pt x="1874" y="13"/>
                  <a:pt x="2063" y="31"/>
                </a:cubicBezTo>
                <a:cubicBezTo>
                  <a:pt x="2193" y="44"/>
                  <a:pt x="2245" y="190"/>
                  <a:pt x="2359" y="228"/>
                </a:cubicBezTo>
                <a:cubicBezTo>
                  <a:pt x="2373" y="239"/>
                  <a:pt x="2388" y="249"/>
                  <a:pt x="2401" y="261"/>
                </a:cubicBezTo>
                <a:cubicBezTo>
                  <a:pt x="2421" y="279"/>
                  <a:pt x="2434" y="307"/>
                  <a:pt x="2458" y="319"/>
                </a:cubicBezTo>
                <a:cubicBezTo>
                  <a:pt x="2494" y="337"/>
                  <a:pt x="2502" y="351"/>
                  <a:pt x="2532" y="376"/>
                </a:cubicBezTo>
                <a:cubicBezTo>
                  <a:pt x="2596" y="430"/>
                  <a:pt x="2656" y="489"/>
                  <a:pt x="2713" y="549"/>
                </a:cubicBezTo>
                <a:cubicBezTo>
                  <a:pt x="2729" y="592"/>
                  <a:pt x="2740" y="647"/>
                  <a:pt x="2689" y="664"/>
                </a:cubicBezTo>
                <a:cubicBezTo>
                  <a:pt x="2629" y="752"/>
                  <a:pt x="2271" y="714"/>
                  <a:pt x="2269" y="714"/>
                </a:cubicBezTo>
                <a:cubicBezTo>
                  <a:pt x="2187" y="734"/>
                  <a:pt x="2118" y="734"/>
                  <a:pt x="2030" y="738"/>
                </a:cubicBezTo>
                <a:cubicBezTo>
                  <a:pt x="1852" y="800"/>
                  <a:pt x="1871" y="765"/>
                  <a:pt x="1545" y="771"/>
                </a:cubicBezTo>
                <a:cubicBezTo>
                  <a:pt x="1329" y="823"/>
                  <a:pt x="892" y="781"/>
                  <a:pt x="788" y="779"/>
                </a:cubicBezTo>
                <a:cubicBezTo>
                  <a:pt x="776" y="767"/>
                  <a:pt x="747" y="754"/>
                  <a:pt x="763" y="738"/>
                </a:cubicBezTo>
                <a:close/>
              </a:path>
            </a:pathLst>
          </a:custGeom>
          <a:noFill/>
          <a:ln w="9525">
            <a:solidFill>
              <a:srgbClr val="FF0000"/>
            </a:solidFill>
            <a:round/>
            <a:headEnd/>
            <a:tailEnd/>
          </a:ln>
        </p:spPr>
        <p:txBody>
          <a:bodyPr/>
          <a:lstStyle/>
          <a:p>
            <a:endParaRPr lang="da-DK"/>
          </a:p>
        </p:txBody>
      </p:sp>
      <p:sp>
        <p:nvSpPr>
          <p:cNvPr id="158735" name="Freeform 15"/>
          <p:cNvSpPr>
            <a:spLocks/>
          </p:cNvSpPr>
          <p:nvPr/>
        </p:nvSpPr>
        <p:spPr bwMode="auto">
          <a:xfrm>
            <a:off x="404813" y="2338388"/>
            <a:ext cx="3175000" cy="1084262"/>
          </a:xfrm>
          <a:custGeom>
            <a:avLst/>
            <a:gdLst>
              <a:gd name="T0" fmla="*/ 2147483647 w 2000"/>
              <a:gd name="T1" fmla="*/ 2147483647 h 683"/>
              <a:gd name="T2" fmla="*/ 2147483647 w 2000"/>
              <a:gd name="T3" fmla="*/ 2147483647 h 683"/>
              <a:gd name="T4" fmla="*/ 2147483647 w 2000"/>
              <a:gd name="T5" fmla="*/ 2147483647 h 683"/>
              <a:gd name="T6" fmla="*/ 2147483647 w 2000"/>
              <a:gd name="T7" fmla="*/ 2147483647 h 683"/>
              <a:gd name="T8" fmla="*/ 2147483647 w 2000"/>
              <a:gd name="T9" fmla="*/ 2147483647 h 683"/>
              <a:gd name="T10" fmla="*/ 0 w 2000"/>
              <a:gd name="T11" fmla="*/ 2147483647 h 683"/>
              <a:gd name="T12" fmla="*/ 2147483647 w 2000"/>
              <a:gd name="T13" fmla="*/ 2147483647 h 683"/>
              <a:gd name="T14" fmla="*/ 2147483647 w 2000"/>
              <a:gd name="T15" fmla="*/ 2147483647 h 683"/>
              <a:gd name="T16" fmla="*/ 2147483647 w 2000"/>
              <a:gd name="T17" fmla="*/ 2147483647 h 683"/>
              <a:gd name="T18" fmla="*/ 2147483647 w 2000"/>
              <a:gd name="T19" fmla="*/ 2147483647 h 683"/>
              <a:gd name="T20" fmla="*/ 2147483647 w 2000"/>
              <a:gd name="T21" fmla="*/ 2147483647 h 683"/>
              <a:gd name="T22" fmla="*/ 2147483647 w 2000"/>
              <a:gd name="T23" fmla="*/ 2147483647 h 683"/>
              <a:gd name="T24" fmla="*/ 2147483647 w 2000"/>
              <a:gd name="T25" fmla="*/ 2147483647 h 683"/>
              <a:gd name="T26" fmla="*/ 2147483647 w 2000"/>
              <a:gd name="T27" fmla="*/ 2147483647 h 683"/>
              <a:gd name="T28" fmla="*/ 2147483647 w 2000"/>
              <a:gd name="T29" fmla="*/ 2147483647 h 683"/>
              <a:gd name="T30" fmla="*/ 2147483647 w 2000"/>
              <a:gd name="T31" fmla="*/ 2147483647 h 683"/>
              <a:gd name="T32" fmla="*/ 2147483647 w 2000"/>
              <a:gd name="T33" fmla="*/ 2147483647 h 683"/>
              <a:gd name="T34" fmla="*/ 2147483647 w 2000"/>
              <a:gd name="T35" fmla="*/ 2147483647 h 683"/>
              <a:gd name="T36" fmla="*/ 2147483647 w 2000"/>
              <a:gd name="T37" fmla="*/ 2147483647 h 683"/>
              <a:gd name="T38" fmla="*/ 2147483647 w 2000"/>
              <a:gd name="T39" fmla="*/ 2147483647 h 683"/>
              <a:gd name="T40" fmla="*/ 2147483647 w 2000"/>
              <a:gd name="T41" fmla="*/ 2147483647 h 683"/>
              <a:gd name="T42" fmla="*/ 2147483647 w 2000"/>
              <a:gd name="T43" fmla="*/ 2147483647 h 683"/>
              <a:gd name="T44" fmla="*/ 2147483647 w 2000"/>
              <a:gd name="T45" fmla="*/ 0 h 683"/>
              <a:gd name="T46" fmla="*/ 2147483647 w 2000"/>
              <a:gd name="T47" fmla="*/ 2147483647 h 6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00"/>
              <a:gd name="T73" fmla="*/ 0 h 683"/>
              <a:gd name="T74" fmla="*/ 2000 w 2000"/>
              <a:gd name="T75" fmla="*/ 683 h 6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00" h="683">
                <a:moveTo>
                  <a:pt x="864" y="41"/>
                </a:moveTo>
                <a:cubicBezTo>
                  <a:pt x="743" y="44"/>
                  <a:pt x="622" y="42"/>
                  <a:pt x="502" y="49"/>
                </a:cubicBezTo>
                <a:cubicBezTo>
                  <a:pt x="444" y="53"/>
                  <a:pt x="384" y="101"/>
                  <a:pt x="329" y="107"/>
                </a:cubicBezTo>
                <a:cubicBezTo>
                  <a:pt x="264" y="114"/>
                  <a:pt x="198" y="112"/>
                  <a:pt x="132" y="115"/>
                </a:cubicBezTo>
                <a:cubicBezTo>
                  <a:pt x="107" y="118"/>
                  <a:pt x="82" y="116"/>
                  <a:pt x="58" y="123"/>
                </a:cubicBezTo>
                <a:cubicBezTo>
                  <a:pt x="30" y="131"/>
                  <a:pt x="10" y="199"/>
                  <a:pt x="0" y="230"/>
                </a:cubicBezTo>
                <a:cubicBezTo>
                  <a:pt x="15" y="352"/>
                  <a:pt x="71" y="392"/>
                  <a:pt x="156" y="477"/>
                </a:cubicBezTo>
                <a:cubicBezTo>
                  <a:pt x="232" y="553"/>
                  <a:pt x="302" y="626"/>
                  <a:pt x="403" y="666"/>
                </a:cubicBezTo>
                <a:cubicBezTo>
                  <a:pt x="600" y="639"/>
                  <a:pt x="799" y="667"/>
                  <a:pt x="996" y="683"/>
                </a:cubicBezTo>
                <a:cubicBezTo>
                  <a:pt x="1330" y="678"/>
                  <a:pt x="1458" y="676"/>
                  <a:pt x="1720" y="650"/>
                </a:cubicBezTo>
                <a:cubicBezTo>
                  <a:pt x="1757" y="641"/>
                  <a:pt x="1790" y="626"/>
                  <a:pt x="1827" y="617"/>
                </a:cubicBezTo>
                <a:cubicBezTo>
                  <a:pt x="1835" y="612"/>
                  <a:pt x="1843" y="605"/>
                  <a:pt x="1852" y="601"/>
                </a:cubicBezTo>
                <a:cubicBezTo>
                  <a:pt x="1860" y="597"/>
                  <a:pt x="1869" y="596"/>
                  <a:pt x="1876" y="592"/>
                </a:cubicBezTo>
                <a:cubicBezTo>
                  <a:pt x="1893" y="582"/>
                  <a:pt x="1926" y="559"/>
                  <a:pt x="1926" y="559"/>
                </a:cubicBezTo>
                <a:cubicBezTo>
                  <a:pt x="1946" y="500"/>
                  <a:pt x="1936" y="438"/>
                  <a:pt x="1950" y="378"/>
                </a:cubicBezTo>
                <a:cubicBezTo>
                  <a:pt x="1954" y="359"/>
                  <a:pt x="1974" y="347"/>
                  <a:pt x="1983" y="329"/>
                </a:cubicBezTo>
                <a:cubicBezTo>
                  <a:pt x="1990" y="313"/>
                  <a:pt x="1994" y="296"/>
                  <a:pt x="2000" y="280"/>
                </a:cubicBezTo>
                <a:cubicBezTo>
                  <a:pt x="1997" y="250"/>
                  <a:pt x="2000" y="218"/>
                  <a:pt x="1991" y="189"/>
                </a:cubicBezTo>
                <a:cubicBezTo>
                  <a:pt x="1989" y="181"/>
                  <a:pt x="1895" y="115"/>
                  <a:pt x="1884" y="115"/>
                </a:cubicBezTo>
                <a:cubicBezTo>
                  <a:pt x="1673" y="110"/>
                  <a:pt x="1462" y="110"/>
                  <a:pt x="1251" y="107"/>
                </a:cubicBezTo>
                <a:cubicBezTo>
                  <a:pt x="1218" y="97"/>
                  <a:pt x="1185" y="90"/>
                  <a:pt x="1152" y="82"/>
                </a:cubicBezTo>
                <a:cubicBezTo>
                  <a:pt x="1121" y="62"/>
                  <a:pt x="1088" y="27"/>
                  <a:pt x="1053" y="16"/>
                </a:cubicBezTo>
                <a:cubicBezTo>
                  <a:pt x="1037" y="11"/>
                  <a:pt x="1004" y="0"/>
                  <a:pt x="1004" y="0"/>
                </a:cubicBezTo>
                <a:cubicBezTo>
                  <a:pt x="954" y="10"/>
                  <a:pt x="917" y="41"/>
                  <a:pt x="864" y="41"/>
                </a:cubicBezTo>
                <a:close/>
              </a:path>
            </a:pathLst>
          </a:custGeom>
          <a:noFill/>
          <a:ln w="9525">
            <a:solidFill>
              <a:srgbClr val="FF0000"/>
            </a:solidFill>
            <a:round/>
            <a:headEnd/>
            <a:tailEnd/>
          </a:ln>
        </p:spPr>
        <p:txBody>
          <a:bodyPr/>
          <a:lstStyle/>
          <a:p>
            <a:endParaRPr lang="da-DK"/>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7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7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7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32" grpId="0" animBg="1"/>
      <p:bldP spid="158733" grpId="0" animBg="1"/>
      <p:bldP spid="158734" grpId="0" animBg="1"/>
      <p:bldP spid="1587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503" name="Object 95"/>
          <p:cNvGraphicFramePr>
            <a:graphicFrameLocks noGrp="1" noChangeAspect="1"/>
          </p:cNvGraphicFramePr>
          <p:nvPr>
            <p:ph idx="4294967295"/>
          </p:nvPr>
        </p:nvGraphicFramePr>
        <p:xfrm>
          <a:off x="754063" y="1795463"/>
          <a:ext cx="7737475" cy="4056062"/>
        </p:xfrm>
        <a:graphic>
          <a:graphicData uri="http://schemas.openxmlformats.org/presentationml/2006/ole">
            <p:oleObj spid="_x0000_s17503" name="Document" r:id="rId4" imgW="7857856" imgH="4119268" progId="Word.Document.8">
              <p:embed/>
            </p:oleObj>
          </a:graphicData>
        </a:graphic>
      </p:graphicFrame>
      <p:sp>
        <p:nvSpPr>
          <p:cNvPr id="17504" name="Oval 24"/>
          <p:cNvSpPr>
            <a:spLocks noChangeArrowheads="1"/>
          </p:cNvSpPr>
          <p:nvPr/>
        </p:nvSpPr>
        <p:spPr bwMode="auto">
          <a:xfrm>
            <a:off x="6011863" y="2565400"/>
            <a:ext cx="2447925" cy="3024188"/>
          </a:xfrm>
          <a:prstGeom prst="ellipse">
            <a:avLst/>
          </a:prstGeom>
          <a:noFill/>
          <a:ln w="9525">
            <a:solidFill>
              <a:srgbClr val="FF0000"/>
            </a:solidFill>
            <a:round/>
            <a:headEnd/>
            <a:tailEnd/>
          </a:ln>
        </p:spPr>
        <p:txBody>
          <a:bodyPr wrap="none" anchor="ctr"/>
          <a:lstStyle/>
          <a:p>
            <a:endParaRPr lang="en-US">
              <a:latin typeface="Calibri" pitchFamily="34" charset="0"/>
            </a:endParaRPr>
          </a:p>
        </p:txBody>
      </p:sp>
      <p:sp>
        <p:nvSpPr>
          <p:cNvPr id="17505" name="Freeform 3"/>
          <p:cNvSpPr>
            <a:spLocks/>
          </p:cNvSpPr>
          <p:nvPr/>
        </p:nvSpPr>
        <p:spPr bwMode="auto">
          <a:xfrm>
            <a:off x="1187450" y="2276475"/>
            <a:ext cx="7200900" cy="3457575"/>
          </a:xfrm>
          <a:custGeom>
            <a:avLst/>
            <a:gdLst>
              <a:gd name="T0" fmla="*/ 0 w 4196"/>
              <a:gd name="T1" fmla="*/ 2147483647 h 1374"/>
              <a:gd name="T2" fmla="*/ 2147483647 w 4196"/>
              <a:gd name="T3" fmla="*/ 0 h 1374"/>
              <a:gd name="T4" fmla="*/ 2147483647 w 4196"/>
              <a:gd name="T5" fmla="*/ 2147483647 h 1374"/>
              <a:gd name="T6" fmla="*/ 2147483647 w 4196"/>
              <a:gd name="T7" fmla="*/ 2147483647 h 1374"/>
              <a:gd name="T8" fmla="*/ 2147483647 w 4196"/>
              <a:gd name="T9" fmla="*/ 2147483647 h 1374"/>
              <a:gd name="T10" fmla="*/ 2147483647 w 4196"/>
              <a:gd name="T11" fmla="*/ 2147483647 h 1374"/>
              <a:gd name="T12" fmla="*/ 2147483647 w 4196"/>
              <a:gd name="T13" fmla="*/ 2147483647 h 1374"/>
              <a:gd name="T14" fmla="*/ 2147483647 w 4196"/>
              <a:gd name="T15" fmla="*/ 2147483647 h 1374"/>
              <a:gd name="T16" fmla="*/ 2147483647 w 4196"/>
              <a:gd name="T17" fmla="*/ 2147483647 h 1374"/>
              <a:gd name="T18" fmla="*/ 2147483647 w 4196"/>
              <a:gd name="T19" fmla="*/ 2147483647 h 1374"/>
              <a:gd name="T20" fmla="*/ 2147483647 w 4196"/>
              <a:gd name="T21" fmla="*/ 2147483647 h 1374"/>
              <a:gd name="T22" fmla="*/ 2147483647 w 4196"/>
              <a:gd name="T23" fmla="*/ 2147483647 h 1374"/>
              <a:gd name="T24" fmla="*/ 2147483647 w 4196"/>
              <a:gd name="T25" fmla="*/ 2147483647 h 1374"/>
              <a:gd name="T26" fmla="*/ 2147483647 w 4196"/>
              <a:gd name="T27" fmla="*/ 2147483647 h 1374"/>
              <a:gd name="T28" fmla="*/ 2147483647 w 4196"/>
              <a:gd name="T29" fmla="*/ 2147483647 h 1374"/>
              <a:gd name="T30" fmla="*/ 2147483647 w 4196"/>
              <a:gd name="T31" fmla="*/ 2147483647 h 1374"/>
              <a:gd name="T32" fmla="*/ 2147483647 w 4196"/>
              <a:gd name="T33" fmla="*/ 2147483647 h 1374"/>
              <a:gd name="T34" fmla="*/ 2147483647 w 4196"/>
              <a:gd name="T35" fmla="*/ 2147483647 h 1374"/>
              <a:gd name="T36" fmla="*/ 2147483647 w 4196"/>
              <a:gd name="T37" fmla="*/ 2147483647 h 1374"/>
              <a:gd name="T38" fmla="*/ 2147483647 w 4196"/>
              <a:gd name="T39" fmla="*/ 2147483647 h 1374"/>
              <a:gd name="T40" fmla="*/ 2147483647 w 4196"/>
              <a:gd name="T41" fmla="*/ 2147483647 h 1374"/>
              <a:gd name="T42" fmla="*/ 2147483647 w 4196"/>
              <a:gd name="T43" fmla="*/ 2147483647 h 1374"/>
              <a:gd name="T44" fmla="*/ 2147483647 w 4196"/>
              <a:gd name="T45" fmla="*/ 2147483647 h 1374"/>
              <a:gd name="T46" fmla="*/ 2147483647 w 4196"/>
              <a:gd name="T47" fmla="*/ 2147483647 h 1374"/>
              <a:gd name="T48" fmla="*/ 2147483647 w 4196"/>
              <a:gd name="T49" fmla="*/ 2147483647 h 1374"/>
              <a:gd name="T50" fmla="*/ 2147483647 w 4196"/>
              <a:gd name="T51" fmla="*/ 2147483647 h 1374"/>
              <a:gd name="T52" fmla="*/ 2147483647 w 4196"/>
              <a:gd name="T53" fmla="*/ 2147483647 h 1374"/>
              <a:gd name="T54" fmla="*/ 2147483647 w 4196"/>
              <a:gd name="T55" fmla="*/ 2147483647 h 1374"/>
              <a:gd name="T56" fmla="*/ 2147483647 w 4196"/>
              <a:gd name="T57" fmla="*/ 2147483647 h 1374"/>
              <a:gd name="T58" fmla="*/ 2147483647 w 4196"/>
              <a:gd name="T59" fmla="*/ 2147483647 h 1374"/>
              <a:gd name="T60" fmla="*/ 2147483647 w 4196"/>
              <a:gd name="T61" fmla="*/ 2147483647 h 1374"/>
              <a:gd name="T62" fmla="*/ 2147483647 w 4196"/>
              <a:gd name="T63" fmla="*/ 2147483647 h 1374"/>
              <a:gd name="T64" fmla="*/ 2147483647 w 4196"/>
              <a:gd name="T65" fmla="*/ 2147483647 h 1374"/>
              <a:gd name="T66" fmla="*/ 2147483647 w 4196"/>
              <a:gd name="T67" fmla="*/ 2147483647 h 1374"/>
              <a:gd name="T68" fmla="*/ 2147483647 w 4196"/>
              <a:gd name="T69" fmla="*/ 2147483647 h 1374"/>
              <a:gd name="T70" fmla="*/ 2147483647 w 4196"/>
              <a:gd name="T71" fmla="*/ 2147483647 h 1374"/>
              <a:gd name="T72" fmla="*/ 2147483647 w 4196"/>
              <a:gd name="T73" fmla="*/ 2147483647 h 1374"/>
              <a:gd name="T74" fmla="*/ 2147483647 w 4196"/>
              <a:gd name="T75" fmla="*/ 2147483647 h 1374"/>
              <a:gd name="T76" fmla="*/ 2147483647 w 4196"/>
              <a:gd name="T77" fmla="*/ 2147483647 h 1374"/>
              <a:gd name="T78" fmla="*/ 2147483647 w 4196"/>
              <a:gd name="T79" fmla="*/ 2147483647 h 1374"/>
              <a:gd name="T80" fmla="*/ 2147483647 w 4196"/>
              <a:gd name="T81" fmla="*/ 2147483647 h 1374"/>
              <a:gd name="T82" fmla="*/ 2147483647 w 4196"/>
              <a:gd name="T83" fmla="*/ 2147483647 h 1374"/>
              <a:gd name="T84" fmla="*/ 2147483647 w 4196"/>
              <a:gd name="T85" fmla="*/ 2147483647 h 1374"/>
              <a:gd name="T86" fmla="*/ 2147483647 w 4196"/>
              <a:gd name="T87" fmla="*/ 2147483647 h 1374"/>
              <a:gd name="T88" fmla="*/ 2147483647 w 4196"/>
              <a:gd name="T89" fmla="*/ 2147483647 h 1374"/>
              <a:gd name="T90" fmla="*/ 2147483647 w 4196"/>
              <a:gd name="T91" fmla="*/ 2147483647 h 1374"/>
              <a:gd name="T92" fmla="*/ 2147483647 w 4196"/>
              <a:gd name="T93" fmla="*/ 2147483647 h 1374"/>
              <a:gd name="T94" fmla="*/ 2147483647 w 4196"/>
              <a:gd name="T95" fmla="*/ 2147483647 h 1374"/>
              <a:gd name="T96" fmla="*/ 2147483647 w 4196"/>
              <a:gd name="T97" fmla="*/ 2147483647 h 1374"/>
              <a:gd name="T98" fmla="*/ 2147483647 w 4196"/>
              <a:gd name="T99" fmla="*/ 2147483647 h 1374"/>
              <a:gd name="T100" fmla="*/ 2147483647 w 4196"/>
              <a:gd name="T101" fmla="*/ 2147483647 h 1374"/>
              <a:gd name="T102" fmla="*/ 2147483647 w 4196"/>
              <a:gd name="T103" fmla="*/ 2147483647 h 1374"/>
              <a:gd name="T104" fmla="*/ 2147483647 w 4196"/>
              <a:gd name="T105" fmla="*/ 2147483647 h 1374"/>
              <a:gd name="T106" fmla="*/ 2147483647 w 4196"/>
              <a:gd name="T107" fmla="*/ 2147483647 h 1374"/>
              <a:gd name="T108" fmla="*/ 2147483647 w 4196"/>
              <a:gd name="T109" fmla="*/ 2147483647 h 1374"/>
              <a:gd name="T110" fmla="*/ 2147483647 w 4196"/>
              <a:gd name="T111" fmla="*/ 2147483647 h 1374"/>
              <a:gd name="T112" fmla="*/ 2147483647 w 4196"/>
              <a:gd name="T113" fmla="*/ 2147483647 h 1374"/>
              <a:gd name="T114" fmla="*/ 2147483647 w 4196"/>
              <a:gd name="T115" fmla="*/ 2147483647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17506" name="Line 4"/>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17507" name="Rectangle 6"/>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17508" name="Text Box 7"/>
          <p:cNvSpPr txBox="1">
            <a:spLocks noChangeArrowheads="1"/>
          </p:cNvSpPr>
          <p:nvPr/>
        </p:nvSpPr>
        <p:spPr bwMode="auto">
          <a:xfrm>
            <a:off x="7524750" y="6069013"/>
            <a:ext cx="1465263" cy="400050"/>
          </a:xfrm>
          <a:prstGeom prst="rect">
            <a:avLst/>
          </a:prstGeom>
          <a:noFill/>
          <a:ln w="9525">
            <a:noFill/>
            <a:miter lim="800000"/>
            <a:headEnd/>
            <a:tailEnd/>
          </a:ln>
        </p:spPr>
        <p:txBody>
          <a:bodyPr wrap="none">
            <a:spAutoFit/>
          </a:bodyPr>
          <a:lstStyle/>
          <a:p>
            <a:pPr eaLnBrk="0" hangingPunct="0"/>
            <a:r>
              <a:rPr lang="sv-SE" sz="2000">
                <a:solidFill>
                  <a:srgbClr val="0070C0"/>
                </a:solidFill>
              </a:rPr>
              <a:t>5 – 20 year</a:t>
            </a:r>
          </a:p>
        </p:txBody>
      </p:sp>
      <p:sp>
        <p:nvSpPr>
          <p:cNvPr id="17509" name="Line 8"/>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17510" name="Text Box 9"/>
          <p:cNvSpPr txBox="1">
            <a:spLocks noChangeArrowheads="1"/>
          </p:cNvSpPr>
          <p:nvPr/>
        </p:nvSpPr>
        <p:spPr bwMode="auto">
          <a:xfrm rot="-5400000">
            <a:off x="-784225" y="3695701"/>
            <a:ext cx="2378075" cy="400050"/>
          </a:xfrm>
          <a:prstGeom prst="rect">
            <a:avLst/>
          </a:prstGeom>
          <a:noFill/>
          <a:ln w="9525">
            <a:noFill/>
            <a:miter lim="800000"/>
            <a:headEnd/>
            <a:tailEnd/>
          </a:ln>
        </p:spPr>
        <p:txBody>
          <a:bodyPr wrap="none">
            <a:spAutoFit/>
          </a:bodyPr>
          <a:lstStyle/>
          <a:p>
            <a:pPr algn="ctr" eaLnBrk="0" hangingPunct="0"/>
            <a:r>
              <a:rPr lang="sv-SE" sz="2000" b="1">
                <a:solidFill>
                  <a:srgbClr val="0070C0"/>
                </a:solidFill>
              </a:rPr>
              <a:t>Level of functions</a:t>
            </a:r>
          </a:p>
        </p:txBody>
      </p:sp>
      <p:sp>
        <p:nvSpPr>
          <p:cNvPr id="17511" name="Text Box 10"/>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17512" name="Text Box 11"/>
          <p:cNvSpPr txBox="1">
            <a:spLocks noChangeArrowheads="1"/>
          </p:cNvSpPr>
          <p:nvPr/>
        </p:nvSpPr>
        <p:spPr bwMode="auto">
          <a:xfrm>
            <a:off x="1258888" y="6021388"/>
            <a:ext cx="184150" cy="366712"/>
          </a:xfrm>
          <a:prstGeom prst="rect">
            <a:avLst/>
          </a:prstGeom>
          <a:noFill/>
          <a:ln w="9525">
            <a:noFill/>
            <a:miter lim="800000"/>
            <a:headEnd/>
            <a:tailEnd/>
          </a:ln>
        </p:spPr>
        <p:txBody>
          <a:bodyPr wrap="none">
            <a:spAutoFit/>
          </a:bodyPr>
          <a:lstStyle/>
          <a:p>
            <a:endParaRPr lang="en-US">
              <a:solidFill>
                <a:schemeClr val="folHlink"/>
              </a:solidFill>
            </a:endParaRPr>
          </a:p>
        </p:txBody>
      </p:sp>
      <p:sp>
        <p:nvSpPr>
          <p:cNvPr id="17513" name="Line 12"/>
          <p:cNvSpPr>
            <a:spLocks noChangeShapeType="1"/>
          </p:cNvSpPr>
          <p:nvPr/>
        </p:nvSpPr>
        <p:spPr bwMode="auto">
          <a:xfrm>
            <a:off x="2627313" y="1916113"/>
            <a:ext cx="0" cy="4249737"/>
          </a:xfrm>
          <a:prstGeom prst="line">
            <a:avLst/>
          </a:prstGeom>
          <a:noFill/>
          <a:ln w="15875">
            <a:solidFill>
              <a:schemeClr val="tx1"/>
            </a:solidFill>
            <a:prstDash val="dash"/>
            <a:round/>
            <a:headEnd/>
            <a:tailEnd/>
          </a:ln>
        </p:spPr>
        <p:txBody>
          <a:bodyPr/>
          <a:lstStyle/>
          <a:p>
            <a:endParaRPr lang="da-DK"/>
          </a:p>
        </p:txBody>
      </p:sp>
      <p:sp>
        <p:nvSpPr>
          <p:cNvPr id="17514" name="Line 13"/>
          <p:cNvSpPr>
            <a:spLocks noChangeShapeType="1"/>
          </p:cNvSpPr>
          <p:nvPr/>
        </p:nvSpPr>
        <p:spPr bwMode="auto">
          <a:xfrm>
            <a:off x="4356100" y="1916113"/>
            <a:ext cx="0" cy="4249737"/>
          </a:xfrm>
          <a:prstGeom prst="line">
            <a:avLst/>
          </a:prstGeom>
          <a:noFill/>
          <a:ln w="15875">
            <a:solidFill>
              <a:schemeClr val="tx1"/>
            </a:solidFill>
            <a:prstDash val="dash"/>
            <a:round/>
            <a:headEnd/>
            <a:tailEnd/>
          </a:ln>
        </p:spPr>
        <p:txBody>
          <a:bodyPr/>
          <a:lstStyle/>
          <a:p>
            <a:endParaRPr lang="da-DK"/>
          </a:p>
        </p:txBody>
      </p:sp>
      <p:sp>
        <p:nvSpPr>
          <p:cNvPr id="17515" name="Line 14"/>
          <p:cNvSpPr>
            <a:spLocks noChangeShapeType="1"/>
          </p:cNvSpPr>
          <p:nvPr/>
        </p:nvSpPr>
        <p:spPr bwMode="auto">
          <a:xfrm>
            <a:off x="6011863" y="1916113"/>
            <a:ext cx="0" cy="4249737"/>
          </a:xfrm>
          <a:prstGeom prst="line">
            <a:avLst/>
          </a:prstGeom>
          <a:noFill/>
          <a:ln w="15875">
            <a:solidFill>
              <a:schemeClr val="tx1"/>
            </a:solidFill>
            <a:prstDash val="dash"/>
            <a:round/>
            <a:headEnd/>
            <a:tailEnd/>
          </a:ln>
        </p:spPr>
        <p:txBody>
          <a:bodyPr/>
          <a:lstStyle/>
          <a:p>
            <a:endParaRPr lang="da-DK"/>
          </a:p>
        </p:txBody>
      </p:sp>
      <p:sp>
        <p:nvSpPr>
          <p:cNvPr id="17516" name="Text Box 18"/>
          <p:cNvSpPr txBox="1">
            <a:spLocks noChangeArrowheads="1"/>
          </p:cNvSpPr>
          <p:nvPr/>
        </p:nvSpPr>
        <p:spPr bwMode="auto">
          <a:xfrm>
            <a:off x="4362450" y="2695575"/>
            <a:ext cx="1679575" cy="1108075"/>
          </a:xfrm>
          <a:prstGeom prst="rect">
            <a:avLst/>
          </a:prstGeom>
          <a:noFill/>
          <a:ln w="9525">
            <a:noFill/>
            <a:miter lim="800000"/>
            <a:headEnd/>
            <a:tailEnd/>
          </a:ln>
        </p:spPr>
        <p:txBody>
          <a:bodyPr wrap="none">
            <a:spAutoFit/>
          </a:bodyPr>
          <a:lstStyle/>
          <a:p>
            <a:r>
              <a:rPr lang="sv-SE" sz="1600"/>
              <a:t>Eating difficult</a:t>
            </a:r>
          </a:p>
          <a:p>
            <a:r>
              <a:rPr lang="sv-SE" sz="1600"/>
              <a:t>Inkontinence</a:t>
            </a:r>
          </a:p>
          <a:p>
            <a:r>
              <a:rPr lang="sv-SE" sz="1600"/>
              <a:t>Motoric dysfunc.</a:t>
            </a:r>
          </a:p>
          <a:p>
            <a:endParaRPr lang="sv-SE"/>
          </a:p>
        </p:txBody>
      </p:sp>
      <p:sp>
        <p:nvSpPr>
          <p:cNvPr id="17517" name="Text Box 19"/>
          <p:cNvSpPr txBox="1">
            <a:spLocks noChangeArrowheads="1"/>
          </p:cNvSpPr>
          <p:nvPr/>
        </p:nvSpPr>
        <p:spPr bwMode="auto">
          <a:xfrm>
            <a:off x="6280150" y="3521075"/>
            <a:ext cx="2236788" cy="1200150"/>
          </a:xfrm>
          <a:prstGeom prst="rect">
            <a:avLst/>
          </a:prstGeom>
          <a:noFill/>
          <a:ln w="9525">
            <a:noFill/>
            <a:miter lim="800000"/>
            <a:headEnd/>
            <a:tailEnd/>
          </a:ln>
        </p:spPr>
        <p:txBody>
          <a:bodyPr wrap="none">
            <a:spAutoFit/>
          </a:bodyPr>
          <a:lstStyle/>
          <a:p>
            <a:r>
              <a:rPr lang="sv-SE"/>
              <a:t>Dysfagia</a:t>
            </a:r>
          </a:p>
          <a:p>
            <a:r>
              <a:rPr lang="sv-SE"/>
              <a:t>Recurrent infections</a:t>
            </a:r>
          </a:p>
          <a:p>
            <a:r>
              <a:rPr lang="sv-SE"/>
              <a:t>Bedbound</a:t>
            </a:r>
          </a:p>
          <a:p>
            <a:r>
              <a:rPr lang="sv-SE"/>
              <a:t>Mutant</a:t>
            </a:r>
          </a:p>
        </p:txBody>
      </p:sp>
      <p:sp>
        <p:nvSpPr>
          <p:cNvPr id="17518" name="Text Box 20"/>
          <p:cNvSpPr txBox="1">
            <a:spLocks noChangeArrowheads="1"/>
          </p:cNvSpPr>
          <p:nvPr/>
        </p:nvSpPr>
        <p:spPr bwMode="auto">
          <a:xfrm>
            <a:off x="3105150" y="1989138"/>
            <a:ext cx="641350" cy="366712"/>
          </a:xfrm>
          <a:prstGeom prst="rect">
            <a:avLst/>
          </a:prstGeom>
          <a:noFill/>
          <a:ln w="9525">
            <a:noFill/>
            <a:miter lim="800000"/>
            <a:headEnd/>
            <a:tailEnd/>
          </a:ln>
        </p:spPr>
        <p:txBody>
          <a:bodyPr wrap="none">
            <a:spAutoFit/>
          </a:bodyPr>
          <a:lstStyle/>
          <a:p>
            <a:r>
              <a:rPr lang="sv-SE" b="1"/>
              <a:t>Mild</a:t>
            </a:r>
          </a:p>
        </p:txBody>
      </p:sp>
      <p:sp>
        <p:nvSpPr>
          <p:cNvPr id="17519" name="Text Box 21"/>
          <p:cNvSpPr txBox="1">
            <a:spLocks noChangeArrowheads="1"/>
          </p:cNvSpPr>
          <p:nvPr/>
        </p:nvSpPr>
        <p:spPr bwMode="auto">
          <a:xfrm>
            <a:off x="4572000" y="1989138"/>
            <a:ext cx="1211263" cy="369887"/>
          </a:xfrm>
          <a:prstGeom prst="rect">
            <a:avLst/>
          </a:prstGeom>
          <a:noFill/>
          <a:ln w="9525">
            <a:noFill/>
            <a:miter lim="800000"/>
            <a:headEnd/>
            <a:tailEnd/>
          </a:ln>
        </p:spPr>
        <p:txBody>
          <a:bodyPr wrap="none">
            <a:spAutoFit/>
          </a:bodyPr>
          <a:lstStyle/>
          <a:p>
            <a:r>
              <a:rPr lang="sv-SE" b="1"/>
              <a:t>Moderate</a:t>
            </a:r>
          </a:p>
        </p:txBody>
      </p:sp>
      <p:sp>
        <p:nvSpPr>
          <p:cNvPr id="17520" name="Text Box 22"/>
          <p:cNvSpPr txBox="1">
            <a:spLocks noChangeArrowheads="1"/>
          </p:cNvSpPr>
          <p:nvPr/>
        </p:nvSpPr>
        <p:spPr bwMode="auto">
          <a:xfrm>
            <a:off x="6510338" y="1982788"/>
            <a:ext cx="2017712" cy="369887"/>
          </a:xfrm>
          <a:prstGeom prst="rect">
            <a:avLst/>
          </a:prstGeom>
          <a:noFill/>
          <a:ln w="9525">
            <a:noFill/>
            <a:miter lim="800000"/>
            <a:headEnd/>
            <a:tailEnd/>
          </a:ln>
        </p:spPr>
        <p:txBody>
          <a:bodyPr wrap="none">
            <a:spAutoFit/>
          </a:bodyPr>
          <a:lstStyle/>
          <a:p>
            <a:r>
              <a:rPr lang="sv-SE" b="1"/>
              <a:t>Severe dementia</a:t>
            </a:r>
          </a:p>
        </p:txBody>
      </p:sp>
      <p:sp>
        <p:nvSpPr>
          <p:cNvPr id="17521" name="Text Box 23"/>
          <p:cNvSpPr txBox="1">
            <a:spLocks noChangeArrowheads="1"/>
          </p:cNvSpPr>
          <p:nvPr/>
        </p:nvSpPr>
        <p:spPr bwMode="auto">
          <a:xfrm>
            <a:off x="1520825" y="1982788"/>
            <a:ext cx="603250" cy="366712"/>
          </a:xfrm>
          <a:prstGeom prst="rect">
            <a:avLst/>
          </a:prstGeom>
          <a:noFill/>
          <a:ln w="9525">
            <a:noFill/>
            <a:miter lim="800000"/>
            <a:headEnd/>
            <a:tailEnd/>
          </a:ln>
        </p:spPr>
        <p:txBody>
          <a:bodyPr wrap="none">
            <a:spAutoFit/>
          </a:bodyPr>
          <a:lstStyle/>
          <a:p>
            <a:r>
              <a:rPr lang="sv-SE" b="1"/>
              <a:t>MCI</a:t>
            </a:r>
          </a:p>
        </p:txBody>
      </p:sp>
      <p:sp>
        <p:nvSpPr>
          <p:cNvPr id="17522" name="Text Box 29"/>
          <p:cNvSpPr txBox="1">
            <a:spLocks noChangeArrowheads="1"/>
          </p:cNvSpPr>
          <p:nvPr/>
        </p:nvSpPr>
        <p:spPr bwMode="auto">
          <a:xfrm>
            <a:off x="4356100" y="5799138"/>
            <a:ext cx="1236663" cy="923925"/>
          </a:xfrm>
          <a:prstGeom prst="rect">
            <a:avLst/>
          </a:prstGeom>
          <a:noFill/>
          <a:ln w="9525">
            <a:noFill/>
            <a:miter lim="800000"/>
            <a:headEnd/>
            <a:tailEnd/>
          </a:ln>
        </p:spPr>
        <p:txBody>
          <a:bodyPr wrap="none">
            <a:spAutoFit/>
          </a:bodyPr>
          <a:lstStyle/>
          <a:p>
            <a:r>
              <a:rPr lang="sv-SE"/>
              <a:t>Dementia </a:t>
            </a:r>
          </a:p>
          <a:p>
            <a:r>
              <a:rPr lang="sv-SE"/>
              <a:t>Group</a:t>
            </a:r>
          </a:p>
          <a:p>
            <a:r>
              <a:rPr lang="sv-SE"/>
              <a:t>living</a:t>
            </a:r>
          </a:p>
        </p:txBody>
      </p:sp>
      <p:sp>
        <p:nvSpPr>
          <p:cNvPr id="17523" name="Text Box 30"/>
          <p:cNvSpPr txBox="1">
            <a:spLocks noChangeArrowheads="1"/>
          </p:cNvSpPr>
          <p:nvPr/>
        </p:nvSpPr>
        <p:spPr bwMode="auto">
          <a:xfrm>
            <a:off x="6172200" y="5799138"/>
            <a:ext cx="1992313" cy="369887"/>
          </a:xfrm>
          <a:prstGeom prst="rect">
            <a:avLst/>
          </a:prstGeom>
          <a:noFill/>
          <a:ln w="9525">
            <a:noFill/>
            <a:miter lim="800000"/>
            <a:headEnd/>
            <a:tailEnd/>
          </a:ln>
        </p:spPr>
        <p:txBody>
          <a:bodyPr wrap="none">
            <a:spAutoFit/>
          </a:bodyPr>
          <a:lstStyle/>
          <a:p>
            <a:r>
              <a:rPr lang="sv-SE"/>
              <a:t>Totally dependent</a:t>
            </a:r>
          </a:p>
        </p:txBody>
      </p:sp>
      <p:sp>
        <p:nvSpPr>
          <p:cNvPr id="232471" name="Rectangle 23"/>
          <p:cNvSpPr>
            <a:spLocks noChangeArrowheads="1"/>
          </p:cNvSpPr>
          <p:nvPr/>
        </p:nvSpPr>
        <p:spPr bwMode="auto">
          <a:xfrm>
            <a:off x="179388" y="274638"/>
            <a:ext cx="8964612" cy="1143000"/>
          </a:xfrm>
          <a:prstGeom prst="rect">
            <a:avLst/>
          </a:prstGeom>
          <a:noFill/>
          <a:ln>
            <a:noFill/>
          </a:ln>
          <a:effectLst/>
          <a:extLst>
            <a:ext uri="{909E8E84-426E-40DD-AFC4-6F175D3DCCD1}"/>
            <a:ext uri="{91240B29-F687-4F45-9708-019B960494DF}"/>
            <a:ext uri="{AF507438-7753-43E0-B8FC-AC1667EBCBE1}"/>
          </a:extLst>
        </p:spPr>
        <p:txBody>
          <a:bodyPr anchor="ctr"/>
          <a:lstStyle/>
          <a:p>
            <a:pPr algn="ctr" fontAlgn="auto">
              <a:spcBef>
                <a:spcPts val="0"/>
              </a:spcBef>
              <a:spcAft>
                <a:spcPts val="0"/>
              </a:spcAft>
              <a:defRPr/>
            </a:pPr>
            <a:r>
              <a:rPr lang="sv-SE" sz="2800" b="1" dirty="0" err="1">
                <a:effectLst>
                  <a:outerShdw blurRad="38100" dist="38100" dir="2700000" algn="tl">
                    <a:srgbClr val="000000"/>
                  </a:outerShdw>
                </a:effectLst>
                <a:latin typeface="Arial" pitchFamily="34" charset="0"/>
                <a:cs typeface="+mn-cs"/>
              </a:rPr>
              <a:t>Knowledge</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of</a:t>
            </a:r>
            <a:r>
              <a:rPr lang="sv-SE" sz="2800" b="1" dirty="0">
                <a:effectLst>
                  <a:outerShdw blurRad="38100" dist="38100" dir="2700000" algn="tl">
                    <a:srgbClr val="000000"/>
                  </a:outerShdw>
                </a:effectLst>
                <a:latin typeface="Arial" pitchFamily="34" charset="0"/>
                <a:cs typeface="+mn-cs"/>
              </a:rPr>
              <a:t> the </a:t>
            </a:r>
            <a:r>
              <a:rPr lang="sv-SE" sz="2800" b="1" dirty="0" err="1">
                <a:effectLst>
                  <a:outerShdw blurRad="38100" dist="38100" dir="2700000" algn="tl">
                    <a:srgbClr val="000000"/>
                  </a:outerShdw>
                </a:effectLst>
                <a:latin typeface="Arial" pitchFamily="34" charset="0"/>
                <a:cs typeface="+mn-cs"/>
              </a:rPr>
              <a:t>disease</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course</a:t>
            </a:r>
            <a:r>
              <a:rPr lang="sv-SE" sz="2800" b="1" dirty="0">
                <a:effectLst>
                  <a:outerShdw blurRad="38100" dist="38100" dir="2700000" algn="tl">
                    <a:srgbClr val="000000"/>
                  </a:outerShdw>
                </a:effectLst>
                <a:latin typeface="Arial" pitchFamily="34" charset="0"/>
                <a:cs typeface="+mn-cs"/>
              </a:rPr>
              <a:t> is the </a:t>
            </a:r>
            <a:r>
              <a:rPr lang="sv-SE" sz="2800" b="1" dirty="0" err="1">
                <a:effectLst>
                  <a:outerShdw blurRad="38100" dist="38100" dir="2700000" algn="tl">
                    <a:srgbClr val="000000"/>
                  </a:outerShdw>
                </a:effectLst>
                <a:latin typeface="Arial" pitchFamily="34" charset="0"/>
                <a:cs typeface="+mn-cs"/>
              </a:rPr>
              <a:t>key</a:t>
            </a:r>
            <a:r>
              <a:rPr lang="sv-SE" sz="2800" b="1" dirty="0">
                <a:effectLst>
                  <a:outerShdw blurRad="38100" dist="38100" dir="2700000" algn="tl">
                    <a:srgbClr val="000000"/>
                  </a:outerShdw>
                </a:effectLst>
                <a:latin typeface="Arial" pitchFamily="34" charset="0"/>
                <a:cs typeface="+mn-cs"/>
              </a:rPr>
              <a:t> for consensus</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about</a:t>
            </a:r>
            <a:r>
              <a:rPr lang="sv-SE" sz="2800" b="1" dirty="0">
                <a:effectLst>
                  <a:outerShdw blurRad="38100" dist="38100" dir="2700000" algn="tl">
                    <a:srgbClr val="000000"/>
                  </a:outerShdw>
                </a:effectLst>
                <a:latin typeface="Arial" pitchFamily="34" charset="0"/>
                <a:cs typeface="+mn-cs"/>
              </a:rPr>
              <a:t> the </a:t>
            </a:r>
            <a:r>
              <a:rPr lang="sv-SE" sz="2800" b="1" dirty="0" err="1">
                <a:effectLst>
                  <a:outerShdw blurRad="38100" dist="38100" dir="2700000" algn="tl">
                    <a:srgbClr val="000000"/>
                  </a:outerShdw>
                </a:effectLst>
                <a:latin typeface="Arial" pitchFamily="34" charset="0"/>
                <a:cs typeface="+mn-cs"/>
              </a:rPr>
              <a:t>goals</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of</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care</a:t>
            </a:r>
            <a:endParaRPr lang="sv-SE" sz="2800" b="1" dirty="0">
              <a:effectLst>
                <a:outerShdw blurRad="38100" dist="38100" dir="2700000" algn="tl">
                  <a:srgbClr val="000000"/>
                </a:outerShdw>
              </a:effectLst>
              <a:latin typeface="Arial" pitchFamily="34" charset="0"/>
              <a:cs typeface="+mn-cs"/>
            </a:endParaRPr>
          </a:p>
        </p:txBody>
      </p:sp>
      <p:sp>
        <p:nvSpPr>
          <p:cNvPr id="17525" name="TextBox 1"/>
          <p:cNvSpPr txBox="1">
            <a:spLocks noChangeArrowheads="1"/>
          </p:cNvSpPr>
          <p:nvPr/>
        </p:nvSpPr>
        <p:spPr bwMode="auto">
          <a:xfrm>
            <a:off x="2843213" y="5876925"/>
            <a:ext cx="1219200" cy="369888"/>
          </a:xfrm>
          <a:prstGeom prst="rect">
            <a:avLst/>
          </a:prstGeom>
          <a:noFill/>
          <a:ln w="9525">
            <a:noFill/>
            <a:miter lim="800000"/>
            <a:headEnd/>
            <a:tailEnd/>
          </a:ln>
        </p:spPr>
        <p:txBody>
          <a:bodyPr wrap="none">
            <a:spAutoFit/>
          </a:bodyPr>
          <a:lstStyle/>
          <a:p>
            <a:r>
              <a:rPr lang="sv-SE">
                <a:latin typeface="Calibri" pitchFamily="34" charset="0"/>
              </a:rPr>
              <a:t> </a:t>
            </a:r>
            <a:r>
              <a:rPr lang="sv-SE" b="1">
                <a:latin typeface="Calibri" pitchFamily="34" charset="0"/>
              </a:rPr>
              <a:t>iADL-help</a:t>
            </a:r>
            <a:r>
              <a:rPr lang="sv-SE">
                <a:latin typeface="Calibri" pitchFamily="34" charset="0"/>
              </a:rPr>
              <a:t>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sv-SE" smtClean="0"/>
              <a:t>Summary</a:t>
            </a:r>
          </a:p>
        </p:txBody>
      </p:sp>
      <p:sp>
        <p:nvSpPr>
          <p:cNvPr id="54274" name="Rectangle 3"/>
          <p:cNvSpPr>
            <a:spLocks noGrp="1" noChangeArrowheads="1"/>
          </p:cNvSpPr>
          <p:nvPr>
            <p:ph type="body" idx="1"/>
          </p:nvPr>
        </p:nvSpPr>
        <p:spPr>
          <a:xfrm>
            <a:off x="457200" y="1412875"/>
            <a:ext cx="8507413" cy="4530725"/>
          </a:xfrm>
        </p:spPr>
        <p:txBody>
          <a:bodyPr/>
          <a:lstStyle/>
          <a:p>
            <a:endParaRPr lang="sv-SE" sz="2800" smtClean="0"/>
          </a:p>
          <a:p>
            <a:r>
              <a:rPr lang="sv-SE" sz="2800" smtClean="0"/>
              <a:t>Dementia increases all over the world </a:t>
            </a:r>
          </a:p>
          <a:p>
            <a:r>
              <a:rPr lang="sv-SE" sz="2800" smtClean="0"/>
              <a:t>Dementia most expensive disease group </a:t>
            </a:r>
          </a:p>
          <a:p>
            <a:r>
              <a:rPr lang="sv-SE" sz="2800" smtClean="0"/>
              <a:t>Pathology and clinical characteristics</a:t>
            </a:r>
          </a:p>
          <a:p>
            <a:r>
              <a:rPr lang="sv-SE" sz="2800" smtClean="0"/>
              <a:t>Disease course 4 phases – signs of end stage dementia</a:t>
            </a:r>
          </a:p>
          <a:p>
            <a:r>
              <a:rPr lang="sv-SE" sz="2800" smtClean="0"/>
              <a:t>Neurodegenerative diseases – similar in late phase</a:t>
            </a:r>
          </a:p>
          <a:p>
            <a:r>
              <a:rPr lang="sv-SE" sz="2800" smtClean="0"/>
              <a:t>Cardinal signs of end stage/ late phase dementia</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sv-SE" smtClean="0"/>
              <a:t>BPSD</a:t>
            </a:r>
          </a:p>
        </p:txBody>
      </p:sp>
      <p:sp>
        <p:nvSpPr>
          <p:cNvPr id="55298" name="Content Placeholder 2"/>
          <p:cNvSpPr>
            <a:spLocks noGrp="1"/>
          </p:cNvSpPr>
          <p:nvPr>
            <p:ph idx="1"/>
          </p:nvPr>
        </p:nvSpPr>
        <p:spPr/>
        <p:txBody>
          <a:bodyPr/>
          <a:lstStyle/>
          <a:p>
            <a:endParaRPr lang="da-DK"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2"/>
          <p:cNvSpPr txBox="1">
            <a:spLocks noChangeArrowheads="1"/>
          </p:cNvSpPr>
          <p:nvPr/>
        </p:nvSpPr>
        <p:spPr bwMode="auto">
          <a:xfrm>
            <a:off x="395288" y="1196975"/>
            <a:ext cx="8424862" cy="5508625"/>
          </a:xfrm>
          <a:prstGeom prst="rect">
            <a:avLst/>
          </a:prstGeom>
          <a:noFill/>
          <a:ln w="9525">
            <a:noFill/>
            <a:miter lim="800000"/>
            <a:headEnd/>
            <a:tailEnd/>
          </a:ln>
        </p:spPr>
        <p:txBody>
          <a:bodyPr>
            <a:spAutoFit/>
          </a:bodyPr>
          <a:lstStyle/>
          <a:p>
            <a:pPr marL="342900" indent="-342900" eaLnBrk="0" hangingPunct="0">
              <a:buFontTx/>
              <a:buAutoNum type="alphaLcPeriod"/>
            </a:pPr>
            <a:r>
              <a:rPr lang="sv-SE" sz="2000"/>
              <a:t>Behavioural disturbances (=main problem for surrounding)</a:t>
            </a:r>
          </a:p>
          <a:p>
            <a:pPr marL="342900" indent="-342900" eaLnBrk="0" hangingPunct="0"/>
            <a:r>
              <a:rPr lang="sv-SE" sz="2000"/>
              <a:t>	Aggressions</a:t>
            </a:r>
          </a:p>
          <a:p>
            <a:pPr marL="342900" indent="-342900" eaLnBrk="0" hangingPunct="0"/>
            <a:r>
              <a:rPr lang="sv-SE" sz="2000"/>
              <a:t>	Irritability</a:t>
            </a:r>
          </a:p>
          <a:p>
            <a:pPr marL="342900" indent="-342900" eaLnBrk="0" hangingPunct="0"/>
            <a:r>
              <a:rPr lang="sv-SE" sz="2000"/>
              <a:t>	Obstruction</a:t>
            </a:r>
          </a:p>
          <a:p>
            <a:pPr marL="342900" indent="-342900" eaLnBrk="0" hangingPunct="0"/>
            <a:r>
              <a:rPr lang="sv-SE" sz="2000"/>
              <a:t>	Screaming</a:t>
            </a:r>
          </a:p>
          <a:p>
            <a:pPr marL="342900" indent="-342900" eaLnBrk="0" hangingPunct="0"/>
            <a:r>
              <a:rPr lang="sv-SE" sz="2000"/>
              <a:t>	Restlessness</a:t>
            </a:r>
          </a:p>
          <a:p>
            <a:pPr marL="342900" indent="-342900" eaLnBrk="0" hangingPunct="0"/>
            <a:r>
              <a:rPr lang="sv-SE" sz="2000"/>
              <a:t>	Walking</a:t>
            </a:r>
          </a:p>
          <a:p>
            <a:pPr marL="342900" indent="-342900" eaLnBrk="0" hangingPunct="0"/>
            <a:r>
              <a:rPr lang="sv-SE" sz="2000"/>
              <a:t>	Sleeping disturbances</a:t>
            </a:r>
          </a:p>
          <a:p>
            <a:pPr marL="342900" indent="-342900" eaLnBrk="0" hangingPunct="0"/>
            <a:r>
              <a:rPr lang="sv-SE" sz="2000"/>
              <a:t>	Inactivity</a:t>
            </a:r>
          </a:p>
          <a:p>
            <a:pPr marL="342900" indent="-342900" eaLnBrk="0" hangingPunct="0"/>
            <a:endParaRPr lang="sv-SE" sz="2000"/>
          </a:p>
          <a:p>
            <a:pPr marL="342900" indent="-342900" eaLnBrk="0" hangingPunct="0"/>
            <a:endParaRPr lang="sv-SE" sz="2000"/>
          </a:p>
          <a:p>
            <a:pPr marL="342900" indent="-342900" eaLnBrk="0" hangingPunct="0"/>
            <a:r>
              <a:rPr lang="sv-SE" sz="2000"/>
              <a:t>b. PSYCOTIC SYMPTOMS (=main problem for patient) </a:t>
            </a:r>
          </a:p>
          <a:p>
            <a:pPr marL="342900" indent="-342900" eaLnBrk="0" hangingPunct="0"/>
            <a:r>
              <a:rPr lang="sv-SE" sz="2000"/>
              <a:t>	Depression</a:t>
            </a:r>
          </a:p>
          <a:p>
            <a:pPr marL="342900" indent="-342900" eaLnBrk="0" hangingPunct="0"/>
            <a:r>
              <a:rPr lang="sv-SE" sz="2000"/>
              <a:t>	Anxiety</a:t>
            </a:r>
          </a:p>
          <a:p>
            <a:pPr marL="342900" indent="-342900" eaLnBrk="0" hangingPunct="0"/>
            <a:r>
              <a:rPr lang="sv-SE" sz="2000"/>
              <a:t>	Rigidity</a:t>
            </a:r>
          </a:p>
          <a:p>
            <a:pPr marL="342900" indent="-342900" eaLnBrk="0" hangingPunct="0"/>
            <a:endParaRPr lang="sv-SE" sz="2400" b="1"/>
          </a:p>
          <a:p>
            <a:pPr marL="342900" indent="-342900" eaLnBrk="0" hangingPunct="0"/>
            <a:endParaRPr lang="sv-SE" sz="2800" b="1"/>
          </a:p>
        </p:txBody>
      </p:sp>
      <p:sp>
        <p:nvSpPr>
          <p:cNvPr id="56322" name="Text Box 3"/>
          <p:cNvSpPr txBox="1">
            <a:spLocks noChangeArrowheads="1"/>
          </p:cNvSpPr>
          <p:nvPr/>
        </p:nvSpPr>
        <p:spPr bwMode="auto">
          <a:xfrm>
            <a:off x="736600" y="573088"/>
            <a:ext cx="7734300" cy="430212"/>
          </a:xfrm>
          <a:prstGeom prst="rect">
            <a:avLst/>
          </a:prstGeom>
          <a:noFill/>
          <a:ln w="9525">
            <a:noFill/>
            <a:miter lim="800000"/>
            <a:headEnd/>
            <a:tailEnd/>
          </a:ln>
        </p:spPr>
        <p:txBody>
          <a:bodyPr wrap="none">
            <a:spAutoFit/>
          </a:bodyPr>
          <a:lstStyle/>
          <a:p>
            <a:pPr algn="ctr" eaLnBrk="0" hangingPunct="0"/>
            <a:r>
              <a:rPr lang="sv-SE" sz="2200"/>
              <a:t>Behavioural and psyciatric disturbances in dementia (BPSD)</a:t>
            </a:r>
          </a:p>
        </p:txBody>
      </p:sp>
      <p:sp>
        <p:nvSpPr>
          <p:cNvPr id="56323" name="Text Box 4"/>
          <p:cNvSpPr txBox="1">
            <a:spLocks noChangeArrowheads="1"/>
          </p:cNvSpPr>
          <p:nvPr/>
        </p:nvSpPr>
        <p:spPr bwMode="auto">
          <a:xfrm>
            <a:off x="323850" y="333375"/>
            <a:ext cx="184150" cy="366713"/>
          </a:xfrm>
          <a:prstGeom prst="rect">
            <a:avLst/>
          </a:prstGeom>
          <a:noFill/>
          <a:ln w="9525">
            <a:noFill/>
            <a:miter lim="800000"/>
            <a:headEnd/>
            <a:tailEnd/>
          </a:ln>
        </p:spPr>
        <p:txBody>
          <a:bodyPr wrap="none">
            <a:spAutoFit/>
          </a:bodyPr>
          <a:lstStyle/>
          <a:p>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Freeform 2"/>
          <p:cNvSpPr>
            <a:spLocks/>
          </p:cNvSpPr>
          <p:nvPr/>
        </p:nvSpPr>
        <p:spPr bwMode="auto">
          <a:xfrm>
            <a:off x="1979613" y="873125"/>
            <a:ext cx="5508625" cy="5856288"/>
          </a:xfrm>
          <a:custGeom>
            <a:avLst/>
            <a:gdLst>
              <a:gd name="T0" fmla="*/ 2147483647 w 3470"/>
              <a:gd name="T1" fmla="*/ 2147483647 h 3689"/>
              <a:gd name="T2" fmla="*/ 2147483647 w 3470"/>
              <a:gd name="T3" fmla="*/ 2147483647 h 3689"/>
              <a:gd name="T4" fmla="*/ 2147483647 w 3470"/>
              <a:gd name="T5" fmla="*/ 2147483647 h 3689"/>
              <a:gd name="T6" fmla="*/ 2147483647 w 3470"/>
              <a:gd name="T7" fmla="*/ 2147483647 h 3689"/>
              <a:gd name="T8" fmla="*/ 2147483647 w 3470"/>
              <a:gd name="T9" fmla="*/ 2147483647 h 3689"/>
              <a:gd name="T10" fmla="*/ 2147483647 w 3470"/>
              <a:gd name="T11" fmla="*/ 2147483647 h 3689"/>
              <a:gd name="T12" fmla="*/ 2147483647 w 3470"/>
              <a:gd name="T13" fmla="*/ 2147483647 h 3689"/>
              <a:gd name="T14" fmla="*/ 2147483647 w 3470"/>
              <a:gd name="T15" fmla="*/ 2147483647 h 3689"/>
              <a:gd name="T16" fmla="*/ 0 60000 65536"/>
              <a:gd name="T17" fmla="*/ 0 60000 65536"/>
              <a:gd name="T18" fmla="*/ 0 60000 65536"/>
              <a:gd name="T19" fmla="*/ 0 60000 65536"/>
              <a:gd name="T20" fmla="*/ 0 60000 65536"/>
              <a:gd name="T21" fmla="*/ 0 60000 65536"/>
              <a:gd name="T22" fmla="*/ 0 60000 65536"/>
              <a:gd name="T23" fmla="*/ 0 60000 65536"/>
              <a:gd name="T24" fmla="*/ 0 w 3470"/>
              <a:gd name="T25" fmla="*/ 0 h 3689"/>
              <a:gd name="T26" fmla="*/ 3470 w 3470"/>
              <a:gd name="T27" fmla="*/ 3689 h 36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0" h="3689">
                <a:moveTo>
                  <a:pt x="1678" y="1383"/>
                </a:moveTo>
                <a:cubicBezTo>
                  <a:pt x="2049" y="1492"/>
                  <a:pt x="2420" y="1602"/>
                  <a:pt x="2359" y="1746"/>
                </a:cubicBezTo>
                <a:cubicBezTo>
                  <a:pt x="2298" y="1890"/>
                  <a:pt x="1701" y="2313"/>
                  <a:pt x="1315" y="2245"/>
                </a:cubicBezTo>
                <a:cubicBezTo>
                  <a:pt x="929" y="2177"/>
                  <a:pt x="90" y="1693"/>
                  <a:pt x="45" y="1338"/>
                </a:cubicBezTo>
                <a:cubicBezTo>
                  <a:pt x="0" y="983"/>
                  <a:pt x="529" y="226"/>
                  <a:pt x="1043" y="113"/>
                </a:cubicBezTo>
                <a:cubicBezTo>
                  <a:pt x="1557" y="0"/>
                  <a:pt x="2790" y="98"/>
                  <a:pt x="3130" y="657"/>
                </a:cubicBezTo>
                <a:cubicBezTo>
                  <a:pt x="3470" y="1216"/>
                  <a:pt x="3214" y="3251"/>
                  <a:pt x="3085" y="3470"/>
                </a:cubicBezTo>
                <a:cubicBezTo>
                  <a:pt x="2956" y="3689"/>
                  <a:pt x="2480" y="2222"/>
                  <a:pt x="2359" y="1973"/>
                </a:cubicBezTo>
              </a:path>
            </a:pathLst>
          </a:custGeom>
          <a:noFill/>
          <a:ln w="9525">
            <a:solidFill>
              <a:schemeClr val="tx1"/>
            </a:solidFill>
            <a:round/>
            <a:headEnd/>
            <a:tailEnd/>
          </a:ln>
        </p:spPr>
        <p:txBody>
          <a:bodyPr/>
          <a:lstStyle/>
          <a:p>
            <a:endParaRPr lang="da-DK"/>
          </a:p>
        </p:txBody>
      </p:sp>
      <p:sp>
        <p:nvSpPr>
          <p:cNvPr id="58370" name="Freeform 3"/>
          <p:cNvSpPr>
            <a:spLocks/>
          </p:cNvSpPr>
          <p:nvPr/>
        </p:nvSpPr>
        <p:spPr bwMode="auto">
          <a:xfrm>
            <a:off x="1455738" y="3773488"/>
            <a:ext cx="839787" cy="1335087"/>
          </a:xfrm>
          <a:custGeom>
            <a:avLst/>
            <a:gdLst>
              <a:gd name="T0" fmla="*/ 2147483647 w 529"/>
              <a:gd name="T1" fmla="*/ 0 h 841"/>
              <a:gd name="T2" fmla="*/ 2147483647 w 529"/>
              <a:gd name="T3" fmla="*/ 2147483647 h 841"/>
              <a:gd name="T4" fmla="*/ 2147483647 w 529"/>
              <a:gd name="T5" fmla="*/ 2147483647 h 841"/>
              <a:gd name="T6" fmla="*/ 2147483647 w 529"/>
              <a:gd name="T7" fmla="*/ 2147483647 h 841"/>
              <a:gd name="T8" fmla="*/ 2147483647 w 529"/>
              <a:gd name="T9" fmla="*/ 2147483647 h 841"/>
              <a:gd name="T10" fmla="*/ 2147483647 w 529"/>
              <a:gd name="T11" fmla="*/ 2147483647 h 841"/>
              <a:gd name="T12" fmla="*/ 2147483647 w 529"/>
              <a:gd name="T13" fmla="*/ 2147483647 h 841"/>
              <a:gd name="T14" fmla="*/ 2147483647 w 529"/>
              <a:gd name="T15" fmla="*/ 2147483647 h 841"/>
              <a:gd name="T16" fmla="*/ 2147483647 w 529"/>
              <a:gd name="T17" fmla="*/ 2147483647 h 841"/>
              <a:gd name="T18" fmla="*/ 2147483647 w 529"/>
              <a:gd name="T19" fmla="*/ 2147483647 h 841"/>
              <a:gd name="T20" fmla="*/ 2147483647 w 529"/>
              <a:gd name="T21" fmla="*/ 2147483647 h 841"/>
              <a:gd name="T22" fmla="*/ 2147483647 w 529"/>
              <a:gd name="T23" fmla="*/ 2147483647 h 8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9"/>
              <a:gd name="T37" fmla="*/ 0 h 841"/>
              <a:gd name="T38" fmla="*/ 529 w 529"/>
              <a:gd name="T39" fmla="*/ 841 h 8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9" h="841">
                <a:moveTo>
                  <a:pt x="336" y="0"/>
                </a:moveTo>
                <a:cubicBezTo>
                  <a:pt x="304" y="106"/>
                  <a:pt x="265" y="257"/>
                  <a:pt x="171" y="320"/>
                </a:cubicBezTo>
                <a:cubicBezTo>
                  <a:pt x="158" y="346"/>
                  <a:pt x="137" y="367"/>
                  <a:pt x="125" y="393"/>
                </a:cubicBezTo>
                <a:cubicBezTo>
                  <a:pt x="119" y="407"/>
                  <a:pt x="121" y="424"/>
                  <a:pt x="116" y="439"/>
                </a:cubicBezTo>
                <a:cubicBezTo>
                  <a:pt x="107" y="464"/>
                  <a:pt x="80" y="485"/>
                  <a:pt x="61" y="503"/>
                </a:cubicBezTo>
                <a:cubicBezTo>
                  <a:pt x="40" y="565"/>
                  <a:pt x="63" y="490"/>
                  <a:pt x="43" y="604"/>
                </a:cubicBezTo>
                <a:cubicBezTo>
                  <a:pt x="25" y="704"/>
                  <a:pt x="48" y="552"/>
                  <a:pt x="6" y="649"/>
                </a:cubicBezTo>
                <a:cubicBezTo>
                  <a:pt x="0" y="663"/>
                  <a:pt x="6" y="680"/>
                  <a:pt x="6" y="695"/>
                </a:cubicBezTo>
                <a:cubicBezTo>
                  <a:pt x="30" y="761"/>
                  <a:pt x="82" y="762"/>
                  <a:pt x="144" y="777"/>
                </a:cubicBezTo>
                <a:cubicBezTo>
                  <a:pt x="234" y="841"/>
                  <a:pt x="369" y="793"/>
                  <a:pt x="464" y="786"/>
                </a:cubicBezTo>
                <a:cubicBezTo>
                  <a:pt x="476" y="777"/>
                  <a:pt x="493" y="772"/>
                  <a:pt x="500" y="759"/>
                </a:cubicBezTo>
                <a:cubicBezTo>
                  <a:pt x="529" y="706"/>
                  <a:pt x="485" y="693"/>
                  <a:pt x="528" y="713"/>
                </a:cubicBezTo>
              </a:path>
            </a:pathLst>
          </a:custGeom>
          <a:noFill/>
          <a:ln w="9525">
            <a:solidFill>
              <a:schemeClr val="tx1"/>
            </a:solidFill>
            <a:round/>
            <a:headEnd/>
            <a:tailEnd/>
          </a:ln>
        </p:spPr>
        <p:txBody>
          <a:bodyPr/>
          <a:lstStyle/>
          <a:p>
            <a:endParaRPr lang="da-DK"/>
          </a:p>
        </p:txBody>
      </p:sp>
      <p:sp>
        <p:nvSpPr>
          <p:cNvPr id="58371" name="Freeform 4"/>
          <p:cNvSpPr>
            <a:spLocks/>
          </p:cNvSpPr>
          <p:nvPr/>
        </p:nvSpPr>
        <p:spPr bwMode="auto">
          <a:xfrm>
            <a:off x="2627313" y="5545138"/>
            <a:ext cx="711200" cy="547687"/>
          </a:xfrm>
          <a:custGeom>
            <a:avLst/>
            <a:gdLst>
              <a:gd name="T0" fmla="*/ 0 w 538"/>
              <a:gd name="T1" fmla="*/ 2147483647 h 209"/>
              <a:gd name="T2" fmla="*/ 2147483647 w 538"/>
              <a:gd name="T3" fmla="*/ 2147483647 h 209"/>
              <a:gd name="T4" fmla="*/ 2147483647 w 538"/>
              <a:gd name="T5" fmla="*/ 2147483647 h 209"/>
              <a:gd name="T6" fmla="*/ 2147483647 w 538"/>
              <a:gd name="T7" fmla="*/ 2147483647 h 209"/>
              <a:gd name="T8" fmla="*/ 2147483647 w 538"/>
              <a:gd name="T9" fmla="*/ 2147483647 h 209"/>
              <a:gd name="T10" fmla="*/ 2147483647 w 538"/>
              <a:gd name="T11" fmla="*/ 2147483647 h 209"/>
              <a:gd name="T12" fmla="*/ 2147483647 w 538"/>
              <a:gd name="T13" fmla="*/ 2147483647 h 209"/>
              <a:gd name="T14" fmla="*/ 2147483647 w 538"/>
              <a:gd name="T15" fmla="*/ 0 h 209"/>
              <a:gd name="T16" fmla="*/ 0 60000 65536"/>
              <a:gd name="T17" fmla="*/ 0 60000 65536"/>
              <a:gd name="T18" fmla="*/ 0 60000 65536"/>
              <a:gd name="T19" fmla="*/ 0 60000 65536"/>
              <a:gd name="T20" fmla="*/ 0 60000 65536"/>
              <a:gd name="T21" fmla="*/ 0 60000 65536"/>
              <a:gd name="T22" fmla="*/ 0 60000 65536"/>
              <a:gd name="T23" fmla="*/ 0 60000 65536"/>
              <a:gd name="T24" fmla="*/ 0 w 538"/>
              <a:gd name="T25" fmla="*/ 0 h 209"/>
              <a:gd name="T26" fmla="*/ 538 w 538"/>
              <a:gd name="T27" fmla="*/ 209 h 2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 h="209">
                <a:moveTo>
                  <a:pt x="0" y="209"/>
                </a:moveTo>
                <a:cubicBezTo>
                  <a:pt x="57" y="196"/>
                  <a:pt x="116" y="192"/>
                  <a:pt x="172" y="173"/>
                </a:cubicBezTo>
                <a:cubicBezTo>
                  <a:pt x="230" y="178"/>
                  <a:pt x="305" y="198"/>
                  <a:pt x="355" y="155"/>
                </a:cubicBezTo>
                <a:cubicBezTo>
                  <a:pt x="368" y="144"/>
                  <a:pt x="378" y="128"/>
                  <a:pt x="392" y="118"/>
                </a:cubicBezTo>
                <a:cubicBezTo>
                  <a:pt x="479" y="55"/>
                  <a:pt x="354" y="172"/>
                  <a:pt x="446" y="91"/>
                </a:cubicBezTo>
                <a:cubicBezTo>
                  <a:pt x="462" y="77"/>
                  <a:pt x="492" y="45"/>
                  <a:pt x="492" y="45"/>
                </a:cubicBezTo>
                <a:cubicBezTo>
                  <a:pt x="495" y="33"/>
                  <a:pt x="492" y="18"/>
                  <a:pt x="501" y="9"/>
                </a:cubicBezTo>
                <a:cubicBezTo>
                  <a:pt x="510" y="0"/>
                  <a:pt x="538" y="0"/>
                  <a:pt x="538" y="0"/>
                </a:cubicBezTo>
              </a:path>
            </a:pathLst>
          </a:custGeom>
          <a:noFill/>
          <a:ln w="9525">
            <a:solidFill>
              <a:schemeClr val="tx1"/>
            </a:solidFill>
            <a:round/>
            <a:headEnd/>
            <a:tailEnd/>
          </a:ln>
        </p:spPr>
        <p:txBody>
          <a:bodyPr/>
          <a:lstStyle/>
          <a:p>
            <a:endParaRPr lang="da-DK"/>
          </a:p>
        </p:txBody>
      </p:sp>
      <p:sp>
        <p:nvSpPr>
          <p:cNvPr id="58372" name="Text Box 5"/>
          <p:cNvSpPr txBox="1">
            <a:spLocks noChangeArrowheads="1"/>
          </p:cNvSpPr>
          <p:nvPr/>
        </p:nvSpPr>
        <p:spPr bwMode="auto">
          <a:xfrm>
            <a:off x="3492500" y="2276475"/>
            <a:ext cx="184150" cy="366713"/>
          </a:xfrm>
          <a:prstGeom prst="rect">
            <a:avLst/>
          </a:prstGeom>
          <a:noFill/>
          <a:ln w="9525">
            <a:noFill/>
            <a:miter lim="800000"/>
            <a:headEnd/>
            <a:tailEnd/>
          </a:ln>
        </p:spPr>
        <p:txBody>
          <a:bodyPr wrap="none">
            <a:spAutoFit/>
          </a:bodyPr>
          <a:lstStyle/>
          <a:p>
            <a:endParaRPr lang="en-US">
              <a:latin typeface="Garamond" pitchFamily="18" charset="0"/>
            </a:endParaRPr>
          </a:p>
        </p:txBody>
      </p:sp>
      <p:sp>
        <p:nvSpPr>
          <p:cNvPr id="58373" name="Text Box 6"/>
          <p:cNvSpPr txBox="1">
            <a:spLocks noChangeArrowheads="1"/>
          </p:cNvSpPr>
          <p:nvPr/>
        </p:nvSpPr>
        <p:spPr bwMode="auto">
          <a:xfrm>
            <a:off x="2555875" y="2133600"/>
            <a:ext cx="2979738" cy="369888"/>
          </a:xfrm>
          <a:prstGeom prst="rect">
            <a:avLst/>
          </a:prstGeom>
          <a:noFill/>
          <a:ln w="9525">
            <a:noFill/>
            <a:miter lim="800000"/>
            <a:headEnd/>
            <a:tailEnd/>
          </a:ln>
        </p:spPr>
        <p:txBody>
          <a:bodyPr wrap="none">
            <a:spAutoFit/>
          </a:bodyPr>
          <a:lstStyle/>
          <a:p>
            <a:r>
              <a:rPr lang="sv-SE">
                <a:latin typeface="Garamond" pitchFamily="18" charset="0"/>
              </a:rPr>
              <a:t>Initiative, Emotions, Attention </a:t>
            </a:r>
          </a:p>
        </p:txBody>
      </p:sp>
      <p:sp>
        <p:nvSpPr>
          <p:cNvPr id="58374" name="Text Box 7"/>
          <p:cNvSpPr txBox="1">
            <a:spLocks noChangeArrowheads="1"/>
          </p:cNvSpPr>
          <p:nvPr/>
        </p:nvSpPr>
        <p:spPr bwMode="auto">
          <a:xfrm>
            <a:off x="3327400" y="3749675"/>
            <a:ext cx="3424238" cy="369888"/>
          </a:xfrm>
          <a:prstGeom prst="rect">
            <a:avLst/>
          </a:prstGeom>
          <a:noFill/>
          <a:ln w="9525">
            <a:noFill/>
            <a:miter lim="800000"/>
            <a:headEnd/>
            <a:tailEnd/>
          </a:ln>
        </p:spPr>
        <p:txBody>
          <a:bodyPr wrap="none">
            <a:spAutoFit/>
          </a:bodyPr>
          <a:lstStyle/>
          <a:p>
            <a:r>
              <a:rPr lang="sv-SE">
                <a:latin typeface="Garamond" pitchFamily="18" charset="0"/>
              </a:rPr>
              <a:t>Short term memory (Hippocampus)</a:t>
            </a:r>
          </a:p>
        </p:txBody>
      </p:sp>
      <p:sp>
        <p:nvSpPr>
          <p:cNvPr id="58375" name="Text Box 8"/>
          <p:cNvSpPr txBox="1">
            <a:spLocks noChangeArrowheads="1"/>
          </p:cNvSpPr>
          <p:nvPr/>
        </p:nvSpPr>
        <p:spPr bwMode="auto">
          <a:xfrm>
            <a:off x="539750" y="2492375"/>
            <a:ext cx="2519363" cy="646113"/>
          </a:xfrm>
          <a:prstGeom prst="rect">
            <a:avLst/>
          </a:prstGeom>
          <a:noFill/>
          <a:ln w="9525">
            <a:noFill/>
            <a:miter lim="800000"/>
            <a:headEnd/>
            <a:tailEnd/>
          </a:ln>
        </p:spPr>
        <p:txBody>
          <a:bodyPr wrap="none">
            <a:spAutoFit/>
          </a:bodyPr>
          <a:lstStyle/>
          <a:p>
            <a:r>
              <a:rPr lang="sv-SE">
                <a:latin typeface="Garamond" pitchFamily="18" charset="0"/>
              </a:rPr>
              <a:t>	Insight</a:t>
            </a:r>
          </a:p>
          <a:p>
            <a:r>
              <a:rPr lang="sv-SE">
                <a:latin typeface="Garamond" pitchFamily="18" charset="0"/>
              </a:rPr>
              <a:t>Empathy, Impulse control</a:t>
            </a:r>
          </a:p>
        </p:txBody>
      </p:sp>
      <p:sp>
        <p:nvSpPr>
          <p:cNvPr id="58376" name="Text Box 9"/>
          <p:cNvSpPr txBox="1">
            <a:spLocks noChangeArrowheads="1"/>
          </p:cNvSpPr>
          <p:nvPr/>
        </p:nvSpPr>
        <p:spPr bwMode="auto">
          <a:xfrm>
            <a:off x="5127625" y="1301750"/>
            <a:ext cx="1041400" cy="369888"/>
          </a:xfrm>
          <a:prstGeom prst="rect">
            <a:avLst/>
          </a:prstGeom>
          <a:noFill/>
          <a:ln w="9525">
            <a:noFill/>
            <a:miter lim="800000"/>
            <a:headEnd/>
            <a:tailEnd/>
          </a:ln>
        </p:spPr>
        <p:txBody>
          <a:bodyPr wrap="none">
            <a:spAutoFit/>
          </a:bodyPr>
          <a:lstStyle/>
          <a:p>
            <a:r>
              <a:rPr lang="sv-SE">
                <a:latin typeface="Garamond" pitchFamily="18" charset="0"/>
              </a:rPr>
              <a:t>Language</a:t>
            </a:r>
          </a:p>
        </p:txBody>
      </p:sp>
      <p:sp>
        <p:nvSpPr>
          <p:cNvPr id="58377" name="Text Box 10"/>
          <p:cNvSpPr txBox="1">
            <a:spLocks noChangeArrowheads="1"/>
          </p:cNvSpPr>
          <p:nvPr/>
        </p:nvSpPr>
        <p:spPr bwMode="auto">
          <a:xfrm>
            <a:off x="3687763" y="2813050"/>
            <a:ext cx="1652587" cy="369888"/>
          </a:xfrm>
          <a:prstGeom prst="rect">
            <a:avLst/>
          </a:prstGeom>
          <a:noFill/>
          <a:ln w="9525">
            <a:noFill/>
            <a:miter lim="800000"/>
            <a:headEnd/>
            <a:tailEnd/>
          </a:ln>
        </p:spPr>
        <p:txBody>
          <a:bodyPr wrap="none">
            <a:spAutoFit/>
          </a:bodyPr>
          <a:lstStyle/>
          <a:p>
            <a:r>
              <a:rPr lang="sv-SE">
                <a:latin typeface="Garamond" pitchFamily="18" charset="0"/>
              </a:rPr>
              <a:t>Motor functions</a:t>
            </a:r>
          </a:p>
        </p:txBody>
      </p:sp>
      <p:sp>
        <p:nvSpPr>
          <p:cNvPr id="58378" name="Text Box 11"/>
          <p:cNvSpPr txBox="1">
            <a:spLocks noChangeArrowheads="1"/>
          </p:cNvSpPr>
          <p:nvPr/>
        </p:nvSpPr>
        <p:spPr bwMode="auto">
          <a:xfrm>
            <a:off x="323850" y="246063"/>
            <a:ext cx="8496300" cy="427037"/>
          </a:xfrm>
          <a:prstGeom prst="rect">
            <a:avLst/>
          </a:prstGeom>
          <a:noFill/>
          <a:ln w="9525">
            <a:noFill/>
            <a:miter lim="800000"/>
            <a:headEnd/>
            <a:tailEnd/>
          </a:ln>
        </p:spPr>
        <p:txBody>
          <a:bodyPr>
            <a:spAutoFit/>
          </a:bodyPr>
          <a:lstStyle/>
          <a:p>
            <a:pPr algn="ctr"/>
            <a:r>
              <a:rPr lang="sv-SE" sz="2200" b="1">
                <a:latin typeface="Garamond" pitchFamily="18" charset="0"/>
              </a:rPr>
              <a:t>Symptoms depend on where neurodegeneration is located</a:t>
            </a:r>
          </a:p>
        </p:txBody>
      </p:sp>
      <p:sp>
        <p:nvSpPr>
          <p:cNvPr id="158732" name="Freeform 12"/>
          <p:cNvSpPr>
            <a:spLocks/>
          </p:cNvSpPr>
          <p:nvPr/>
        </p:nvSpPr>
        <p:spPr bwMode="auto">
          <a:xfrm>
            <a:off x="3135313" y="3556000"/>
            <a:ext cx="2681287" cy="1103313"/>
          </a:xfrm>
          <a:custGeom>
            <a:avLst/>
            <a:gdLst>
              <a:gd name="T0" fmla="*/ 2147483647 w 1689"/>
              <a:gd name="T1" fmla="*/ 2147483647 h 695"/>
              <a:gd name="T2" fmla="*/ 2147483647 w 1689"/>
              <a:gd name="T3" fmla="*/ 2147483647 h 695"/>
              <a:gd name="T4" fmla="*/ 2147483647 w 1689"/>
              <a:gd name="T5" fmla="*/ 2147483647 h 695"/>
              <a:gd name="T6" fmla="*/ 2147483647 w 1689"/>
              <a:gd name="T7" fmla="*/ 2147483647 h 695"/>
              <a:gd name="T8" fmla="*/ 2147483647 w 1689"/>
              <a:gd name="T9" fmla="*/ 2147483647 h 695"/>
              <a:gd name="T10" fmla="*/ 2147483647 w 1689"/>
              <a:gd name="T11" fmla="*/ 2147483647 h 695"/>
              <a:gd name="T12" fmla="*/ 2147483647 w 1689"/>
              <a:gd name="T13" fmla="*/ 2147483647 h 695"/>
              <a:gd name="T14" fmla="*/ 2147483647 w 1689"/>
              <a:gd name="T15" fmla="*/ 2147483647 h 695"/>
              <a:gd name="T16" fmla="*/ 2147483647 w 1689"/>
              <a:gd name="T17" fmla="*/ 2147483647 h 695"/>
              <a:gd name="T18" fmla="*/ 2147483647 w 1689"/>
              <a:gd name="T19" fmla="*/ 2147483647 h 695"/>
              <a:gd name="T20" fmla="*/ 0 w 1689"/>
              <a:gd name="T21" fmla="*/ 2147483647 h 695"/>
              <a:gd name="T22" fmla="*/ 2147483647 w 1689"/>
              <a:gd name="T23" fmla="*/ 2147483647 h 695"/>
              <a:gd name="T24" fmla="*/ 2147483647 w 1689"/>
              <a:gd name="T25" fmla="*/ 2147483647 h 695"/>
              <a:gd name="T26" fmla="*/ 2147483647 w 1689"/>
              <a:gd name="T27" fmla="*/ 2147483647 h 695"/>
              <a:gd name="T28" fmla="*/ 2147483647 w 1689"/>
              <a:gd name="T29" fmla="*/ 2147483647 h 695"/>
              <a:gd name="T30" fmla="*/ 2147483647 w 1689"/>
              <a:gd name="T31" fmla="*/ 2147483647 h 695"/>
              <a:gd name="T32" fmla="*/ 2147483647 w 1689"/>
              <a:gd name="T33" fmla="*/ 2147483647 h 695"/>
              <a:gd name="T34" fmla="*/ 2147483647 w 1689"/>
              <a:gd name="T35" fmla="*/ 0 h 695"/>
              <a:gd name="T36" fmla="*/ 2147483647 w 1689"/>
              <a:gd name="T37" fmla="*/ 2147483647 h 695"/>
              <a:gd name="T38" fmla="*/ 2147483647 w 1689"/>
              <a:gd name="T39" fmla="*/ 2147483647 h 695"/>
              <a:gd name="T40" fmla="*/ 2147483647 w 1689"/>
              <a:gd name="T41" fmla="*/ 2147483647 h 695"/>
              <a:gd name="T42" fmla="*/ 2147483647 w 1689"/>
              <a:gd name="T43" fmla="*/ 2147483647 h 695"/>
              <a:gd name="T44" fmla="*/ 2147483647 w 1689"/>
              <a:gd name="T45" fmla="*/ 2147483647 h 695"/>
              <a:gd name="T46" fmla="*/ 2147483647 w 1689"/>
              <a:gd name="T47" fmla="*/ 2147483647 h 695"/>
              <a:gd name="T48" fmla="*/ 2147483647 w 1689"/>
              <a:gd name="T49" fmla="*/ 2147483647 h 695"/>
              <a:gd name="T50" fmla="*/ 2147483647 w 1689"/>
              <a:gd name="T51" fmla="*/ 2147483647 h 695"/>
              <a:gd name="T52" fmla="*/ 2147483647 w 1689"/>
              <a:gd name="T53" fmla="*/ 2147483647 h 6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89"/>
              <a:gd name="T82" fmla="*/ 0 h 695"/>
              <a:gd name="T83" fmla="*/ 1689 w 1689"/>
              <a:gd name="T84" fmla="*/ 695 h 6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89" h="695">
                <a:moveTo>
                  <a:pt x="1499" y="430"/>
                </a:moveTo>
                <a:cubicBezTo>
                  <a:pt x="1478" y="451"/>
                  <a:pt x="1456" y="473"/>
                  <a:pt x="1435" y="494"/>
                </a:cubicBezTo>
                <a:cubicBezTo>
                  <a:pt x="1427" y="502"/>
                  <a:pt x="1425" y="514"/>
                  <a:pt x="1417" y="521"/>
                </a:cubicBezTo>
                <a:cubicBezTo>
                  <a:pt x="1410" y="527"/>
                  <a:pt x="1399" y="527"/>
                  <a:pt x="1390" y="530"/>
                </a:cubicBezTo>
                <a:cubicBezTo>
                  <a:pt x="1337" y="566"/>
                  <a:pt x="1269" y="579"/>
                  <a:pt x="1207" y="594"/>
                </a:cubicBezTo>
                <a:cubicBezTo>
                  <a:pt x="1153" y="630"/>
                  <a:pt x="1027" y="650"/>
                  <a:pt x="960" y="658"/>
                </a:cubicBezTo>
                <a:cubicBezTo>
                  <a:pt x="948" y="664"/>
                  <a:pt x="936" y="672"/>
                  <a:pt x="923" y="677"/>
                </a:cubicBezTo>
                <a:cubicBezTo>
                  <a:pt x="905" y="684"/>
                  <a:pt x="868" y="695"/>
                  <a:pt x="868" y="695"/>
                </a:cubicBezTo>
                <a:cubicBezTo>
                  <a:pt x="641" y="685"/>
                  <a:pt x="505" y="689"/>
                  <a:pt x="311" y="640"/>
                </a:cubicBezTo>
                <a:cubicBezTo>
                  <a:pt x="262" y="609"/>
                  <a:pt x="199" y="597"/>
                  <a:pt x="155" y="558"/>
                </a:cubicBezTo>
                <a:cubicBezTo>
                  <a:pt x="83" y="495"/>
                  <a:pt x="23" y="423"/>
                  <a:pt x="0" y="329"/>
                </a:cubicBezTo>
                <a:cubicBezTo>
                  <a:pt x="11" y="273"/>
                  <a:pt x="46" y="175"/>
                  <a:pt x="110" y="155"/>
                </a:cubicBezTo>
                <a:cubicBezTo>
                  <a:pt x="130" y="149"/>
                  <a:pt x="257" y="138"/>
                  <a:pt x="265" y="137"/>
                </a:cubicBezTo>
                <a:cubicBezTo>
                  <a:pt x="338" y="127"/>
                  <a:pt x="420" y="104"/>
                  <a:pt x="494" y="101"/>
                </a:cubicBezTo>
                <a:cubicBezTo>
                  <a:pt x="631" y="95"/>
                  <a:pt x="768" y="94"/>
                  <a:pt x="905" y="91"/>
                </a:cubicBezTo>
                <a:cubicBezTo>
                  <a:pt x="957" y="88"/>
                  <a:pt x="1008" y="87"/>
                  <a:pt x="1060" y="82"/>
                </a:cubicBezTo>
                <a:cubicBezTo>
                  <a:pt x="1101" y="78"/>
                  <a:pt x="1138" y="54"/>
                  <a:pt x="1179" y="46"/>
                </a:cubicBezTo>
                <a:cubicBezTo>
                  <a:pt x="1250" y="10"/>
                  <a:pt x="1308" y="7"/>
                  <a:pt x="1390" y="0"/>
                </a:cubicBezTo>
                <a:cubicBezTo>
                  <a:pt x="1397" y="1"/>
                  <a:pt x="1475" y="4"/>
                  <a:pt x="1499" y="18"/>
                </a:cubicBezTo>
                <a:cubicBezTo>
                  <a:pt x="1557" y="53"/>
                  <a:pt x="1468" y="24"/>
                  <a:pt x="1554" y="46"/>
                </a:cubicBezTo>
                <a:cubicBezTo>
                  <a:pt x="1563" y="52"/>
                  <a:pt x="1572" y="59"/>
                  <a:pt x="1582" y="64"/>
                </a:cubicBezTo>
                <a:cubicBezTo>
                  <a:pt x="1591" y="68"/>
                  <a:pt x="1602" y="66"/>
                  <a:pt x="1609" y="73"/>
                </a:cubicBezTo>
                <a:cubicBezTo>
                  <a:pt x="1616" y="80"/>
                  <a:pt x="1610" y="95"/>
                  <a:pt x="1618" y="101"/>
                </a:cubicBezTo>
                <a:cubicBezTo>
                  <a:pt x="1635" y="115"/>
                  <a:pt x="1661" y="112"/>
                  <a:pt x="1682" y="119"/>
                </a:cubicBezTo>
                <a:cubicBezTo>
                  <a:pt x="1678" y="180"/>
                  <a:pt x="1689" y="313"/>
                  <a:pt x="1636" y="366"/>
                </a:cubicBezTo>
                <a:cubicBezTo>
                  <a:pt x="1619" y="416"/>
                  <a:pt x="1636" y="393"/>
                  <a:pt x="1554" y="393"/>
                </a:cubicBezTo>
                <a:lnTo>
                  <a:pt x="1540" y="464"/>
                </a:lnTo>
              </a:path>
            </a:pathLst>
          </a:custGeom>
          <a:noFill/>
          <a:ln w="9525">
            <a:solidFill>
              <a:srgbClr val="FF0000"/>
            </a:solidFill>
            <a:round/>
            <a:headEnd/>
            <a:tailEnd/>
          </a:ln>
        </p:spPr>
        <p:txBody>
          <a:bodyPr/>
          <a:lstStyle/>
          <a:p>
            <a:endParaRPr lang="da-DK"/>
          </a:p>
        </p:txBody>
      </p:sp>
      <p:sp>
        <p:nvSpPr>
          <p:cNvPr id="158733" name="Freeform 13"/>
          <p:cNvSpPr>
            <a:spLocks/>
          </p:cNvSpPr>
          <p:nvPr/>
        </p:nvSpPr>
        <p:spPr bwMode="auto">
          <a:xfrm>
            <a:off x="3446463" y="2614613"/>
            <a:ext cx="3670300" cy="661987"/>
          </a:xfrm>
          <a:custGeom>
            <a:avLst/>
            <a:gdLst>
              <a:gd name="T0" fmla="*/ 2147483647 w 2312"/>
              <a:gd name="T1" fmla="*/ 2147483647 h 417"/>
              <a:gd name="T2" fmla="*/ 2147483647 w 2312"/>
              <a:gd name="T3" fmla="*/ 2147483647 h 417"/>
              <a:gd name="T4" fmla="*/ 2147483647 w 2312"/>
              <a:gd name="T5" fmla="*/ 2147483647 h 417"/>
              <a:gd name="T6" fmla="*/ 2147483647 w 2312"/>
              <a:gd name="T7" fmla="*/ 2147483647 h 417"/>
              <a:gd name="T8" fmla="*/ 2147483647 w 2312"/>
              <a:gd name="T9" fmla="*/ 2147483647 h 417"/>
              <a:gd name="T10" fmla="*/ 2147483647 w 2312"/>
              <a:gd name="T11" fmla="*/ 2147483647 h 417"/>
              <a:gd name="T12" fmla="*/ 2147483647 w 2312"/>
              <a:gd name="T13" fmla="*/ 2147483647 h 417"/>
              <a:gd name="T14" fmla="*/ 2147483647 w 2312"/>
              <a:gd name="T15" fmla="*/ 2147483647 h 417"/>
              <a:gd name="T16" fmla="*/ 2147483647 w 2312"/>
              <a:gd name="T17" fmla="*/ 2147483647 h 417"/>
              <a:gd name="T18" fmla="*/ 2147483647 w 2312"/>
              <a:gd name="T19" fmla="*/ 2147483647 h 417"/>
              <a:gd name="T20" fmla="*/ 2147483647 w 2312"/>
              <a:gd name="T21" fmla="*/ 2147483647 h 417"/>
              <a:gd name="T22" fmla="*/ 2147483647 w 2312"/>
              <a:gd name="T23" fmla="*/ 2147483647 h 417"/>
              <a:gd name="T24" fmla="*/ 2147483647 w 2312"/>
              <a:gd name="T25" fmla="*/ 2147483647 h 417"/>
              <a:gd name="T26" fmla="*/ 2147483647 w 2312"/>
              <a:gd name="T27" fmla="*/ 2147483647 h 417"/>
              <a:gd name="T28" fmla="*/ 2147483647 w 2312"/>
              <a:gd name="T29" fmla="*/ 2147483647 h 417"/>
              <a:gd name="T30" fmla="*/ 2147483647 w 2312"/>
              <a:gd name="T31" fmla="*/ 2147483647 h 417"/>
              <a:gd name="T32" fmla="*/ 2147483647 w 2312"/>
              <a:gd name="T33" fmla="*/ 2147483647 h 417"/>
              <a:gd name="T34" fmla="*/ 2147483647 w 2312"/>
              <a:gd name="T35" fmla="*/ 2147483647 h 4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12"/>
              <a:gd name="T55" fmla="*/ 0 h 417"/>
              <a:gd name="T56" fmla="*/ 2312 w 2312"/>
              <a:gd name="T57" fmla="*/ 417 h 4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12" h="417">
                <a:moveTo>
                  <a:pt x="405" y="410"/>
                </a:moveTo>
                <a:cubicBezTo>
                  <a:pt x="204" y="402"/>
                  <a:pt x="224" y="417"/>
                  <a:pt x="92" y="353"/>
                </a:cubicBezTo>
                <a:cubicBezTo>
                  <a:pt x="78" y="339"/>
                  <a:pt x="65" y="325"/>
                  <a:pt x="51" y="311"/>
                </a:cubicBezTo>
                <a:cubicBezTo>
                  <a:pt x="34" y="294"/>
                  <a:pt x="29" y="241"/>
                  <a:pt x="10" y="213"/>
                </a:cubicBezTo>
                <a:cubicBezTo>
                  <a:pt x="47" y="174"/>
                  <a:pt x="0" y="220"/>
                  <a:pt x="59" y="180"/>
                </a:cubicBezTo>
                <a:cubicBezTo>
                  <a:pt x="89" y="160"/>
                  <a:pt x="124" y="121"/>
                  <a:pt x="158" y="106"/>
                </a:cubicBezTo>
                <a:cubicBezTo>
                  <a:pt x="225" y="77"/>
                  <a:pt x="302" y="77"/>
                  <a:pt x="372" y="65"/>
                </a:cubicBezTo>
                <a:cubicBezTo>
                  <a:pt x="453" y="51"/>
                  <a:pt x="406" y="60"/>
                  <a:pt x="487" y="48"/>
                </a:cubicBezTo>
                <a:cubicBezTo>
                  <a:pt x="520" y="43"/>
                  <a:pt x="586" y="32"/>
                  <a:pt x="586" y="32"/>
                </a:cubicBezTo>
                <a:cubicBezTo>
                  <a:pt x="672" y="0"/>
                  <a:pt x="755" y="19"/>
                  <a:pt x="849" y="23"/>
                </a:cubicBezTo>
                <a:cubicBezTo>
                  <a:pt x="1134" y="101"/>
                  <a:pt x="1748" y="41"/>
                  <a:pt x="2108" y="48"/>
                </a:cubicBezTo>
                <a:cubicBezTo>
                  <a:pt x="2156" y="63"/>
                  <a:pt x="2183" y="97"/>
                  <a:pt x="2223" y="122"/>
                </a:cubicBezTo>
                <a:cubicBezTo>
                  <a:pt x="2247" y="157"/>
                  <a:pt x="2267" y="149"/>
                  <a:pt x="2281" y="188"/>
                </a:cubicBezTo>
                <a:cubicBezTo>
                  <a:pt x="2275" y="288"/>
                  <a:pt x="2312" y="343"/>
                  <a:pt x="2231" y="369"/>
                </a:cubicBezTo>
                <a:cubicBezTo>
                  <a:pt x="2002" y="364"/>
                  <a:pt x="1784" y="353"/>
                  <a:pt x="1557" y="336"/>
                </a:cubicBezTo>
                <a:cubicBezTo>
                  <a:pt x="1285" y="339"/>
                  <a:pt x="1008" y="299"/>
                  <a:pt x="742" y="353"/>
                </a:cubicBezTo>
                <a:cubicBezTo>
                  <a:pt x="696" y="362"/>
                  <a:pt x="649" y="391"/>
                  <a:pt x="602" y="394"/>
                </a:cubicBezTo>
                <a:cubicBezTo>
                  <a:pt x="399" y="408"/>
                  <a:pt x="344" y="356"/>
                  <a:pt x="405" y="410"/>
                </a:cubicBezTo>
                <a:close/>
              </a:path>
            </a:pathLst>
          </a:custGeom>
          <a:noFill/>
          <a:ln w="9525">
            <a:solidFill>
              <a:srgbClr val="FF0000"/>
            </a:solidFill>
            <a:round/>
            <a:headEnd/>
            <a:tailEnd/>
          </a:ln>
        </p:spPr>
        <p:txBody>
          <a:bodyPr/>
          <a:lstStyle/>
          <a:p>
            <a:endParaRPr lang="da-DK"/>
          </a:p>
        </p:txBody>
      </p:sp>
      <p:sp>
        <p:nvSpPr>
          <p:cNvPr id="158734" name="Freeform 14"/>
          <p:cNvSpPr>
            <a:spLocks/>
          </p:cNvSpPr>
          <p:nvPr/>
        </p:nvSpPr>
        <p:spPr bwMode="auto">
          <a:xfrm>
            <a:off x="2511425" y="1296988"/>
            <a:ext cx="4349750" cy="1306512"/>
          </a:xfrm>
          <a:custGeom>
            <a:avLst/>
            <a:gdLst>
              <a:gd name="T0" fmla="*/ 2147483647 w 2740"/>
              <a:gd name="T1" fmla="*/ 2147483647 h 823"/>
              <a:gd name="T2" fmla="*/ 2147483647 w 2740"/>
              <a:gd name="T3" fmla="*/ 2147483647 h 823"/>
              <a:gd name="T4" fmla="*/ 2147483647 w 2740"/>
              <a:gd name="T5" fmla="*/ 2147483647 h 823"/>
              <a:gd name="T6" fmla="*/ 2147483647 w 2740"/>
              <a:gd name="T7" fmla="*/ 2147483647 h 823"/>
              <a:gd name="T8" fmla="*/ 2147483647 w 2740"/>
              <a:gd name="T9" fmla="*/ 2147483647 h 823"/>
              <a:gd name="T10" fmla="*/ 2147483647 w 2740"/>
              <a:gd name="T11" fmla="*/ 2147483647 h 823"/>
              <a:gd name="T12" fmla="*/ 2147483647 w 2740"/>
              <a:gd name="T13" fmla="*/ 2147483647 h 823"/>
              <a:gd name="T14" fmla="*/ 2147483647 w 2740"/>
              <a:gd name="T15" fmla="*/ 2147483647 h 823"/>
              <a:gd name="T16" fmla="*/ 2147483647 w 2740"/>
              <a:gd name="T17" fmla="*/ 2147483647 h 823"/>
              <a:gd name="T18" fmla="*/ 2147483647 w 2740"/>
              <a:gd name="T19" fmla="*/ 2147483647 h 823"/>
              <a:gd name="T20" fmla="*/ 2147483647 w 2740"/>
              <a:gd name="T21" fmla="*/ 2147483647 h 823"/>
              <a:gd name="T22" fmla="*/ 2147483647 w 2740"/>
              <a:gd name="T23" fmla="*/ 2147483647 h 823"/>
              <a:gd name="T24" fmla="*/ 2147483647 w 2740"/>
              <a:gd name="T25" fmla="*/ 2147483647 h 823"/>
              <a:gd name="T26" fmla="*/ 2147483647 w 2740"/>
              <a:gd name="T27" fmla="*/ 2147483647 h 823"/>
              <a:gd name="T28" fmla="*/ 2147483647 w 2740"/>
              <a:gd name="T29" fmla="*/ 2147483647 h 823"/>
              <a:gd name="T30" fmla="*/ 2147483647 w 2740"/>
              <a:gd name="T31" fmla="*/ 2147483647 h 823"/>
              <a:gd name="T32" fmla="*/ 2147483647 w 2740"/>
              <a:gd name="T33" fmla="*/ 2147483647 h 823"/>
              <a:gd name="T34" fmla="*/ 2147483647 w 2740"/>
              <a:gd name="T35" fmla="*/ 2147483647 h 823"/>
              <a:gd name="T36" fmla="*/ 2147483647 w 2740"/>
              <a:gd name="T37" fmla="*/ 2147483647 h 823"/>
              <a:gd name="T38" fmla="*/ 2147483647 w 2740"/>
              <a:gd name="T39" fmla="*/ 2147483647 h 823"/>
              <a:gd name="T40" fmla="*/ 2147483647 w 2740"/>
              <a:gd name="T41" fmla="*/ 2147483647 h 823"/>
              <a:gd name="T42" fmla="*/ 2147483647 w 2740"/>
              <a:gd name="T43" fmla="*/ 2147483647 h 823"/>
              <a:gd name="T44" fmla="*/ 2147483647 w 2740"/>
              <a:gd name="T45" fmla="*/ 2147483647 h 823"/>
              <a:gd name="T46" fmla="*/ 2147483647 w 2740"/>
              <a:gd name="T47" fmla="*/ 2147483647 h 823"/>
              <a:gd name="T48" fmla="*/ 2147483647 w 2740"/>
              <a:gd name="T49" fmla="*/ 2147483647 h 823"/>
              <a:gd name="T50" fmla="*/ 2147483647 w 2740"/>
              <a:gd name="T51" fmla="*/ 2147483647 h 8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740"/>
              <a:gd name="T79" fmla="*/ 0 h 823"/>
              <a:gd name="T80" fmla="*/ 2740 w 2740"/>
              <a:gd name="T81" fmla="*/ 823 h 8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740" h="823">
                <a:moveTo>
                  <a:pt x="763" y="738"/>
                </a:moveTo>
                <a:cubicBezTo>
                  <a:pt x="574" y="735"/>
                  <a:pt x="384" y="738"/>
                  <a:pt x="195" y="730"/>
                </a:cubicBezTo>
                <a:cubicBezTo>
                  <a:pt x="172" y="729"/>
                  <a:pt x="152" y="712"/>
                  <a:pt x="130" y="705"/>
                </a:cubicBezTo>
                <a:cubicBezTo>
                  <a:pt x="113" y="700"/>
                  <a:pt x="80" y="689"/>
                  <a:pt x="80" y="689"/>
                </a:cubicBezTo>
                <a:cubicBezTo>
                  <a:pt x="24" y="652"/>
                  <a:pt x="45" y="670"/>
                  <a:pt x="14" y="639"/>
                </a:cubicBezTo>
                <a:cubicBezTo>
                  <a:pt x="0" y="596"/>
                  <a:pt x="22" y="554"/>
                  <a:pt x="55" y="524"/>
                </a:cubicBezTo>
                <a:cubicBezTo>
                  <a:pt x="127" y="458"/>
                  <a:pt x="224" y="441"/>
                  <a:pt x="319" y="434"/>
                </a:cubicBezTo>
                <a:cubicBezTo>
                  <a:pt x="368" y="430"/>
                  <a:pt x="418" y="429"/>
                  <a:pt x="467" y="426"/>
                </a:cubicBezTo>
                <a:cubicBezTo>
                  <a:pt x="550" y="414"/>
                  <a:pt x="631" y="401"/>
                  <a:pt x="714" y="393"/>
                </a:cubicBezTo>
                <a:cubicBezTo>
                  <a:pt x="741" y="382"/>
                  <a:pt x="768" y="369"/>
                  <a:pt x="796" y="360"/>
                </a:cubicBezTo>
                <a:cubicBezTo>
                  <a:pt x="826" y="350"/>
                  <a:pt x="858" y="347"/>
                  <a:pt x="887" y="335"/>
                </a:cubicBezTo>
                <a:cubicBezTo>
                  <a:pt x="1045" y="272"/>
                  <a:pt x="1160" y="152"/>
                  <a:pt x="1331" y="129"/>
                </a:cubicBezTo>
                <a:cubicBezTo>
                  <a:pt x="1406" y="74"/>
                  <a:pt x="1511" y="65"/>
                  <a:pt x="1602" y="55"/>
                </a:cubicBezTo>
                <a:cubicBezTo>
                  <a:pt x="1679" y="36"/>
                  <a:pt x="1753" y="36"/>
                  <a:pt x="1833" y="31"/>
                </a:cubicBezTo>
                <a:cubicBezTo>
                  <a:pt x="1919" y="0"/>
                  <a:pt x="1874" y="13"/>
                  <a:pt x="2063" y="31"/>
                </a:cubicBezTo>
                <a:cubicBezTo>
                  <a:pt x="2193" y="44"/>
                  <a:pt x="2245" y="190"/>
                  <a:pt x="2359" y="228"/>
                </a:cubicBezTo>
                <a:cubicBezTo>
                  <a:pt x="2373" y="239"/>
                  <a:pt x="2388" y="249"/>
                  <a:pt x="2401" y="261"/>
                </a:cubicBezTo>
                <a:cubicBezTo>
                  <a:pt x="2421" y="279"/>
                  <a:pt x="2434" y="307"/>
                  <a:pt x="2458" y="319"/>
                </a:cubicBezTo>
                <a:cubicBezTo>
                  <a:pt x="2494" y="337"/>
                  <a:pt x="2502" y="351"/>
                  <a:pt x="2532" y="376"/>
                </a:cubicBezTo>
                <a:cubicBezTo>
                  <a:pt x="2596" y="430"/>
                  <a:pt x="2656" y="489"/>
                  <a:pt x="2713" y="549"/>
                </a:cubicBezTo>
                <a:cubicBezTo>
                  <a:pt x="2729" y="592"/>
                  <a:pt x="2740" y="647"/>
                  <a:pt x="2689" y="664"/>
                </a:cubicBezTo>
                <a:cubicBezTo>
                  <a:pt x="2629" y="752"/>
                  <a:pt x="2271" y="714"/>
                  <a:pt x="2269" y="714"/>
                </a:cubicBezTo>
                <a:cubicBezTo>
                  <a:pt x="2187" y="734"/>
                  <a:pt x="2118" y="734"/>
                  <a:pt x="2030" y="738"/>
                </a:cubicBezTo>
                <a:cubicBezTo>
                  <a:pt x="1852" y="800"/>
                  <a:pt x="1871" y="765"/>
                  <a:pt x="1545" y="771"/>
                </a:cubicBezTo>
                <a:cubicBezTo>
                  <a:pt x="1329" y="823"/>
                  <a:pt x="892" y="781"/>
                  <a:pt x="788" y="779"/>
                </a:cubicBezTo>
                <a:cubicBezTo>
                  <a:pt x="776" y="767"/>
                  <a:pt x="747" y="754"/>
                  <a:pt x="763" y="738"/>
                </a:cubicBezTo>
                <a:close/>
              </a:path>
            </a:pathLst>
          </a:custGeom>
          <a:noFill/>
          <a:ln w="9525">
            <a:solidFill>
              <a:srgbClr val="FF0000"/>
            </a:solidFill>
            <a:round/>
            <a:headEnd/>
            <a:tailEnd/>
          </a:ln>
        </p:spPr>
        <p:txBody>
          <a:bodyPr/>
          <a:lstStyle/>
          <a:p>
            <a:endParaRPr lang="da-DK"/>
          </a:p>
        </p:txBody>
      </p:sp>
      <p:sp>
        <p:nvSpPr>
          <p:cNvPr id="158735" name="Freeform 15"/>
          <p:cNvSpPr>
            <a:spLocks/>
          </p:cNvSpPr>
          <p:nvPr/>
        </p:nvSpPr>
        <p:spPr bwMode="auto">
          <a:xfrm>
            <a:off x="404813" y="2338388"/>
            <a:ext cx="3175000" cy="1084262"/>
          </a:xfrm>
          <a:custGeom>
            <a:avLst/>
            <a:gdLst>
              <a:gd name="T0" fmla="*/ 2147483647 w 2000"/>
              <a:gd name="T1" fmla="*/ 2147483647 h 683"/>
              <a:gd name="T2" fmla="*/ 2147483647 w 2000"/>
              <a:gd name="T3" fmla="*/ 2147483647 h 683"/>
              <a:gd name="T4" fmla="*/ 2147483647 w 2000"/>
              <a:gd name="T5" fmla="*/ 2147483647 h 683"/>
              <a:gd name="T6" fmla="*/ 2147483647 w 2000"/>
              <a:gd name="T7" fmla="*/ 2147483647 h 683"/>
              <a:gd name="T8" fmla="*/ 2147483647 w 2000"/>
              <a:gd name="T9" fmla="*/ 2147483647 h 683"/>
              <a:gd name="T10" fmla="*/ 0 w 2000"/>
              <a:gd name="T11" fmla="*/ 2147483647 h 683"/>
              <a:gd name="T12" fmla="*/ 2147483647 w 2000"/>
              <a:gd name="T13" fmla="*/ 2147483647 h 683"/>
              <a:gd name="T14" fmla="*/ 2147483647 w 2000"/>
              <a:gd name="T15" fmla="*/ 2147483647 h 683"/>
              <a:gd name="T16" fmla="*/ 2147483647 w 2000"/>
              <a:gd name="T17" fmla="*/ 2147483647 h 683"/>
              <a:gd name="T18" fmla="*/ 2147483647 w 2000"/>
              <a:gd name="T19" fmla="*/ 2147483647 h 683"/>
              <a:gd name="T20" fmla="*/ 2147483647 w 2000"/>
              <a:gd name="T21" fmla="*/ 2147483647 h 683"/>
              <a:gd name="T22" fmla="*/ 2147483647 w 2000"/>
              <a:gd name="T23" fmla="*/ 2147483647 h 683"/>
              <a:gd name="T24" fmla="*/ 2147483647 w 2000"/>
              <a:gd name="T25" fmla="*/ 2147483647 h 683"/>
              <a:gd name="T26" fmla="*/ 2147483647 w 2000"/>
              <a:gd name="T27" fmla="*/ 2147483647 h 683"/>
              <a:gd name="T28" fmla="*/ 2147483647 w 2000"/>
              <a:gd name="T29" fmla="*/ 2147483647 h 683"/>
              <a:gd name="T30" fmla="*/ 2147483647 w 2000"/>
              <a:gd name="T31" fmla="*/ 2147483647 h 683"/>
              <a:gd name="T32" fmla="*/ 2147483647 w 2000"/>
              <a:gd name="T33" fmla="*/ 2147483647 h 683"/>
              <a:gd name="T34" fmla="*/ 2147483647 w 2000"/>
              <a:gd name="T35" fmla="*/ 2147483647 h 683"/>
              <a:gd name="T36" fmla="*/ 2147483647 w 2000"/>
              <a:gd name="T37" fmla="*/ 2147483647 h 683"/>
              <a:gd name="T38" fmla="*/ 2147483647 w 2000"/>
              <a:gd name="T39" fmla="*/ 2147483647 h 683"/>
              <a:gd name="T40" fmla="*/ 2147483647 w 2000"/>
              <a:gd name="T41" fmla="*/ 2147483647 h 683"/>
              <a:gd name="T42" fmla="*/ 2147483647 w 2000"/>
              <a:gd name="T43" fmla="*/ 2147483647 h 683"/>
              <a:gd name="T44" fmla="*/ 2147483647 w 2000"/>
              <a:gd name="T45" fmla="*/ 0 h 683"/>
              <a:gd name="T46" fmla="*/ 2147483647 w 2000"/>
              <a:gd name="T47" fmla="*/ 2147483647 h 6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00"/>
              <a:gd name="T73" fmla="*/ 0 h 683"/>
              <a:gd name="T74" fmla="*/ 2000 w 2000"/>
              <a:gd name="T75" fmla="*/ 683 h 6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00" h="683">
                <a:moveTo>
                  <a:pt x="864" y="41"/>
                </a:moveTo>
                <a:cubicBezTo>
                  <a:pt x="743" y="44"/>
                  <a:pt x="622" y="42"/>
                  <a:pt x="502" y="49"/>
                </a:cubicBezTo>
                <a:cubicBezTo>
                  <a:pt x="444" y="53"/>
                  <a:pt x="384" y="101"/>
                  <a:pt x="329" y="107"/>
                </a:cubicBezTo>
                <a:cubicBezTo>
                  <a:pt x="264" y="114"/>
                  <a:pt x="198" y="112"/>
                  <a:pt x="132" y="115"/>
                </a:cubicBezTo>
                <a:cubicBezTo>
                  <a:pt x="107" y="118"/>
                  <a:pt x="82" y="116"/>
                  <a:pt x="58" y="123"/>
                </a:cubicBezTo>
                <a:cubicBezTo>
                  <a:pt x="30" y="131"/>
                  <a:pt x="10" y="199"/>
                  <a:pt x="0" y="230"/>
                </a:cubicBezTo>
                <a:cubicBezTo>
                  <a:pt x="15" y="352"/>
                  <a:pt x="71" y="392"/>
                  <a:pt x="156" y="477"/>
                </a:cubicBezTo>
                <a:cubicBezTo>
                  <a:pt x="232" y="553"/>
                  <a:pt x="302" y="626"/>
                  <a:pt x="403" y="666"/>
                </a:cubicBezTo>
                <a:cubicBezTo>
                  <a:pt x="600" y="639"/>
                  <a:pt x="799" y="667"/>
                  <a:pt x="996" y="683"/>
                </a:cubicBezTo>
                <a:cubicBezTo>
                  <a:pt x="1330" y="678"/>
                  <a:pt x="1458" y="676"/>
                  <a:pt x="1720" y="650"/>
                </a:cubicBezTo>
                <a:cubicBezTo>
                  <a:pt x="1757" y="641"/>
                  <a:pt x="1790" y="626"/>
                  <a:pt x="1827" y="617"/>
                </a:cubicBezTo>
                <a:cubicBezTo>
                  <a:pt x="1835" y="612"/>
                  <a:pt x="1843" y="605"/>
                  <a:pt x="1852" y="601"/>
                </a:cubicBezTo>
                <a:cubicBezTo>
                  <a:pt x="1860" y="597"/>
                  <a:pt x="1869" y="596"/>
                  <a:pt x="1876" y="592"/>
                </a:cubicBezTo>
                <a:cubicBezTo>
                  <a:pt x="1893" y="582"/>
                  <a:pt x="1926" y="559"/>
                  <a:pt x="1926" y="559"/>
                </a:cubicBezTo>
                <a:cubicBezTo>
                  <a:pt x="1946" y="500"/>
                  <a:pt x="1936" y="438"/>
                  <a:pt x="1950" y="378"/>
                </a:cubicBezTo>
                <a:cubicBezTo>
                  <a:pt x="1954" y="359"/>
                  <a:pt x="1974" y="347"/>
                  <a:pt x="1983" y="329"/>
                </a:cubicBezTo>
                <a:cubicBezTo>
                  <a:pt x="1990" y="313"/>
                  <a:pt x="1994" y="296"/>
                  <a:pt x="2000" y="280"/>
                </a:cubicBezTo>
                <a:cubicBezTo>
                  <a:pt x="1997" y="250"/>
                  <a:pt x="2000" y="218"/>
                  <a:pt x="1991" y="189"/>
                </a:cubicBezTo>
                <a:cubicBezTo>
                  <a:pt x="1989" y="181"/>
                  <a:pt x="1895" y="115"/>
                  <a:pt x="1884" y="115"/>
                </a:cubicBezTo>
                <a:cubicBezTo>
                  <a:pt x="1673" y="110"/>
                  <a:pt x="1462" y="110"/>
                  <a:pt x="1251" y="107"/>
                </a:cubicBezTo>
                <a:cubicBezTo>
                  <a:pt x="1218" y="97"/>
                  <a:pt x="1185" y="90"/>
                  <a:pt x="1152" y="82"/>
                </a:cubicBezTo>
                <a:cubicBezTo>
                  <a:pt x="1121" y="62"/>
                  <a:pt x="1088" y="27"/>
                  <a:pt x="1053" y="16"/>
                </a:cubicBezTo>
                <a:cubicBezTo>
                  <a:pt x="1037" y="11"/>
                  <a:pt x="1004" y="0"/>
                  <a:pt x="1004" y="0"/>
                </a:cubicBezTo>
                <a:cubicBezTo>
                  <a:pt x="954" y="10"/>
                  <a:pt x="917" y="41"/>
                  <a:pt x="864" y="41"/>
                </a:cubicBezTo>
                <a:close/>
              </a:path>
            </a:pathLst>
          </a:custGeom>
          <a:noFill/>
          <a:ln w="9525">
            <a:solidFill>
              <a:srgbClr val="FF0000"/>
            </a:solidFill>
            <a:round/>
            <a:headEnd/>
            <a:tailEnd/>
          </a:ln>
        </p:spPr>
        <p:txBody>
          <a:bodyPr/>
          <a:lstStyle/>
          <a:p>
            <a:endParaRPr lang="da-DK"/>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7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7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7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32" grpId="0" animBg="1"/>
      <p:bldP spid="158733" grpId="0" animBg="1"/>
      <p:bldP spid="158734" grpId="0" animBg="1"/>
      <p:bldP spid="15873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a:xfrm>
            <a:off x="107950" y="274638"/>
            <a:ext cx="8928100" cy="1143000"/>
          </a:xfrm>
        </p:spPr>
        <p:txBody>
          <a:bodyPr/>
          <a:lstStyle/>
          <a:p>
            <a:r>
              <a:rPr lang="sv-SE" sz="3200" smtClean="0"/>
              <a:t>Neurodegeneration in crucial areas causes BPSD</a:t>
            </a:r>
          </a:p>
        </p:txBody>
      </p:sp>
      <p:sp>
        <p:nvSpPr>
          <p:cNvPr id="60418" name="Text Box 3"/>
          <p:cNvSpPr txBox="1">
            <a:spLocks noChangeArrowheads="1"/>
          </p:cNvSpPr>
          <p:nvPr/>
        </p:nvSpPr>
        <p:spPr bwMode="auto">
          <a:xfrm>
            <a:off x="755650" y="1792288"/>
            <a:ext cx="7488238" cy="3416300"/>
          </a:xfrm>
          <a:prstGeom prst="rect">
            <a:avLst/>
          </a:prstGeom>
          <a:noFill/>
          <a:ln w="9525">
            <a:noFill/>
            <a:miter lim="800000"/>
            <a:headEnd/>
            <a:tailEnd/>
          </a:ln>
        </p:spPr>
        <p:txBody>
          <a:bodyPr>
            <a:spAutoFit/>
          </a:bodyPr>
          <a:lstStyle/>
          <a:p>
            <a:r>
              <a:rPr lang="sv-SE" sz="2400">
                <a:latin typeface="Tahoma" pitchFamily="34" charset="0"/>
              </a:rPr>
              <a:t>Lack of perception ability</a:t>
            </a:r>
          </a:p>
          <a:p>
            <a:endParaRPr lang="sv-SE" sz="2400"/>
          </a:p>
          <a:p>
            <a:r>
              <a:rPr lang="sv-SE" sz="2400"/>
              <a:t>Lack of ability to interpret perceptions </a:t>
            </a:r>
          </a:p>
          <a:p>
            <a:endParaRPr lang="sv-SE" sz="2400"/>
          </a:p>
          <a:p>
            <a:r>
              <a:rPr lang="sv-SE" sz="2400"/>
              <a:t>Lack of emotional control</a:t>
            </a:r>
          </a:p>
          <a:p>
            <a:endParaRPr lang="sv-SE" sz="2400"/>
          </a:p>
          <a:p>
            <a:r>
              <a:rPr lang="sv-SE" sz="2400"/>
              <a:t>Lack of impulse control</a:t>
            </a:r>
          </a:p>
          <a:p>
            <a:endParaRPr lang="sv-SE" sz="2400"/>
          </a:p>
          <a:p>
            <a:r>
              <a:rPr lang="sv-SE" sz="2400"/>
              <a:t>Lack of insight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51" name="Object 95"/>
          <p:cNvGraphicFramePr>
            <a:graphicFrameLocks noGrp="1" noChangeAspect="1"/>
          </p:cNvGraphicFramePr>
          <p:nvPr>
            <p:ph idx="1"/>
          </p:nvPr>
        </p:nvGraphicFramePr>
        <p:xfrm>
          <a:off x="755650" y="1773238"/>
          <a:ext cx="7751763" cy="4114800"/>
        </p:xfrm>
        <a:graphic>
          <a:graphicData uri="http://schemas.openxmlformats.org/presentationml/2006/ole">
            <p:oleObj spid="_x0000_s19551" name="Dokument" r:id="rId4" imgW="7769046" imgH="4119370" progId="Word.Document.8">
              <p:embed/>
            </p:oleObj>
          </a:graphicData>
        </a:graphic>
      </p:graphicFrame>
      <p:sp>
        <p:nvSpPr>
          <p:cNvPr id="19552" name="Line 3"/>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19553" name="Rectangle 4"/>
          <p:cNvSpPr>
            <a:spLocks noGrp="1" noChangeArrowheads="1"/>
          </p:cNvSpPr>
          <p:nvPr>
            <p:ph type="title"/>
          </p:nvPr>
        </p:nvSpPr>
        <p:spPr/>
        <p:txBody>
          <a:bodyPr/>
          <a:lstStyle/>
          <a:p>
            <a:r>
              <a:rPr lang="sv-SE" sz="3600" smtClean="0"/>
              <a:t>BPSD over time in Alzheimer´s disease</a:t>
            </a:r>
          </a:p>
        </p:txBody>
      </p:sp>
      <p:sp>
        <p:nvSpPr>
          <p:cNvPr id="19554" name="Rectangle 5"/>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19555" name="Text Box 6"/>
          <p:cNvSpPr txBox="1">
            <a:spLocks noChangeArrowheads="1"/>
          </p:cNvSpPr>
          <p:nvPr/>
        </p:nvSpPr>
        <p:spPr bwMode="auto">
          <a:xfrm>
            <a:off x="7756525" y="6400800"/>
            <a:ext cx="184150" cy="457200"/>
          </a:xfrm>
          <a:prstGeom prst="rect">
            <a:avLst/>
          </a:prstGeom>
          <a:noFill/>
          <a:ln w="9525">
            <a:noFill/>
            <a:miter lim="800000"/>
            <a:headEnd/>
            <a:tailEnd/>
          </a:ln>
        </p:spPr>
        <p:txBody>
          <a:bodyPr wrap="none">
            <a:spAutoFit/>
          </a:bodyPr>
          <a:lstStyle/>
          <a:p>
            <a:pPr eaLnBrk="0" hangingPunct="0"/>
            <a:endParaRPr lang="en-US" sz="2400">
              <a:solidFill>
                <a:srgbClr val="000099"/>
              </a:solidFill>
            </a:endParaRPr>
          </a:p>
        </p:txBody>
      </p:sp>
      <p:sp>
        <p:nvSpPr>
          <p:cNvPr id="19556" name="Line 7"/>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19557" name="Text Box 8"/>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19558" name="Text Box 9"/>
          <p:cNvSpPr txBox="1">
            <a:spLocks noChangeArrowheads="1"/>
          </p:cNvSpPr>
          <p:nvPr/>
        </p:nvSpPr>
        <p:spPr bwMode="auto">
          <a:xfrm>
            <a:off x="1258888" y="5995988"/>
            <a:ext cx="5837237" cy="400050"/>
          </a:xfrm>
          <a:prstGeom prst="rect">
            <a:avLst/>
          </a:prstGeom>
          <a:noFill/>
          <a:ln w="9525">
            <a:noFill/>
            <a:miter lim="800000"/>
            <a:headEnd/>
            <a:tailEnd/>
          </a:ln>
        </p:spPr>
        <p:txBody>
          <a:bodyPr wrap="none">
            <a:spAutoFit/>
          </a:bodyPr>
          <a:lstStyle/>
          <a:p>
            <a:r>
              <a:rPr lang="sv-SE">
                <a:solidFill>
                  <a:srgbClr val="000099"/>
                </a:solidFill>
              </a:rPr>
              <a:t>Early phase</a:t>
            </a:r>
            <a:r>
              <a:rPr lang="sv-SE" sz="2000">
                <a:solidFill>
                  <a:srgbClr val="000099"/>
                </a:solidFill>
              </a:rPr>
              <a:t>			           late phase</a:t>
            </a:r>
          </a:p>
        </p:txBody>
      </p:sp>
      <p:sp>
        <p:nvSpPr>
          <p:cNvPr id="19559" name="Line 10"/>
          <p:cNvSpPr>
            <a:spLocks noChangeShapeType="1"/>
          </p:cNvSpPr>
          <p:nvPr/>
        </p:nvSpPr>
        <p:spPr bwMode="auto">
          <a:xfrm>
            <a:off x="1042988" y="2420938"/>
            <a:ext cx="1584325" cy="431800"/>
          </a:xfrm>
          <a:prstGeom prst="line">
            <a:avLst/>
          </a:prstGeom>
          <a:noFill/>
          <a:ln w="28575">
            <a:solidFill>
              <a:schemeClr val="tx1"/>
            </a:solidFill>
            <a:round/>
            <a:headEnd/>
            <a:tailEnd/>
          </a:ln>
        </p:spPr>
        <p:txBody>
          <a:bodyPr/>
          <a:lstStyle/>
          <a:p>
            <a:endParaRPr lang="da-DK"/>
          </a:p>
        </p:txBody>
      </p:sp>
      <p:sp>
        <p:nvSpPr>
          <p:cNvPr id="19560" name="Line 11"/>
          <p:cNvSpPr>
            <a:spLocks noChangeShapeType="1"/>
          </p:cNvSpPr>
          <p:nvPr/>
        </p:nvSpPr>
        <p:spPr bwMode="auto">
          <a:xfrm>
            <a:off x="2627313" y="2852738"/>
            <a:ext cx="3384550" cy="2089150"/>
          </a:xfrm>
          <a:prstGeom prst="line">
            <a:avLst/>
          </a:prstGeom>
          <a:noFill/>
          <a:ln w="28575">
            <a:solidFill>
              <a:schemeClr val="tx1"/>
            </a:solidFill>
            <a:round/>
            <a:headEnd/>
            <a:tailEnd/>
          </a:ln>
        </p:spPr>
        <p:txBody>
          <a:bodyPr/>
          <a:lstStyle/>
          <a:p>
            <a:endParaRPr lang="da-DK"/>
          </a:p>
        </p:txBody>
      </p:sp>
      <p:sp>
        <p:nvSpPr>
          <p:cNvPr id="19561" name="Line 12"/>
          <p:cNvSpPr>
            <a:spLocks noChangeShapeType="1"/>
          </p:cNvSpPr>
          <p:nvPr/>
        </p:nvSpPr>
        <p:spPr bwMode="auto">
          <a:xfrm>
            <a:off x="6011863" y="4941888"/>
            <a:ext cx="1944687" cy="503237"/>
          </a:xfrm>
          <a:prstGeom prst="line">
            <a:avLst/>
          </a:prstGeom>
          <a:noFill/>
          <a:ln w="28575">
            <a:solidFill>
              <a:schemeClr val="tx1"/>
            </a:solidFill>
            <a:round/>
            <a:headEnd/>
            <a:tailEnd/>
          </a:ln>
        </p:spPr>
        <p:txBody>
          <a:bodyPr/>
          <a:lstStyle/>
          <a:p>
            <a:endParaRPr lang="da-DK"/>
          </a:p>
        </p:txBody>
      </p:sp>
      <p:sp>
        <p:nvSpPr>
          <p:cNvPr id="19562" name="Freeform 13"/>
          <p:cNvSpPr>
            <a:spLocks/>
          </p:cNvSpPr>
          <p:nvPr/>
        </p:nvSpPr>
        <p:spPr bwMode="auto">
          <a:xfrm>
            <a:off x="1116013" y="2708275"/>
            <a:ext cx="6264275" cy="3025775"/>
          </a:xfrm>
          <a:custGeom>
            <a:avLst/>
            <a:gdLst>
              <a:gd name="T0" fmla="*/ 0 w 4113"/>
              <a:gd name="T1" fmla="*/ 0 h 1965"/>
              <a:gd name="T2" fmla="*/ 2147483647 w 4113"/>
              <a:gd name="T3" fmla="*/ 2147483647 h 1965"/>
              <a:gd name="T4" fmla="*/ 2147483647 w 4113"/>
              <a:gd name="T5" fmla="*/ 2147483647 h 1965"/>
              <a:gd name="T6" fmla="*/ 2147483647 w 4113"/>
              <a:gd name="T7" fmla="*/ 2147483647 h 1965"/>
              <a:gd name="T8" fmla="*/ 2147483647 w 4113"/>
              <a:gd name="T9" fmla="*/ 2147483647 h 1965"/>
              <a:gd name="T10" fmla="*/ 0 60000 65536"/>
              <a:gd name="T11" fmla="*/ 0 60000 65536"/>
              <a:gd name="T12" fmla="*/ 0 60000 65536"/>
              <a:gd name="T13" fmla="*/ 0 60000 65536"/>
              <a:gd name="T14" fmla="*/ 0 60000 65536"/>
              <a:gd name="T15" fmla="*/ 0 w 4113"/>
              <a:gd name="T16" fmla="*/ 0 h 1965"/>
              <a:gd name="T17" fmla="*/ 4113 w 4113"/>
              <a:gd name="T18" fmla="*/ 1965 h 1965"/>
            </a:gdLst>
            <a:ahLst/>
            <a:cxnLst>
              <a:cxn ang="T10">
                <a:pos x="T0" y="T1"/>
              </a:cxn>
              <a:cxn ang="T11">
                <a:pos x="T2" y="T3"/>
              </a:cxn>
              <a:cxn ang="T12">
                <a:pos x="T4" y="T5"/>
              </a:cxn>
              <a:cxn ang="T13">
                <a:pos x="T6" y="T7"/>
              </a:cxn>
              <a:cxn ang="T14">
                <a:pos x="T8" y="T9"/>
              </a:cxn>
            </a:cxnLst>
            <a:rect l="T15" t="T16" r="T17" b="T18"/>
            <a:pathLst>
              <a:path w="4113" h="1965">
                <a:moveTo>
                  <a:pt x="0" y="0"/>
                </a:moveTo>
                <a:cubicBezTo>
                  <a:pt x="510" y="234"/>
                  <a:pt x="1020" y="469"/>
                  <a:pt x="1315" y="726"/>
                </a:cubicBezTo>
                <a:cubicBezTo>
                  <a:pt x="1610" y="983"/>
                  <a:pt x="1361" y="1346"/>
                  <a:pt x="1769" y="1542"/>
                </a:cubicBezTo>
                <a:cubicBezTo>
                  <a:pt x="2177" y="1738"/>
                  <a:pt x="3417" y="1845"/>
                  <a:pt x="3765" y="1905"/>
                </a:cubicBezTo>
                <a:cubicBezTo>
                  <a:pt x="4113" y="1965"/>
                  <a:pt x="3841" y="1905"/>
                  <a:pt x="3856" y="1905"/>
                </a:cubicBezTo>
              </a:path>
            </a:pathLst>
          </a:custGeom>
          <a:noFill/>
          <a:ln w="28575" cap="flat" cmpd="sng">
            <a:solidFill>
              <a:schemeClr val="folHlink"/>
            </a:solidFill>
            <a:prstDash val="dash"/>
            <a:round/>
            <a:headEnd/>
            <a:tailEnd/>
          </a:ln>
        </p:spPr>
        <p:txBody>
          <a:bodyPr/>
          <a:lstStyle/>
          <a:p>
            <a:endParaRPr lang="da-DK"/>
          </a:p>
        </p:txBody>
      </p:sp>
      <p:sp>
        <p:nvSpPr>
          <p:cNvPr id="19563" name="Freeform 14"/>
          <p:cNvSpPr>
            <a:spLocks/>
          </p:cNvSpPr>
          <p:nvPr/>
        </p:nvSpPr>
        <p:spPr bwMode="auto">
          <a:xfrm>
            <a:off x="1116013" y="4292600"/>
            <a:ext cx="5976937" cy="1368425"/>
          </a:xfrm>
          <a:custGeom>
            <a:avLst/>
            <a:gdLst>
              <a:gd name="T0" fmla="*/ 0 w 3765"/>
              <a:gd name="T1" fmla="*/ 2147483647 h 862"/>
              <a:gd name="T2" fmla="*/ 2147483647 w 3765"/>
              <a:gd name="T3" fmla="*/ 0 h 862"/>
              <a:gd name="T4" fmla="*/ 2147483647 w 3765"/>
              <a:gd name="T5" fmla="*/ 2147483647 h 862"/>
              <a:gd name="T6" fmla="*/ 0 60000 65536"/>
              <a:gd name="T7" fmla="*/ 0 60000 65536"/>
              <a:gd name="T8" fmla="*/ 0 60000 65536"/>
              <a:gd name="T9" fmla="*/ 0 w 3765"/>
              <a:gd name="T10" fmla="*/ 0 h 862"/>
              <a:gd name="T11" fmla="*/ 3765 w 3765"/>
              <a:gd name="T12" fmla="*/ 862 h 862"/>
            </a:gdLst>
            <a:ahLst/>
            <a:cxnLst>
              <a:cxn ang="T6">
                <a:pos x="T0" y="T1"/>
              </a:cxn>
              <a:cxn ang="T7">
                <a:pos x="T2" y="T3"/>
              </a:cxn>
              <a:cxn ang="T8">
                <a:pos x="T4" y="T5"/>
              </a:cxn>
            </a:cxnLst>
            <a:rect l="T9" t="T10" r="T11" b="T12"/>
            <a:pathLst>
              <a:path w="3765" h="862">
                <a:moveTo>
                  <a:pt x="0" y="862"/>
                </a:moveTo>
                <a:cubicBezTo>
                  <a:pt x="729" y="431"/>
                  <a:pt x="1459" y="0"/>
                  <a:pt x="2086" y="0"/>
                </a:cubicBezTo>
                <a:cubicBezTo>
                  <a:pt x="2713" y="0"/>
                  <a:pt x="3485" y="718"/>
                  <a:pt x="3765" y="862"/>
                </a:cubicBezTo>
              </a:path>
            </a:pathLst>
          </a:custGeom>
          <a:noFill/>
          <a:ln w="28575" cap="flat" cmpd="sng">
            <a:solidFill>
              <a:srgbClr val="FF9900"/>
            </a:solidFill>
            <a:prstDash val="dash"/>
            <a:round/>
            <a:headEnd/>
            <a:tailEnd/>
          </a:ln>
        </p:spPr>
        <p:txBody>
          <a:bodyPr/>
          <a:lstStyle/>
          <a:p>
            <a:endParaRPr lang="da-DK"/>
          </a:p>
        </p:txBody>
      </p:sp>
      <p:sp>
        <p:nvSpPr>
          <p:cNvPr id="19564" name="Freeform 15"/>
          <p:cNvSpPr>
            <a:spLocks/>
          </p:cNvSpPr>
          <p:nvPr/>
        </p:nvSpPr>
        <p:spPr bwMode="auto">
          <a:xfrm>
            <a:off x="3132138" y="4797425"/>
            <a:ext cx="3313112" cy="949325"/>
          </a:xfrm>
          <a:custGeom>
            <a:avLst/>
            <a:gdLst>
              <a:gd name="T0" fmla="*/ 0 w 2087"/>
              <a:gd name="T1" fmla="*/ 2147483647 h 598"/>
              <a:gd name="T2" fmla="*/ 2147483647 w 2087"/>
              <a:gd name="T3" fmla="*/ 2147483647 h 598"/>
              <a:gd name="T4" fmla="*/ 2147483647 w 2087"/>
              <a:gd name="T5" fmla="*/ 2147483647 h 598"/>
              <a:gd name="T6" fmla="*/ 0 60000 65536"/>
              <a:gd name="T7" fmla="*/ 0 60000 65536"/>
              <a:gd name="T8" fmla="*/ 0 60000 65536"/>
              <a:gd name="T9" fmla="*/ 0 w 2087"/>
              <a:gd name="T10" fmla="*/ 0 h 598"/>
              <a:gd name="T11" fmla="*/ 2087 w 2087"/>
              <a:gd name="T12" fmla="*/ 598 h 598"/>
            </a:gdLst>
            <a:ahLst/>
            <a:cxnLst>
              <a:cxn ang="T6">
                <a:pos x="T0" y="T1"/>
              </a:cxn>
              <a:cxn ang="T7">
                <a:pos x="T2" y="T3"/>
              </a:cxn>
              <a:cxn ang="T8">
                <a:pos x="T4" y="T5"/>
              </a:cxn>
            </a:cxnLst>
            <a:rect l="T9" t="T10" r="T11" b="T12"/>
            <a:pathLst>
              <a:path w="2087" h="598">
                <a:moveTo>
                  <a:pt x="0" y="552"/>
                </a:moveTo>
                <a:cubicBezTo>
                  <a:pt x="234" y="276"/>
                  <a:pt x="469" y="0"/>
                  <a:pt x="817" y="8"/>
                </a:cubicBezTo>
                <a:cubicBezTo>
                  <a:pt x="1165" y="16"/>
                  <a:pt x="1875" y="500"/>
                  <a:pt x="2087" y="598"/>
                </a:cubicBezTo>
              </a:path>
            </a:pathLst>
          </a:custGeom>
          <a:noFill/>
          <a:ln w="28575" cap="flat" cmpd="sng">
            <a:solidFill>
              <a:schemeClr val="tx1"/>
            </a:solidFill>
            <a:prstDash val="sysDot"/>
            <a:round/>
            <a:headEnd/>
            <a:tailEnd/>
          </a:ln>
        </p:spPr>
        <p:txBody>
          <a:bodyPr/>
          <a:lstStyle/>
          <a:p>
            <a:endParaRPr lang="da-DK"/>
          </a:p>
        </p:txBody>
      </p:sp>
      <p:sp>
        <p:nvSpPr>
          <p:cNvPr id="19565" name="Freeform 16"/>
          <p:cNvSpPr>
            <a:spLocks/>
          </p:cNvSpPr>
          <p:nvPr/>
        </p:nvSpPr>
        <p:spPr bwMode="auto">
          <a:xfrm>
            <a:off x="4643438" y="3933825"/>
            <a:ext cx="3313112" cy="1728788"/>
          </a:xfrm>
          <a:custGeom>
            <a:avLst/>
            <a:gdLst>
              <a:gd name="T0" fmla="*/ 0 w 2087"/>
              <a:gd name="T1" fmla="*/ 2147483647 h 1089"/>
              <a:gd name="T2" fmla="*/ 2147483647 w 2087"/>
              <a:gd name="T3" fmla="*/ 0 h 1089"/>
              <a:gd name="T4" fmla="*/ 2147483647 w 2087"/>
              <a:gd name="T5" fmla="*/ 2147483647 h 1089"/>
              <a:gd name="T6" fmla="*/ 0 60000 65536"/>
              <a:gd name="T7" fmla="*/ 0 60000 65536"/>
              <a:gd name="T8" fmla="*/ 0 60000 65536"/>
              <a:gd name="T9" fmla="*/ 0 w 2087"/>
              <a:gd name="T10" fmla="*/ 0 h 1089"/>
              <a:gd name="T11" fmla="*/ 2087 w 2087"/>
              <a:gd name="T12" fmla="*/ 1089 h 1089"/>
            </a:gdLst>
            <a:ahLst/>
            <a:cxnLst>
              <a:cxn ang="T6">
                <a:pos x="T0" y="T1"/>
              </a:cxn>
              <a:cxn ang="T7">
                <a:pos x="T2" y="T3"/>
              </a:cxn>
              <a:cxn ang="T8">
                <a:pos x="T4" y="T5"/>
              </a:cxn>
            </a:cxnLst>
            <a:rect l="T9" t="T10" r="T11" b="T12"/>
            <a:pathLst>
              <a:path w="2087" h="1089">
                <a:moveTo>
                  <a:pt x="0" y="1089"/>
                </a:moveTo>
                <a:cubicBezTo>
                  <a:pt x="166" y="544"/>
                  <a:pt x="333" y="0"/>
                  <a:pt x="681" y="0"/>
                </a:cubicBezTo>
                <a:cubicBezTo>
                  <a:pt x="1029" y="0"/>
                  <a:pt x="1853" y="908"/>
                  <a:pt x="2087" y="1089"/>
                </a:cubicBezTo>
              </a:path>
            </a:pathLst>
          </a:custGeom>
          <a:noFill/>
          <a:ln w="28575" cap="flat" cmpd="sng">
            <a:solidFill>
              <a:srgbClr val="009999"/>
            </a:solidFill>
            <a:prstDash val="dash"/>
            <a:round/>
            <a:headEnd/>
            <a:tailEnd/>
          </a:ln>
        </p:spPr>
        <p:txBody>
          <a:bodyPr/>
          <a:lstStyle/>
          <a:p>
            <a:endParaRPr lang="da-DK"/>
          </a:p>
        </p:txBody>
      </p:sp>
      <p:sp>
        <p:nvSpPr>
          <p:cNvPr id="19566" name="Rectangle 17"/>
          <p:cNvSpPr>
            <a:spLocks noChangeArrowheads="1"/>
          </p:cNvSpPr>
          <p:nvPr/>
        </p:nvSpPr>
        <p:spPr bwMode="auto">
          <a:xfrm>
            <a:off x="1258888" y="3357563"/>
            <a:ext cx="1470025" cy="396875"/>
          </a:xfrm>
          <a:prstGeom prst="rect">
            <a:avLst/>
          </a:prstGeom>
          <a:noFill/>
          <a:ln w="9525">
            <a:noFill/>
            <a:miter lim="800000"/>
            <a:headEnd/>
            <a:tailEnd/>
          </a:ln>
        </p:spPr>
        <p:txBody>
          <a:bodyPr wrap="none">
            <a:spAutoFit/>
          </a:bodyPr>
          <a:lstStyle/>
          <a:p>
            <a:r>
              <a:rPr lang="sv-SE" sz="2000">
                <a:solidFill>
                  <a:schemeClr val="folHlink"/>
                </a:solidFill>
                <a:latin typeface="Calibri" pitchFamily="34" charset="0"/>
              </a:rPr>
              <a:t>Depression</a:t>
            </a:r>
          </a:p>
        </p:txBody>
      </p:sp>
      <p:sp>
        <p:nvSpPr>
          <p:cNvPr id="19567" name="Rectangle 18"/>
          <p:cNvSpPr>
            <a:spLocks noChangeArrowheads="1"/>
          </p:cNvSpPr>
          <p:nvPr/>
        </p:nvSpPr>
        <p:spPr bwMode="auto">
          <a:xfrm>
            <a:off x="3059113" y="3933825"/>
            <a:ext cx="1322387" cy="400050"/>
          </a:xfrm>
          <a:prstGeom prst="rect">
            <a:avLst/>
          </a:prstGeom>
          <a:noFill/>
          <a:ln w="9525">
            <a:noFill/>
            <a:miter lim="800000"/>
            <a:headEnd/>
            <a:tailEnd/>
          </a:ln>
        </p:spPr>
        <p:txBody>
          <a:bodyPr wrap="none">
            <a:spAutoFit/>
          </a:bodyPr>
          <a:lstStyle/>
          <a:p>
            <a:r>
              <a:rPr lang="sv-SE" sz="2000">
                <a:solidFill>
                  <a:srgbClr val="FF9900"/>
                </a:solidFill>
                <a:latin typeface="Calibri" pitchFamily="34" charset="0"/>
              </a:rPr>
              <a:t>Aggression</a:t>
            </a:r>
          </a:p>
        </p:txBody>
      </p:sp>
      <p:sp>
        <p:nvSpPr>
          <p:cNvPr id="19568" name="Rectangle 19"/>
          <p:cNvSpPr>
            <a:spLocks noChangeArrowheads="1"/>
          </p:cNvSpPr>
          <p:nvPr/>
        </p:nvSpPr>
        <p:spPr bwMode="auto">
          <a:xfrm>
            <a:off x="6516688" y="3860800"/>
            <a:ext cx="1108075" cy="400050"/>
          </a:xfrm>
          <a:prstGeom prst="rect">
            <a:avLst/>
          </a:prstGeom>
          <a:noFill/>
          <a:ln w="9525">
            <a:noFill/>
            <a:miter lim="800000"/>
            <a:headEnd/>
            <a:tailEnd/>
          </a:ln>
        </p:spPr>
        <p:txBody>
          <a:bodyPr wrap="none">
            <a:spAutoFit/>
          </a:bodyPr>
          <a:lstStyle/>
          <a:p>
            <a:r>
              <a:rPr lang="sv-SE" sz="2000">
                <a:solidFill>
                  <a:srgbClr val="009999"/>
                </a:solidFill>
                <a:latin typeface="Calibri" pitchFamily="34" charset="0"/>
              </a:rPr>
              <a:t>Shouting</a:t>
            </a:r>
          </a:p>
        </p:txBody>
      </p:sp>
      <p:sp>
        <p:nvSpPr>
          <p:cNvPr id="19569" name="Rectangle 20"/>
          <p:cNvSpPr>
            <a:spLocks noChangeArrowheads="1"/>
          </p:cNvSpPr>
          <p:nvPr/>
        </p:nvSpPr>
        <p:spPr bwMode="auto">
          <a:xfrm>
            <a:off x="3492500" y="5445125"/>
            <a:ext cx="2305050" cy="646113"/>
          </a:xfrm>
          <a:prstGeom prst="rect">
            <a:avLst/>
          </a:prstGeom>
          <a:noFill/>
          <a:ln w="9525">
            <a:noFill/>
            <a:miter lim="800000"/>
            <a:headEnd/>
            <a:tailEnd/>
          </a:ln>
        </p:spPr>
        <p:txBody>
          <a:bodyPr>
            <a:spAutoFit/>
          </a:bodyPr>
          <a:lstStyle/>
          <a:p>
            <a:r>
              <a:rPr lang="sv-SE">
                <a:latin typeface="Calibri" pitchFamily="34" charset="0"/>
              </a:rPr>
              <a:t>Hallucinations</a:t>
            </a:r>
          </a:p>
          <a:p>
            <a:r>
              <a:rPr lang="sv-SE">
                <a:latin typeface="Calibri" pitchFamily="34" charset="0"/>
              </a:rPr>
              <a:t>Rigid thoughts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457200" y="277813"/>
            <a:ext cx="8229600" cy="633412"/>
          </a:xfrm>
        </p:spPr>
        <p:txBody>
          <a:bodyPr/>
          <a:lstStyle/>
          <a:p>
            <a:r>
              <a:rPr lang="sv-SE" sz="3200" smtClean="0"/>
              <a:t>Communication difficulties causes BPSD</a:t>
            </a:r>
          </a:p>
        </p:txBody>
      </p:sp>
      <p:sp>
        <p:nvSpPr>
          <p:cNvPr id="64514" name="Text Box 3"/>
          <p:cNvSpPr txBox="1">
            <a:spLocks noChangeArrowheads="1"/>
          </p:cNvSpPr>
          <p:nvPr/>
        </p:nvSpPr>
        <p:spPr bwMode="auto">
          <a:xfrm>
            <a:off x="4479925" y="1720850"/>
            <a:ext cx="184150" cy="366713"/>
          </a:xfrm>
          <a:prstGeom prst="rect">
            <a:avLst/>
          </a:prstGeom>
          <a:noFill/>
          <a:ln w="9525">
            <a:noFill/>
            <a:miter lim="800000"/>
            <a:headEnd/>
            <a:tailEnd/>
          </a:ln>
        </p:spPr>
        <p:txBody>
          <a:bodyPr wrap="none">
            <a:spAutoFit/>
          </a:bodyPr>
          <a:lstStyle/>
          <a:p>
            <a:endParaRPr lang="da-DK"/>
          </a:p>
        </p:txBody>
      </p:sp>
      <p:sp>
        <p:nvSpPr>
          <p:cNvPr id="64515" name="Text Box 4"/>
          <p:cNvSpPr txBox="1">
            <a:spLocks noChangeArrowheads="1"/>
          </p:cNvSpPr>
          <p:nvPr/>
        </p:nvSpPr>
        <p:spPr bwMode="auto">
          <a:xfrm>
            <a:off x="1011238" y="1117600"/>
            <a:ext cx="7161212" cy="369888"/>
          </a:xfrm>
          <a:prstGeom prst="rect">
            <a:avLst/>
          </a:prstGeom>
          <a:noFill/>
          <a:ln w="9525">
            <a:noFill/>
            <a:miter lim="800000"/>
            <a:headEnd/>
            <a:tailEnd/>
          </a:ln>
        </p:spPr>
        <p:txBody>
          <a:bodyPr wrap="none">
            <a:spAutoFit/>
          </a:bodyPr>
          <a:lstStyle/>
          <a:p>
            <a:r>
              <a:rPr lang="sv-SE"/>
              <a:t>External stimuli, symptom or care plan (dressing, bathing, go to bed)</a:t>
            </a:r>
          </a:p>
        </p:txBody>
      </p:sp>
      <p:sp>
        <p:nvSpPr>
          <p:cNvPr id="64516" name="Text Box 5"/>
          <p:cNvSpPr txBox="1">
            <a:spLocks noChangeArrowheads="1"/>
          </p:cNvSpPr>
          <p:nvPr/>
        </p:nvSpPr>
        <p:spPr bwMode="auto">
          <a:xfrm>
            <a:off x="3635375" y="2133600"/>
            <a:ext cx="1797050" cy="314325"/>
          </a:xfrm>
          <a:prstGeom prst="rect">
            <a:avLst/>
          </a:prstGeom>
          <a:noFill/>
          <a:ln w="9525">
            <a:noFill/>
            <a:miter lim="800000"/>
            <a:headEnd/>
            <a:tailEnd/>
          </a:ln>
        </p:spPr>
        <p:txBody>
          <a:bodyPr wrap="none">
            <a:spAutoFit/>
          </a:bodyPr>
          <a:lstStyle/>
          <a:p>
            <a:pPr>
              <a:lnSpc>
                <a:spcPct val="80000"/>
              </a:lnSpc>
              <a:spcBef>
                <a:spcPct val="20000"/>
              </a:spcBef>
            </a:pPr>
            <a:r>
              <a:rPr lang="sv-SE"/>
              <a:t>Staff try to help </a:t>
            </a:r>
          </a:p>
        </p:txBody>
      </p:sp>
      <p:sp>
        <p:nvSpPr>
          <p:cNvPr id="64517" name="Text Box 6"/>
          <p:cNvSpPr txBox="1">
            <a:spLocks noChangeArrowheads="1"/>
          </p:cNvSpPr>
          <p:nvPr/>
        </p:nvSpPr>
        <p:spPr bwMode="auto">
          <a:xfrm>
            <a:off x="922338" y="3141663"/>
            <a:ext cx="7429500" cy="314325"/>
          </a:xfrm>
          <a:prstGeom prst="rect">
            <a:avLst/>
          </a:prstGeom>
          <a:noFill/>
          <a:ln w="9525">
            <a:noFill/>
            <a:miter lim="800000"/>
            <a:headEnd/>
            <a:tailEnd/>
          </a:ln>
        </p:spPr>
        <p:txBody>
          <a:bodyPr wrap="none">
            <a:spAutoFit/>
          </a:bodyPr>
          <a:lstStyle/>
          <a:p>
            <a:pPr>
              <a:lnSpc>
                <a:spcPct val="80000"/>
              </a:lnSpc>
              <a:spcBef>
                <a:spcPct val="20000"/>
              </a:spcBef>
            </a:pPr>
            <a:r>
              <a:rPr lang="sv-SE"/>
              <a:t>Patient misperception situation (because of  neurodegeneration cortex)</a:t>
            </a:r>
          </a:p>
        </p:txBody>
      </p:sp>
      <p:sp>
        <p:nvSpPr>
          <p:cNvPr id="64518" name="Text Box 7"/>
          <p:cNvSpPr txBox="1">
            <a:spLocks noChangeArrowheads="1"/>
          </p:cNvSpPr>
          <p:nvPr/>
        </p:nvSpPr>
        <p:spPr bwMode="auto">
          <a:xfrm>
            <a:off x="2111375" y="4149725"/>
            <a:ext cx="4686300" cy="369888"/>
          </a:xfrm>
          <a:prstGeom prst="rect">
            <a:avLst/>
          </a:prstGeom>
          <a:noFill/>
          <a:ln w="9525">
            <a:noFill/>
            <a:miter lim="800000"/>
            <a:headEnd/>
            <a:tailEnd/>
          </a:ln>
        </p:spPr>
        <p:txBody>
          <a:bodyPr wrap="none">
            <a:spAutoFit/>
          </a:bodyPr>
          <a:lstStyle/>
          <a:p>
            <a:r>
              <a:rPr lang="sv-SE"/>
              <a:t>Patient misunderstands situation – danger? </a:t>
            </a:r>
          </a:p>
        </p:txBody>
      </p:sp>
      <p:sp>
        <p:nvSpPr>
          <p:cNvPr id="64519" name="Text Box 8"/>
          <p:cNvSpPr txBox="1">
            <a:spLocks noChangeArrowheads="1"/>
          </p:cNvSpPr>
          <p:nvPr/>
        </p:nvSpPr>
        <p:spPr bwMode="auto">
          <a:xfrm>
            <a:off x="1030288" y="5157788"/>
            <a:ext cx="6450012" cy="314325"/>
          </a:xfrm>
          <a:prstGeom prst="rect">
            <a:avLst/>
          </a:prstGeom>
          <a:noFill/>
          <a:ln w="9525">
            <a:noFill/>
            <a:miter lim="800000"/>
            <a:headEnd/>
            <a:tailEnd/>
          </a:ln>
        </p:spPr>
        <p:txBody>
          <a:bodyPr wrap="none">
            <a:spAutoFit/>
          </a:bodyPr>
          <a:lstStyle/>
          <a:p>
            <a:pPr>
              <a:lnSpc>
                <a:spcPct val="80000"/>
              </a:lnSpc>
              <a:spcBef>
                <a:spcPct val="20000"/>
              </a:spcBef>
            </a:pPr>
            <a:r>
              <a:rPr lang="sv-SE"/>
              <a:t>Lack of ability to adjust resistence (amygdala+frontal cortex)</a:t>
            </a:r>
          </a:p>
        </p:txBody>
      </p:sp>
      <p:sp>
        <p:nvSpPr>
          <p:cNvPr id="64520" name="Text Box 9"/>
          <p:cNvSpPr txBox="1">
            <a:spLocks noChangeArrowheads="1"/>
          </p:cNvSpPr>
          <p:nvPr/>
        </p:nvSpPr>
        <p:spPr bwMode="auto">
          <a:xfrm>
            <a:off x="1760538" y="5949950"/>
            <a:ext cx="5681662" cy="369888"/>
          </a:xfrm>
          <a:prstGeom prst="rect">
            <a:avLst/>
          </a:prstGeom>
          <a:noFill/>
          <a:ln w="9525">
            <a:noFill/>
            <a:miter lim="800000"/>
            <a:headEnd/>
            <a:tailEnd/>
          </a:ln>
        </p:spPr>
        <p:txBody>
          <a:bodyPr wrap="none">
            <a:spAutoFit/>
          </a:bodyPr>
          <a:lstStyle/>
          <a:p>
            <a:r>
              <a:rPr lang="sv-SE"/>
              <a:t>Strong resistence is interpreted by staff as aggression</a:t>
            </a:r>
          </a:p>
        </p:txBody>
      </p:sp>
      <p:sp>
        <p:nvSpPr>
          <p:cNvPr id="64521" name="Line 10"/>
          <p:cNvSpPr>
            <a:spLocks noChangeShapeType="1"/>
          </p:cNvSpPr>
          <p:nvPr/>
        </p:nvSpPr>
        <p:spPr bwMode="auto">
          <a:xfrm>
            <a:off x="4572000" y="1484313"/>
            <a:ext cx="0" cy="504825"/>
          </a:xfrm>
          <a:prstGeom prst="line">
            <a:avLst/>
          </a:prstGeom>
          <a:noFill/>
          <a:ln w="22225">
            <a:solidFill>
              <a:schemeClr val="tx1"/>
            </a:solidFill>
            <a:round/>
            <a:headEnd/>
            <a:tailEnd type="triangle" w="med" len="med"/>
          </a:ln>
        </p:spPr>
        <p:txBody>
          <a:bodyPr/>
          <a:lstStyle/>
          <a:p>
            <a:endParaRPr lang="da-DK"/>
          </a:p>
        </p:txBody>
      </p:sp>
      <p:sp>
        <p:nvSpPr>
          <p:cNvPr id="64522" name="Line 11"/>
          <p:cNvSpPr>
            <a:spLocks noChangeShapeType="1"/>
          </p:cNvSpPr>
          <p:nvPr/>
        </p:nvSpPr>
        <p:spPr bwMode="auto">
          <a:xfrm>
            <a:off x="4572000" y="2492375"/>
            <a:ext cx="0" cy="504825"/>
          </a:xfrm>
          <a:prstGeom prst="line">
            <a:avLst/>
          </a:prstGeom>
          <a:noFill/>
          <a:ln w="22225">
            <a:solidFill>
              <a:schemeClr val="tx1"/>
            </a:solidFill>
            <a:round/>
            <a:headEnd/>
            <a:tailEnd type="triangle" w="med" len="med"/>
          </a:ln>
        </p:spPr>
        <p:txBody>
          <a:bodyPr/>
          <a:lstStyle/>
          <a:p>
            <a:endParaRPr lang="da-DK"/>
          </a:p>
        </p:txBody>
      </p:sp>
      <p:sp>
        <p:nvSpPr>
          <p:cNvPr id="64523" name="Line 12"/>
          <p:cNvSpPr>
            <a:spLocks noChangeShapeType="1"/>
          </p:cNvSpPr>
          <p:nvPr/>
        </p:nvSpPr>
        <p:spPr bwMode="auto">
          <a:xfrm>
            <a:off x="4572000" y="3500438"/>
            <a:ext cx="0" cy="504825"/>
          </a:xfrm>
          <a:prstGeom prst="line">
            <a:avLst/>
          </a:prstGeom>
          <a:noFill/>
          <a:ln w="22225">
            <a:solidFill>
              <a:schemeClr val="tx1"/>
            </a:solidFill>
            <a:round/>
            <a:headEnd/>
            <a:tailEnd type="triangle" w="med" len="med"/>
          </a:ln>
        </p:spPr>
        <p:txBody>
          <a:bodyPr/>
          <a:lstStyle/>
          <a:p>
            <a:endParaRPr lang="da-DK"/>
          </a:p>
        </p:txBody>
      </p:sp>
      <p:sp>
        <p:nvSpPr>
          <p:cNvPr id="64524" name="Line 13"/>
          <p:cNvSpPr>
            <a:spLocks noChangeShapeType="1"/>
          </p:cNvSpPr>
          <p:nvPr/>
        </p:nvSpPr>
        <p:spPr bwMode="auto">
          <a:xfrm>
            <a:off x="4572000" y="4508500"/>
            <a:ext cx="0" cy="504825"/>
          </a:xfrm>
          <a:prstGeom prst="line">
            <a:avLst/>
          </a:prstGeom>
          <a:noFill/>
          <a:ln w="22225">
            <a:solidFill>
              <a:schemeClr val="tx1"/>
            </a:solidFill>
            <a:round/>
            <a:headEnd/>
            <a:tailEnd type="triangle" w="med" len="med"/>
          </a:ln>
        </p:spPr>
        <p:txBody>
          <a:bodyPr/>
          <a:lstStyle/>
          <a:p>
            <a:endParaRPr lang="da-DK"/>
          </a:p>
        </p:txBody>
      </p:sp>
      <p:sp>
        <p:nvSpPr>
          <p:cNvPr id="64525" name="Line 14"/>
          <p:cNvSpPr>
            <a:spLocks noChangeShapeType="1"/>
          </p:cNvSpPr>
          <p:nvPr/>
        </p:nvSpPr>
        <p:spPr bwMode="auto">
          <a:xfrm>
            <a:off x="4572000" y="5445125"/>
            <a:ext cx="0" cy="360363"/>
          </a:xfrm>
          <a:prstGeom prst="line">
            <a:avLst/>
          </a:prstGeom>
          <a:noFill/>
          <a:ln w="22225">
            <a:solidFill>
              <a:schemeClr val="tx1"/>
            </a:solidFill>
            <a:round/>
            <a:headEnd/>
            <a:tailEnd type="triangle" w="med" len="med"/>
          </a:ln>
        </p:spPr>
        <p:txBody>
          <a:bodyPr/>
          <a:lstStyle/>
          <a:p>
            <a:endParaRPr lang="da-DK"/>
          </a:p>
        </p:txBody>
      </p:sp>
      <p:sp>
        <p:nvSpPr>
          <p:cNvPr id="64526" name="Line 15"/>
          <p:cNvSpPr>
            <a:spLocks noChangeShapeType="1"/>
          </p:cNvSpPr>
          <p:nvPr/>
        </p:nvSpPr>
        <p:spPr bwMode="auto">
          <a:xfrm>
            <a:off x="0" y="1052513"/>
            <a:ext cx="9144000" cy="0"/>
          </a:xfrm>
          <a:prstGeom prst="line">
            <a:avLst/>
          </a:prstGeom>
          <a:noFill/>
          <a:ln w="9525">
            <a:solidFill>
              <a:srgbClr val="FF0000"/>
            </a:solidFill>
            <a:round/>
            <a:headEnd/>
            <a:tailEnd/>
          </a:ln>
        </p:spPr>
        <p:txBody>
          <a:bodyPr/>
          <a:lstStyle/>
          <a:p>
            <a:endParaRPr lang="da-DK"/>
          </a:p>
        </p:txBody>
      </p:sp>
      <p:sp>
        <p:nvSpPr>
          <p:cNvPr id="200720" name="Text Box 16"/>
          <p:cNvSpPr txBox="1">
            <a:spLocks noChangeArrowheads="1"/>
          </p:cNvSpPr>
          <p:nvPr/>
        </p:nvSpPr>
        <p:spPr bwMode="auto">
          <a:xfrm>
            <a:off x="1547813" y="6324600"/>
            <a:ext cx="5972175" cy="369888"/>
          </a:xfrm>
          <a:prstGeom prst="rect">
            <a:avLst/>
          </a:prstGeom>
          <a:noFill/>
          <a:ln w="9525">
            <a:solidFill>
              <a:srgbClr val="FF0000"/>
            </a:solidFill>
            <a:miter lim="800000"/>
            <a:headEnd/>
            <a:tailEnd/>
          </a:ln>
        </p:spPr>
        <p:txBody>
          <a:bodyPr wrap="none">
            <a:spAutoFit/>
          </a:bodyPr>
          <a:lstStyle/>
          <a:p>
            <a:r>
              <a:rPr lang="sv-SE">
                <a:solidFill>
                  <a:srgbClr val="FF0000"/>
                </a:solidFill>
                <a:latin typeface="Tahoma" pitchFamily="34" charset="0"/>
              </a:rPr>
              <a:t>Desire for drugs against aggression at the medical round</a:t>
            </a:r>
          </a:p>
        </p:txBody>
      </p:sp>
      <p:pic>
        <p:nvPicPr>
          <p:cNvPr id="200721" name="Picture 17" descr="MC900436397[1]"/>
          <p:cNvPicPr>
            <a:picLocks noChangeAspect="1" noChangeArrowheads="1"/>
          </p:cNvPicPr>
          <p:nvPr/>
        </p:nvPicPr>
        <p:blipFill>
          <a:blip r:embed="rId2"/>
          <a:srcRect/>
          <a:stretch>
            <a:fillRect/>
          </a:stretch>
        </p:blipFill>
        <p:spPr bwMode="auto">
          <a:xfrm>
            <a:off x="4114800" y="6043613"/>
            <a:ext cx="914400" cy="91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07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07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2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a:xfrm>
            <a:off x="0" y="277813"/>
            <a:ext cx="9144000" cy="1143000"/>
          </a:xfrm>
        </p:spPr>
        <p:txBody>
          <a:bodyPr/>
          <a:lstStyle/>
          <a:p>
            <a:r>
              <a:rPr lang="sv-SE" sz="3800" smtClean="0"/>
              <a:t>Symptom assessment of BPSD</a:t>
            </a:r>
          </a:p>
        </p:txBody>
      </p:sp>
      <p:sp>
        <p:nvSpPr>
          <p:cNvPr id="65538" name="Rectangle 3"/>
          <p:cNvSpPr>
            <a:spLocks noGrp="1" noChangeArrowheads="1"/>
          </p:cNvSpPr>
          <p:nvPr>
            <p:ph type="body" idx="1"/>
          </p:nvPr>
        </p:nvSpPr>
        <p:spPr>
          <a:xfrm>
            <a:off x="457200" y="1412875"/>
            <a:ext cx="8229600" cy="4895850"/>
          </a:xfrm>
        </p:spPr>
        <p:txBody>
          <a:bodyPr/>
          <a:lstStyle/>
          <a:p>
            <a:pPr marL="609600" indent="-609600">
              <a:buFont typeface="Wingdings" pitchFamily="2" charset="2"/>
              <a:buNone/>
            </a:pPr>
            <a:r>
              <a:rPr lang="sv-SE" sz="1600" smtClean="0"/>
              <a:t>1. What symptoms are observed?</a:t>
            </a:r>
          </a:p>
          <a:p>
            <a:pPr marL="609600" indent="-609600">
              <a:buFont typeface="Wingdings" pitchFamily="2" charset="2"/>
              <a:buNone/>
            </a:pPr>
            <a:r>
              <a:rPr lang="sv-SE" sz="1600" smtClean="0"/>
              <a:t>	- BPSD and other symptoms</a:t>
            </a:r>
          </a:p>
          <a:p>
            <a:pPr marL="609600" indent="-609600">
              <a:buFont typeface="Wingdings" pitchFamily="2" charset="2"/>
              <a:buNone/>
            </a:pPr>
            <a:r>
              <a:rPr lang="sv-SE" sz="1600" smtClean="0"/>
              <a:t>2. When did it start?</a:t>
            </a:r>
          </a:p>
          <a:p>
            <a:pPr marL="609600" indent="-609600">
              <a:buFont typeface="Wingdings" pitchFamily="2" charset="2"/>
              <a:buNone/>
            </a:pPr>
            <a:r>
              <a:rPr lang="sv-SE" sz="1600" smtClean="0"/>
              <a:t>3. What caused the symptoms to occur?</a:t>
            </a:r>
          </a:p>
          <a:p>
            <a:pPr marL="609600" indent="-609600">
              <a:buFont typeface="Wingdings" pitchFamily="2" charset="2"/>
              <a:buNone/>
            </a:pPr>
            <a:r>
              <a:rPr lang="sv-SE" sz="1600" smtClean="0"/>
              <a:t>4. Variations througout the day (surroundings, milieu, staff approach)?</a:t>
            </a:r>
          </a:p>
          <a:p>
            <a:pPr marL="609600" indent="-609600">
              <a:buFont typeface="Wingdings" pitchFamily="2" charset="2"/>
              <a:buNone/>
            </a:pPr>
            <a:r>
              <a:rPr lang="sv-SE" sz="1600" smtClean="0"/>
              <a:t>    When calm? When BPSD?</a:t>
            </a:r>
          </a:p>
          <a:p>
            <a:pPr marL="609600" indent="-609600">
              <a:buFont typeface="Wingdings" pitchFamily="2" charset="2"/>
              <a:buNone/>
            </a:pPr>
            <a:r>
              <a:rPr lang="sv-SE" sz="1600" smtClean="0"/>
              <a:t>5. Previous medical history?</a:t>
            </a:r>
          </a:p>
          <a:p>
            <a:pPr marL="609600" indent="-609600">
              <a:buFont typeface="Wingdings" pitchFamily="2" charset="2"/>
              <a:buNone/>
            </a:pPr>
            <a:r>
              <a:rPr lang="sv-SE" sz="1600" smtClean="0"/>
              <a:t>6. Medical examination, somatic and psychiatric status</a:t>
            </a:r>
          </a:p>
          <a:p>
            <a:pPr marL="609600" indent="-609600">
              <a:buFont typeface="Wingdings" pitchFamily="2" charset="2"/>
              <a:buNone/>
            </a:pPr>
            <a:r>
              <a:rPr lang="sv-SE" sz="1600" smtClean="0"/>
              <a:t>	     examine whole body; mouth, abdomen, articular examination,  feet</a:t>
            </a:r>
          </a:p>
          <a:p>
            <a:pPr marL="609600" indent="-609600">
              <a:buFont typeface="Wingdings" pitchFamily="2" charset="2"/>
              <a:buNone/>
            </a:pPr>
            <a:r>
              <a:rPr lang="sv-SE" sz="1600" smtClean="0"/>
              <a:t>7. Basic human needs addressed, physical and existential needs?</a:t>
            </a:r>
          </a:p>
          <a:p>
            <a:pPr marL="609600" indent="-609600">
              <a:buFont typeface="Wingdings" pitchFamily="2" charset="2"/>
              <a:buNone/>
            </a:pPr>
            <a:r>
              <a:rPr lang="sv-SE" sz="1600" smtClean="0"/>
              <a:t>	human contact, aktivity, nutrition, elimination, sleep </a:t>
            </a:r>
          </a:p>
          <a:p>
            <a:pPr marL="609600" indent="-609600">
              <a:buFont typeface="Wingdings" pitchFamily="2" charset="2"/>
              <a:buNone/>
            </a:pPr>
            <a:r>
              <a:rPr lang="sv-SE" sz="1600" smtClean="0"/>
              <a:t>8. Inventory of drugs? Adequate pain control?</a:t>
            </a:r>
          </a:p>
          <a:p>
            <a:pPr marL="609600" indent="-609600">
              <a:buFont typeface="Wingdings" pitchFamily="2" charset="2"/>
              <a:buNone/>
            </a:pPr>
            <a:r>
              <a:rPr lang="sv-SE" sz="1600" smtClean="0"/>
              <a:t>9. Interpretation of the situation</a:t>
            </a:r>
          </a:p>
          <a:p>
            <a:pPr marL="609600" indent="-609600">
              <a:buFont typeface="Wingdings" pitchFamily="2" charset="2"/>
              <a:buNone/>
            </a:pPr>
            <a:r>
              <a:rPr lang="sv-SE" sz="1600" smtClean="0"/>
              <a:t>10. Action depends on the cause</a:t>
            </a:r>
          </a:p>
          <a:p>
            <a:pPr marL="609600" indent="-609600">
              <a:buFont typeface="Wingdings" pitchFamily="2" charset="2"/>
              <a:buNone/>
            </a:pPr>
            <a:r>
              <a:rPr lang="sv-SE" sz="1600" smtClean="0"/>
              <a:t>11. Evaluation</a:t>
            </a:r>
          </a:p>
          <a:p>
            <a:pPr marL="609600" indent="-609600">
              <a:buFont typeface="Wingdings" pitchFamily="2" charset="2"/>
              <a:buNone/>
            </a:pPr>
            <a:r>
              <a:rPr lang="sv-SE" sz="2200" smtClean="0"/>
              <a:t>12. Don´t treat difficulties in communication with drugs!!!</a:t>
            </a:r>
          </a:p>
          <a:p>
            <a:pPr marL="609600" indent="-609600">
              <a:buFont typeface="Wingdings" pitchFamily="2" charset="2"/>
              <a:buNone/>
            </a:pPr>
            <a:endParaRPr lang="sv-SE" sz="16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r>
              <a:rPr lang="sv-SE" smtClean="0"/>
              <a:t>Haloperidol</a:t>
            </a:r>
          </a:p>
        </p:txBody>
      </p:sp>
      <p:sp>
        <p:nvSpPr>
          <p:cNvPr id="66562" name="Rectangle 3"/>
          <p:cNvSpPr>
            <a:spLocks noGrp="1" noChangeArrowheads="1"/>
          </p:cNvSpPr>
          <p:nvPr>
            <p:ph type="body" idx="1"/>
          </p:nvPr>
        </p:nvSpPr>
        <p:spPr>
          <a:xfrm>
            <a:off x="457200" y="1557338"/>
            <a:ext cx="8507413" cy="4465637"/>
          </a:xfrm>
        </p:spPr>
        <p:txBody>
          <a:bodyPr/>
          <a:lstStyle/>
          <a:p>
            <a:r>
              <a:rPr lang="sv-SE" smtClean="0"/>
              <a:t>3 studies</a:t>
            </a:r>
          </a:p>
          <a:p>
            <a:r>
              <a:rPr lang="sv-SE" smtClean="0"/>
              <a:t>Some effect on aggression in doses &gt;1,5mg/day</a:t>
            </a:r>
          </a:p>
          <a:p>
            <a:r>
              <a:rPr lang="sv-SE" smtClean="0"/>
              <a:t>Insufficient data for effect with doses below 1,5mg/day</a:t>
            </a:r>
          </a:p>
          <a:p>
            <a:r>
              <a:rPr lang="sv-SE" smtClean="0"/>
              <a:t>Marked extrapyramidal side effects </a:t>
            </a:r>
          </a:p>
          <a:p>
            <a:r>
              <a:rPr lang="sv-SE" smtClean="0"/>
              <a:t>No studies on dementia </a:t>
            </a:r>
          </a:p>
          <a:p>
            <a:r>
              <a:rPr lang="sv-SE" b="1" smtClean="0"/>
              <a:t>Not recommended in dementia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457200" y="277813"/>
            <a:ext cx="8229600" cy="747712"/>
          </a:xfrm>
        </p:spPr>
        <p:txBody>
          <a:bodyPr rtlCol="0">
            <a:normAutofit fontScale="90000"/>
          </a:bodyPr>
          <a:lstStyle/>
          <a:p>
            <a:pPr fontAlgn="auto">
              <a:spcAft>
                <a:spcPts val="0"/>
              </a:spcAft>
              <a:defRPr/>
            </a:pPr>
            <a:r>
              <a:rPr lang="sv-SE" dirty="0" err="1" smtClean="0"/>
              <a:t>Risperidone</a:t>
            </a:r>
            <a:endParaRPr lang="sv-SE" dirty="0" smtClean="0"/>
          </a:p>
        </p:txBody>
      </p:sp>
      <p:sp>
        <p:nvSpPr>
          <p:cNvPr id="67586" name="Rectangle 3"/>
          <p:cNvSpPr>
            <a:spLocks noGrp="1" noChangeArrowheads="1"/>
          </p:cNvSpPr>
          <p:nvPr>
            <p:ph type="body" idx="1"/>
          </p:nvPr>
        </p:nvSpPr>
        <p:spPr>
          <a:xfrm>
            <a:off x="457200" y="1270000"/>
            <a:ext cx="8229600" cy="4967288"/>
          </a:xfrm>
        </p:spPr>
        <p:txBody>
          <a:bodyPr/>
          <a:lstStyle/>
          <a:p>
            <a:pPr>
              <a:lnSpc>
                <a:spcPct val="80000"/>
              </a:lnSpc>
            </a:pPr>
            <a:r>
              <a:rPr lang="sv-SE" sz="1800" smtClean="0"/>
              <a:t>6 studies - 30-60% improvement - difference vs placebo non significant!</a:t>
            </a:r>
          </a:p>
          <a:p>
            <a:pPr>
              <a:lnSpc>
                <a:spcPct val="80000"/>
              </a:lnSpc>
              <a:buFont typeface="Wingdings" pitchFamily="2" charset="2"/>
              <a:buNone/>
            </a:pPr>
            <a:endParaRPr lang="sv-SE" sz="1800" smtClean="0"/>
          </a:p>
          <a:p>
            <a:pPr>
              <a:lnSpc>
                <a:spcPct val="80000"/>
              </a:lnSpc>
            </a:pPr>
            <a:r>
              <a:rPr lang="sv-SE" sz="1800" smtClean="0"/>
              <a:t>One study; Risperidone 1,2mg/dag effect on psycotic symptom in severe dementia but small effect compared with placebo </a:t>
            </a:r>
          </a:p>
          <a:p>
            <a:pPr>
              <a:lnSpc>
                <a:spcPct val="80000"/>
              </a:lnSpc>
              <a:buFont typeface="Wingdings" pitchFamily="2" charset="2"/>
              <a:buNone/>
            </a:pPr>
            <a:endParaRPr lang="sv-SE" sz="1800" smtClean="0"/>
          </a:p>
          <a:p>
            <a:pPr>
              <a:lnSpc>
                <a:spcPct val="80000"/>
              </a:lnSpc>
            </a:pPr>
            <a:r>
              <a:rPr lang="sv-SE" sz="1800" smtClean="0">
                <a:cs typeface="Tahoma" pitchFamily="34" charset="0"/>
              </a:rPr>
              <a:t>≥</a:t>
            </a:r>
            <a:r>
              <a:rPr lang="sv-SE" sz="1800" smtClean="0"/>
              <a:t>MMSE 13-15p,  no difference between Risperidone vs placebo</a:t>
            </a:r>
          </a:p>
          <a:p>
            <a:pPr>
              <a:lnSpc>
                <a:spcPct val="80000"/>
              </a:lnSpc>
            </a:pPr>
            <a:endParaRPr lang="sv-SE" sz="1800" smtClean="0"/>
          </a:p>
          <a:p>
            <a:pPr>
              <a:lnSpc>
                <a:spcPct val="80000"/>
              </a:lnSpc>
            </a:pPr>
            <a:r>
              <a:rPr lang="sv-SE" sz="1800" smtClean="0"/>
              <a:t>Side effects</a:t>
            </a:r>
          </a:p>
          <a:p>
            <a:pPr>
              <a:lnSpc>
                <a:spcPct val="80000"/>
              </a:lnSpc>
              <a:buFont typeface="Wingdings" pitchFamily="2" charset="2"/>
              <a:buNone/>
            </a:pPr>
            <a:endParaRPr lang="sv-SE" sz="1800" smtClean="0"/>
          </a:p>
          <a:p>
            <a:pPr>
              <a:lnSpc>
                <a:spcPct val="80000"/>
              </a:lnSpc>
            </a:pPr>
            <a:r>
              <a:rPr lang="sv-SE" sz="1800" smtClean="0"/>
              <a:t>previous indication: unspecific states of anxiety/aggresion in dementia </a:t>
            </a:r>
          </a:p>
          <a:p>
            <a:pPr>
              <a:lnSpc>
                <a:spcPct val="80000"/>
              </a:lnSpc>
            </a:pPr>
            <a:endParaRPr lang="sv-SE" sz="1800" smtClean="0"/>
          </a:p>
          <a:p>
            <a:pPr>
              <a:lnSpc>
                <a:spcPct val="80000"/>
              </a:lnSpc>
            </a:pPr>
            <a:r>
              <a:rPr lang="sv-SE" sz="1800" smtClean="0"/>
              <a:t>Changed indication after metaanalys 2004 increased risk of intracerebral lesions (stroke eller TIA) in patients with Risperidone treatment</a:t>
            </a:r>
          </a:p>
          <a:p>
            <a:pPr>
              <a:lnSpc>
                <a:spcPct val="80000"/>
              </a:lnSpc>
              <a:buFont typeface="Wingdings" pitchFamily="2" charset="2"/>
              <a:buNone/>
            </a:pPr>
            <a:endParaRPr lang="sv-SE" sz="1800" smtClean="0"/>
          </a:p>
          <a:p>
            <a:pPr>
              <a:lnSpc>
                <a:spcPct val="80000"/>
              </a:lnSpc>
            </a:pPr>
            <a:r>
              <a:rPr lang="sv-SE" sz="1800" smtClean="0"/>
              <a:t>Current indication: Severe psychotic symptoms like aggressions in persons with dementia for whom such symptoms may lead to suffering, danger for the patient or risk of selfdestructive acts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sv-SE" smtClean="0"/>
              <a:t>Bensodiazepines</a:t>
            </a:r>
          </a:p>
        </p:txBody>
      </p:sp>
      <p:sp>
        <p:nvSpPr>
          <p:cNvPr id="209923" name="Rectangle 3"/>
          <p:cNvSpPr>
            <a:spLocks noGrp="1" noChangeArrowheads="1"/>
          </p:cNvSpPr>
          <p:nvPr>
            <p:ph type="body" idx="1"/>
          </p:nvPr>
        </p:nvSpPr>
        <p:spPr>
          <a:xfrm>
            <a:off x="457200" y="1257300"/>
            <a:ext cx="8507413" cy="4764088"/>
          </a:xfrm>
        </p:spPr>
        <p:txBody>
          <a:bodyPr rtlCol="0">
            <a:normAutofit lnSpcReduction="10000"/>
          </a:bodyPr>
          <a:lstStyle/>
          <a:p>
            <a:pPr fontAlgn="auto">
              <a:lnSpc>
                <a:spcPct val="80000"/>
              </a:lnSpc>
              <a:spcAft>
                <a:spcPts val="0"/>
              </a:spcAft>
              <a:buFont typeface="Arial" pitchFamily="34" charset="0"/>
              <a:buChar char="•"/>
              <a:defRPr/>
            </a:pPr>
            <a:r>
              <a:rPr lang="sv-SE" sz="2400" dirty="0" err="1" smtClean="0"/>
              <a:t>One</a:t>
            </a:r>
            <a:r>
              <a:rPr lang="sv-SE" sz="2400" dirty="0" smtClean="0"/>
              <a:t> </a:t>
            </a:r>
            <a:r>
              <a:rPr lang="sv-SE" sz="2400" dirty="0" err="1" smtClean="0"/>
              <a:t>study</a:t>
            </a:r>
            <a:r>
              <a:rPr lang="sv-SE" sz="2400" dirty="0" smtClean="0"/>
              <a:t> on </a:t>
            </a:r>
            <a:r>
              <a:rPr lang="sv-SE" sz="2400" dirty="0" err="1" smtClean="0"/>
              <a:t>Temesta</a:t>
            </a:r>
            <a:r>
              <a:rPr lang="sv-SE" sz="2400" dirty="0" smtClean="0"/>
              <a:t>: </a:t>
            </a:r>
          </a:p>
          <a:p>
            <a:pPr fontAlgn="auto">
              <a:lnSpc>
                <a:spcPct val="80000"/>
              </a:lnSpc>
              <a:spcAft>
                <a:spcPts val="0"/>
              </a:spcAft>
              <a:buFont typeface="Wingdings" pitchFamily="2" charset="2"/>
              <a:buNone/>
              <a:defRPr/>
            </a:pPr>
            <a:r>
              <a:rPr lang="sv-SE" sz="2400" dirty="0" smtClean="0"/>
              <a:t>	- </a:t>
            </a:r>
            <a:r>
              <a:rPr lang="sv-SE" sz="2400" dirty="0" err="1" smtClean="0"/>
              <a:t>more</a:t>
            </a:r>
            <a:r>
              <a:rPr lang="sv-SE" sz="2400" dirty="0" smtClean="0"/>
              <a:t> </a:t>
            </a:r>
            <a:r>
              <a:rPr lang="sv-SE" sz="2400" dirty="0" err="1" smtClean="0"/>
              <a:t>effective</a:t>
            </a:r>
            <a:r>
              <a:rPr lang="sv-SE" sz="2400" dirty="0" smtClean="0"/>
              <a:t> </a:t>
            </a:r>
            <a:r>
              <a:rPr lang="sv-SE" sz="2400" dirty="0" err="1" smtClean="0"/>
              <a:t>than</a:t>
            </a:r>
            <a:r>
              <a:rPr lang="sv-SE" sz="2400" dirty="0" smtClean="0"/>
              <a:t> placebo</a:t>
            </a:r>
          </a:p>
          <a:p>
            <a:pPr fontAlgn="auto">
              <a:lnSpc>
                <a:spcPct val="80000"/>
              </a:lnSpc>
              <a:spcAft>
                <a:spcPts val="0"/>
              </a:spcAft>
              <a:buFont typeface="Wingdings" pitchFamily="2" charset="2"/>
              <a:buNone/>
              <a:defRPr/>
            </a:pPr>
            <a:r>
              <a:rPr lang="sv-SE" sz="2400" dirty="0" smtClean="0"/>
              <a:t>	- remarkable risk </a:t>
            </a:r>
            <a:r>
              <a:rPr lang="sv-SE" sz="2400" dirty="0" err="1" smtClean="0"/>
              <a:t>of</a:t>
            </a:r>
            <a:r>
              <a:rPr lang="sv-SE" sz="2400" dirty="0" smtClean="0"/>
              <a:t> </a:t>
            </a:r>
            <a:r>
              <a:rPr lang="sv-SE" sz="2400" dirty="0" err="1" smtClean="0"/>
              <a:t>falling</a:t>
            </a:r>
            <a:r>
              <a:rPr lang="sv-SE" sz="2400" dirty="0" smtClean="0"/>
              <a:t>, </a:t>
            </a:r>
            <a:r>
              <a:rPr lang="sv-SE" sz="2400" dirty="0" err="1" smtClean="0"/>
              <a:t>impaired</a:t>
            </a:r>
            <a:r>
              <a:rPr lang="sv-SE" sz="2400" dirty="0" smtClean="0"/>
              <a:t> </a:t>
            </a:r>
            <a:r>
              <a:rPr lang="sv-SE" sz="2400" dirty="0" err="1" smtClean="0"/>
              <a:t>cognition</a:t>
            </a:r>
            <a:r>
              <a:rPr lang="sv-SE" sz="2400" dirty="0" smtClean="0"/>
              <a:t> och paradoxal </a:t>
            </a:r>
            <a:r>
              <a:rPr lang="sv-SE" sz="2400" dirty="0" err="1" smtClean="0"/>
              <a:t>reactions</a:t>
            </a:r>
            <a:endParaRPr lang="sv-SE" sz="2400" dirty="0" smtClean="0"/>
          </a:p>
          <a:p>
            <a:pPr fontAlgn="auto">
              <a:lnSpc>
                <a:spcPct val="80000"/>
              </a:lnSpc>
              <a:spcAft>
                <a:spcPts val="0"/>
              </a:spcAft>
              <a:buFont typeface="Wingdings" pitchFamily="2" charset="2"/>
              <a:buNone/>
              <a:defRPr/>
            </a:pPr>
            <a:endParaRPr lang="sv-SE" sz="2400" dirty="0" smtClean="0"/>
          </a:p>
          <a:p>
            <a:pPr fontAlgn="auto">
              <a:lnSpc>
                <a:spcPct val="80000"/>
              </a:lnSpc>
              <a:spcAft>
                <a:spcPts val="0"/>
              </a:spcAft>
              <a:buFont typeface="Arial" pitchFamily="34" charset="0"/>
              <a:buChar char="•"/>
              <a:defRPr/>
            </a:pPr>
            <a:r>
              <a:rPr lang="sv-SE" sz="2400" dirty="0" smtClean="0"/>
              <a:t>Clinical </a:t>
            </a:r>
            <a:r>
              <a:rPr lang="sv-SE" sz="2400" dirty="0" err="1" smtClean="0"/>
              <a:t>experience</a:t>
            </a:r>
            <a:r>
              <a:rPr lang="sv-SE" sz="2400" dirty="0" smtClean="0"/>
              <a:t>:</a:t>
            </a:r>
          </a:p>
          <a:p>
            <a:pPr fontAlgn="auto">
              <a:lnSpc>
                <a:spcPct val="80000"/>
              </a:lnSpc>
              <a:spcAft>
                <a:spcPts val="0"/>
              </a:spcAft>
              <a:buFont typeface="Wingdings" pitchFamily="2" charset="2"/>
              <a:buNone/>
              <a:defRPr/>
            </a:pPr>
            <a:r>
              <a:rPr lang="sv-SE" sz="2400" dirty="0" smtClean="0"/>
              <a:t>	- short </a:t>
            </a:r>
            <a:r>
              <a:rPr lang="sv-SE" sz="2400" dirty="0" err="1" smtClean="0"/>
              <a:t>acting</a:t>
            </a:r>
            <a:r>
              <a:rPr lang="sv-SE" sz="2400" dirty="0" smtClean="0"/>
              <a:t> BDZ like </a:t>
            </a:r>
            <a:r>
              <a:rPr lang="sv-SE" sz="2400" dirty="0" err="1" smtClean="0"/>
              <a:t>Sobril</a:t>
            </a:r>
            <a:r>
              <a:rPr lang="sv-SE" sz="2400" dirty="0" smtClean="0"/>
              <a:t> (</a:t>
            </a:r>
            <a:r>
              <a:rPr lang="sv-SE" sz="2400" dirty="0" err="1" smtClean="0"/>
              <a:t>Oxazepam</a:t>
            </a:r>
            <a:r>
              <a:rPr lang="sv-SE" sz="2400" dirty="0" smtClean="0"/>
              <a:t>) </a:t>
            </a:r>
            <a:r>
              <a:rPr lang="sv-SE" sz="2400" dirty="0" err="1" smtClean="0"/>
              <a:t>may</a:t>
            </a:r>
            <a:r>
              <a:rPr lang="sv-SE" sz="2400" dirty="0" smtClean="0"/>
              <a:t> be </a:t>
            </a:r>
            <a:r>
              <a:rPr lang="sv-SE" sz="2400" dirty="0" err="1" smtClean="0"/>
              <a:t>tested</a:t>
            </a:r>
            <a:r>
              <a:rPr lang="sv-SE" sz="2400" dirty="0" smtClean="0"/>
              <a:t> for </a:t>
            </a:r>
            <a:r>
              <a:rPr lang="sv-SE" sz="2400" dirty="0" err="1" smtClean="0"/>
              <a:t>anxiety</a:t>
            </a:r>
            <a:endParaRPr lang="sv-SE" sz="2400" dirty="0" smtClean="0"/>
          </a:p>
          <a:p>
            <a:pPr fontAlgn="auto">
              <a:lnSpc>
                <a:spcPct val="80000"/>
              </a:lnSpc>
              <a:spcAft>
                <a:spcPts val="0"/>
              </a:spcAft>
              <a:buFont typeface="Wingdings" pitchFamily="2" charset="2"/>
              <a:buNone/>
              <a:defRPr/>
            </a:pPr>
            <a:endParaRPr lang="sv-SE" sz="2400" dirty="0" smtClean="0"/>
          </a:p>
          <a:p>
            <a:pPr fontAlgn="auto">
              <a:lnSpc>
                <a:spcPct val="80000"/>
              </a:lnSpc>
              <a:spcAft>
                <a:spcPts val="0"/>
              </a:spcAft>
              <a:buFont typeface="Arial" pitchFamily="34" charset="0"/>
              <a:buChar char="•"/>
              <a:defRPr/>
            </a:pPr>
            <a:r>
              <a:rPr lang="sv-SE" sz="2400" dirty="0" smtClean="0"/>
              <a:t>No </a:t>
            </a:r>
            <a:r>
              <a:rPr lang="sv-SE" sz="2400" dirty="0" err="1" smtClean="0"/>
              <a:t>evidence</a:t>
            </a:r>
            <a:r>
              <a:rPr lang="sv-SE" sz="2400" dirty="0" smtClean="0"/>
              <a:t> </a:t>
            </a:r>
            <a:r>
              <a:rPr lang="sv-SE" sz="2400" dirty="0" err="1" smtClean="0"/>
              <a:t>of</a:t>
            </a:r>
            <a:r>
              <a:rPr lang="sv-SE" sz="2400" dirty="0" smtClean="0"/>
              <a:t> </a:t>
            </a:r>
            <a:r>
              <a:rPr lang="sv-SE" sz="2400" dirty="0" err="1" smtClean="0"/>
              <a:t>effect</a:t>
            </a:r>
            <a:r>
              <a:rPr lang="sv-SE" sz="2400" dirty="0" smtClean="0"/>
              <a:t> in long term </a:t>
            </a:r>
            <a:r>
              <a:rPr lang="sv-SE" sz="2400" dirty="0" err="1" smtClean="0"/>
              <a:t>use</a:t>
            </a:r>
            <a:endParaRPr lang="sv-SE" sz="2400" dirty="0" smtClean="0"/>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smtClean="0"/>
              <a:t>Risk </a:t>
            </a:r>
            <a:r>
              <a:rPr lang="sv-SE" sz="2400" dirty="0" err="1" smtClean="0"/>
              <a:t>of</a:t>
            </a:r>
            <a:r>
              <a:rPr lang="sv-SE" sz="2400" dirty="0" smtClean="0"/>
              <a:t> </a:t>
            </a:r>
            <a:r>
              <a:rPr lang="sv-SE" sz="2400" dirty="0" err="1" smtClean="0"/>
              <a:t>side</a:t>
            </a:r>
            <a:r>
              <a:rPr lang="sv-SE" sz="2400" dirty="0" smtClean="0"/>
              <a:t> </a:t>
            </a:r>
            <a:r>
              <a:rPr lang="sv-SE" sz="2400" dirty="0" err="1" smtClean="0"/>
              <a:t>effects</a:t>
            </a:r>
            <a:r>
              <a:rPr lang="sv-SE" sz="2400" dirty="0" smtClean="0"/>
              <a:t>, </a:t>
            </a:r>
            <a:r>
              <a:rPr lang="sv-SE" sz="2400" dirty="0" err="1" smtClean="0"/>
              <a:t>addiction</a:t>
            </a:r>
            <a:r>
              <a:rPr lang="sv-SE" sz="2400" dirty="0" smtClean="0"/>
              <a:t> or </a:t>
            </a:r>
            <a:r>
              <a:rPr lang="sv-SE" sz="2400" dirty="0" err="1" smtClean="0"/>
              <a:t>side</a:t>
            </a:r>
            <a:r>
              <a:rPr lang="sv-SE" sz="2400" dirty="0" smtClean="0"/>
              <a:t> </a:t>
            </a:r>
            <a:r>
              <a:rPr lang="sv-SE" sz="2400" dirty="0" err="1" smtClean="0"/>
              <a:t>effects</a:t>
            </a:r>
            <a:r>
              <a:rPr lang="sv-SE" sz="2400" dirty="0" smtClean="0"/>
              <a:t> </a:t>
            </a:r>
            <a:r>
              <a:rPr lang="sv-SE" sz="2400" dirty="0" err="1" smtClean="0"/>
              <a:t>after</a:t>
            </a:r>
            <a:r>
              <a:rPr lang="sv-SE" sz="2400" dirty="0" smtClean="0"/>
              <a:t> </a:t>
            </a:r>
            <a:r>
              <a:rPr lang="sv-SE" sz="2400" dirty="0" err="1" smtClean="0"/>
              <a:t>stopping</a:t>
            </a:r>
            <a:r>
              <a:rPr lang="sv-SE" sz="2400" dirty="0" smtClean="0"/>
              <a:t> </a:t>
            </a:r>
            <a:r>
              <a:rPr lang="sv-SE" sz="2400" dirty="0" err="1" smtClean="0"/>
              <a:t>medication</a:t>
            </a:r>
            <a:r>
              <a:rPr lang="sv-SE" sz="2400" dirty="0" smtClean="0"/>
              <a:t> </a:t>
            </a:r>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smtClean="0"/>
              <a:t>Think ”In and </a:t>
            </a:r>
            <a:r>
              <a:rPr lang="sv-SE" sz="2400" dirty="0" err="1" smtClean="0"/>
              <a:t>out</a:t>
            </a:r>
            <a:r>
              <a:rPr lang="sv-SE" sz="2400" dirty="0" smtClean="0"/>
              <a:t> dates”, in </a:t>
            </a:r>
            <a:r>
              <a:rPr lang="sv-SE" sz="2400" dirty="0" err="1" smtClean="0"/>
              <a:t>similarity</a:t>
            </a:r>
            <a:r>
              <a:rPr lang="sv-SE" sz="2400" dirty="0" smtClean="0"/>
              <a:t> </a:t>
            </a:r>
            <a:r>
              <a:rPr lang="sv-SE" sz="2400" dirty="0" err="1" smtClean="0"/>
              <a:t>with</a:t>
            </a:r>
            <a:r>
              <a:rPr lang="sv-SE" sz="2400" dirty="0" smtClean="0"/>
              <a:t> </a:t>
            </a:r>
            <a:r>
              <a:rPr lang="sv-SE" sz="2400" dirty="0" err="1" smtClean="0"/>
              <a:t>antibiotic</a:t>
            </a:r>
            <a:r>
              <a:rPr lang="sv-SE" sz="2400" dirty="0" smtClean="0"/>
              <a:t> </a:t>
            </a:r>
            <a:r>
              <a:rPr lang="sv-SE" sz="2400" dirty="0" err="1" smtClean="0"/>
              <a:t>treatment</a:t>
            </a:r>
            <a:endParaRPr lang="sv-SE" sz="24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lstStyle/>
          <a:p>
            <a:r>
              <a:rPr lang="sv-SE" smtClean="0"/>
              <a:t>Hemineurin (Klometiazol)</a:t>
            </a:r>
          </a:p>
        </p:txBody>
      </p:sp>
      <p:sp>
        <p:nvSpPr>
          <p:cNvPr id="210947" name="Rectangle 3"/>
          <p:cNvSpPr>
            <a:spLocks noGrp="1" noChangeArrowheads="1"/>
          </p:cNvSpPr>
          <p:nvPr>
            <p:ph type="body" idx="1"/>
          </p:nvPr>
        </p:nvSpPr>
        <p:spPr>
          <a:xfrm>
            <a:off x="457200" y="1484313"/>
            <a:ext cx="8229600" cy="4114800"/>
          </a:xfrm>
        </p:spPr>
        <p:txBody>
          <a:bodyPr rtlCol="0">
            <a:normAutofit fontScale="92500" lnSpcReduction="10000"/>
          </a:bodyPr>
          <a:lstStyle/>
          <a:p>
            <a:pPr fontAlgn="auto">
              <a:lnSpc>
                <a:spcPct val="90000"/>
              </a:lnSpc>
              <a:spcAft>
                <a:spcPts val="0"/>
              </a:spcAft>
              <a:buFont typeface="Arial" pitchFamily="34" charset="0"/>
              <a:buChar char="•"/>
              <a:defRPr/>
            </a:pPr>
            <a:r>
              <a:rPr lang="sv-SE" sz="3000" dirty="0" err="1" smtClean="0"/>
              <a:t>Accepted</a:t>
            </a:r>
            <a:r>
              <a:rPr lang="sv-SE" sz="3000" dirty="0" smtClean="0"/>
              <a:t> for </a:t>
            </a:r>
            <a:r>
              <a:rPr lang="sv-SE" sz="3000" dirty="0" err="1" smtClean="0"/>
              <a:t>sleeping</a:t>
            </a:r>
            <a:r>
              <a:rPr lang="sv-SE" sz="3000" dirty="0" smtClean="0"/>
              <a:t> </a:t>
            </a:r>
            <a:r>
              <a:rPr lang="sv-SE" sz="3000" dirty="0" err="1" smtClean="0"/>
              <a:t>disturbances</a:t>
            </a:r>
            <a:r>
              <a:rPr lang="sv-SE" sz="3000" dirty="0" smtClean="0"/>
              <a:t> and agitation in </a:t>
            </a:r>
            <a:r>
              <a:rPr lang="sv-SE" sz="3000" dirty="0" err="1" smtClean="0"/>
              <a:t>elderly</a:t>
            </a:r>
            <a:endParaRPr lang="sv-SE" sz="3000" dirty="0" smtClean="0"/>
          </a:p>
          <a:p>
            <a:pPr fontAlgn="auto">
              <a:lnSpc>
                <a:spcPct val="90000"/>
              </a:lnSpc>
              <a:spcAft>
                <a:spcPts val="0"/>
              </a:spcAft>
              <a:buFont typeface="Arial" pitchFamily="34" charset="0"/>
              <a:buChar char="•"/>
              <a:defRPr/>
            </a:pPr>
            <a:endParaRPr lang="sv-SE" sz="3000" dirty="0" smtClean="0"/>
          </a:p>
          <a:p>
            <a:pPr fontAlgn="auto">
              <a:lnSpc>
                <a:spcPct val="90000"/>
              </a:lnSpc>
              <a:spcAft>
                <a:spcPts val="0"/>
              </a:spcAft>
              <a:buFont typeface="Arial" pitchFamily="34" charset="0"/>
              <a:buChar char="•"/>
              <a:defRPr/>
            </a:pPr>
            <a:r>
              <a:rPr lang="sv-SE" sz="3000" dirty="0" smtClean="0"/>
              <a:t>No studies on persons </a:t>
            </a:r>
            <a:r>
              <a:rPr lang="sv-SE" sz="3000" dirty="0" err="1" smtClean="0"/>
              <a:t>with</a:t>
            </a:r>
            <a:r>
              <a:rPr lang="sv-SE" sz="3000" dirty="0" smtClean="0"/>
              <a:t> </a:t>
            </a:r>
            <a:r>
              <a:rPr lang="sv-SE" sz="3000" dirty="0" err="1" smtClean="0"/>
              <a:t>dementia</a:t>
            </a:r>
            <a:endParaRPr lang="sv-SE" sz="3000" dirty="0" smtClean="0"/>
          </a:p>
          <a:p>
            <a:pPr marL="0" indent="0" fontAlgn="auto">
              <a:lnSpc>
                <a:spcPct val="90000"/>
              </a:lnSpc>
              <a:spcAft>
                <a:spcPts val="0"/>
              </a:spcAft>
              <a:buFont typeface="Wingdings" pitchFamily="2" charset="2"/>
              <a:buNone/>
              <a:defRPr/>
            </a:pPr>
            <a:endParaRPr lang="sv-SE" sz="3000" dirty="0" smtClean="0"/>
          </a:p>
          <a:p>
            <a:pPr fontAlgn="auto">
              <a:lnSpc>
                <a:spcPct val="90000"/>
              </a:lnSpc>
              <a:spcAft>
                <a:spcPts val="0"/>
              </a:spcAft>
              <a:buFont typeface="Arial" pitchFamily="34" charset="0"/>
              <a:buChar char="•"/>
              <a:defRPr/>
            </a:pPr>
            <a:r>
              <a:rPr lang="sv-SE" sz="3000" dirty="0" err="1" smtClean="0"/>
              <a:t>Side</a:t>
            </a:r>
            <a:r>
              <a:rPr lang="sv-SE" sz="3000" dirty="0" smtClean="0"/>
              <a:t> </a:t>
            </a:r>
            <a:r>
              <a:rPr lang="sv-SE" sz="3000" dirty="0" err="1" smtClean="0"/>
              <a:t>effects</a:t>
            </a:r>
            <a:endParaRPr lang="sv-SE" sz="3000" dirty="0" smtClean="0"/>
          </a:p>
          <a:p>
            <a:pPr fontAlgn="auto">
              <a:lnSpc>
                <a:spcPct val="90000"/>
              </a:lnSpc>
              <a:spcAft>
                <a:spcPts val="0"/>
              </a:spcAft>
              <a:buFont typeface="Arial" pitchFamily="34" charset="0"/>
              <a:buChar char="•"/>
              <a:defRPr/>
            </a:pPr>
            <a:endParaRPr lang="sv-SE" sz="3000" dirty="0" smtClean="0"/>
          </a:p>
          <a:p>
            <a:pPr fontAlgn="auto">
              <a:lnSpc>
                <a:spcPct val="90000"/>
              </a:lnSpc>
              <a:spcAft>
                <a:spcPts val="0"/>
              </a:spcAft>
              <a:buFont typeface="Arial" pitchFamily="34" charset="0"/>
              <a:buChar char="•"/>
              <a:defRPr/>
            </a:pPr>
            <a:r>
              <a:rPr lang="sv-SE" sz="3000" dirty="0" smtClean="0"/>
              <a:t>Clinical </a:t>
            </a:r>
            <a:r>
              <a:rPr lang="sv-SE" sz="3000" dirty="0" err="1" smtClean="0"/>
              <a:t>experience</a:t>
            </a:r>
            <a:r>
              <a:rPr lang="sv-SE" sz="3000" dirty="0" smtClean="0"/>
              <a:t>: </a:t>
            </a:r>
          </a:p>
          <a:p>
            <a:pPr fontAlgn="auto">
              <a:lnSpc>
                <a:spcPct val="90000"/>
              </a:lnSpc>
              <a:spcAft>
                <a:spcPts val="0"/>
              </a:spcAft>
              <a:buFont typeface="Wingdings" pitchFamily="2" charset="2"/>
              <a:buNone/>
              <a:defRPr/>
            </a:pPr>
            <a:r>
              <a:rPr lang="sv-SE" sz="3000" b="1" dirty="0" smtClean="0"/>
              <a:t>	In hospitals and under </a:t>
            </a:r>
            <a:r>
              <a:rPr lang="sv-SE" sz="3000" b="1" dirty="0" err="1" smtClean="0"/>
              <a:t>careful</a:t>
            </a:r>
            <a:r>
              <a:rPr lang="sv-SE" sz="3000" b="1" dirty="0" smtClean="0"/>
              <a:t> observation </a:t>
            </a:r>
            <a:r>
              <a:rPr lang="sv-SE" sz="3000" b="1" dirty="0" err="1" smtClean="0"/>
              <a:t>Hemineuvrin</a:t>
            </a:r>
            <a:r>
              <a:rPr lang="sv-SE" sz="3000" b="1" dirty="0" smtClean="0"/>
              <a:t> </a:t>
            </a:r>
            <a:r>
              <a:rPr lang="sv-SE" sz="3000" b="1" dirty="0" err="1" smtClean="0"/>
              <a:t>may</a:t>
            </a:r>
            <a:r>
              <a:rPr lang="sv-SE" sz="3000" b="1" dirty="0" smtClean="0"/>
              <a:t> be </a:t>
            </a:r>
            <a:r>
              <a:rPr lang="sv-SE" sz="3000" b="1" dirty="0" err="1" smtClean="0"/>
              <a:t>used</a:t>
            </a:r>
            <a:r>
              <a:rPr lang="sv-SE" sz="3000" b="1" dirty="0" smtClean="0"/>
              <a:t> in </a:t>
            </a:r>
            <a:r>
              <a:rPr lang="sv-SE" sz="3000" b="1" dirty="0" err="1" smtClean="0"/>
              <a:t>acute</a:t>
            </a:r>
            <a:r>
              <a:rPr lang="sv-SE" sz="3000" b="1" dirty="0" smtClean="0"/>
              <a:t> situations</a:t>
            </a:r>
          </a:p>
          <a:p>
            <a:pPr fontAlgn="auto">
              <a:lnSpc>
                <a:spcPct val="90000"/>
              </a:lnSpc>
              <a:spcAft>
                <a:spcPts val="0"/>
              </a:spcAft>
              <a:buFont typeface="Arial" pitchFamily="34" charset="0"/>
              <a:buChar char="•"/>
              <a:defRPr/>
            </a:pPr>
            <a:endParaRPr lang="sv-SE"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sv-SE" sz="4000" smtClean="0"/>
              <a:t>Pharmacological treatment of BPSD</a:t>
            </a:r>
          </a:p>
        </p:txBody>
      </p:sp>
      <p:sp>
        <p:nvSpPr>
          <p:cNvPr id="212995" name="Rectangle 3"/>
          <p:cNvSpPr>
            <a:spLocks noGrp="1" noChangeArrowheads="1"/>
          </p:cNvSpPr>
          <p:nvPr>
            <p:ph type="body" idx="1"/>
          </p:nvPr>
        </p:nvSpPr>
        <p:spPr>
          <a:xfrm>
            <a:off x="457200" y="1196975"/>
            <a:ext cx="8229600" cy="5327650"/>
          </a:xfrm>
        </p:spPr>
        <p:txBody>
          <a:bodyPr rtlCol="0">
            <a:normAutofit lnSpcReduction="10000"/>
          </a:bodyPr>
          <a:lstStyle/>
          <a:p>
            <a:pPr lvl="1" fontAlgn="auto">
              <a:lnSpc>
                <a:spcPct val="80000"/>
              </a:lnSpc>
              <a:spcAft>
                <a:spcPts val="0"/>
              </a:spcAft>
              <a:buFontTx/>
              <a:buNone/>
              <a:defRPr/>
            </a:pPr>
            <a:r>
              <a:rPr lang="sv-SE" sz="2000" dirty="0" smtClean="0"/>
              <a:t>	 </a:t>
            </a:r>
          </a:p>
          <a:p>
            <a:pPr fontAlgn="auto">
              <a:lnSpc>
                <a:spcPct val="80000"/>
              </a:lnSpc>
              <a:spcAft>
                <a:spcPts val="0"/>
              </a:spcAft>
              <a:buFont typeface="Arial" pitchFamily="34" charset="0"/>
              <a:buChar char="•"/>
              <a:defRPr/>
            </a:pPr>
            <a:r>
              <a:rPr lang="sv-SE" sz="2000" dirty="0" err="1" smtClean="0"/>
              <a:t>Optimize</a:t>
            </a:r>
            <a:r>
              <a:rPr lang="sv-SE" sz="2000" dirty="0" smtClean="0"/>
              <a:t> pain and symptom </a:t>
            </a:r>
            <a:r>
              <a:rPr lang="sv-SE" sz="2000" dirty="0" err="1" smtClean="0"/>
              <a:t>control</a:t>
            </a:r>
            <a:endParaRPr lang="sv-SE" sz="2000" dirty="0" smtClean="0"/>
          </a:p>
          <a:p>
            <a:pPr fontAlgn="auto">
              <a:lnSpc>
                <a:spcPct val="80000"/>
              </a:lnSpc>
              <a:spcAft>
                <a:spcPts val="0"/>
              </a:spcAft>
              <a:buFont typeface="Arial" pitchFamily="34" charset="0"/>
              <a:buChar char="•"/>
              <a:defRPr/>
            </a:pPr>
            <a:r>
              <a:rPr lang="sv-SE" sz="2000" dirty="0" smtClean="0"/>
              <a:t>Depressive symptoms -  </a:t>
            </a:r>
            <a:r>
              <a:rPr lang="sv-SE" sz="2000" b="1" dirty="0" smtClean="0"/>
              <a:t>SSRI:s</a:t>
            </a:r>
          </a:p>
          <a:p>
            <a:pPr fontAlgn="auto">
              <a:lnSpc>
                <a:spcPct val="80000"/>
              </a:lnSpc>
              <a:spcAft>
                <a:spcPts val="0"/>
              </a:spcAft>
              <a:buFont typeface="Arial" pitchFamily="34" charset="0"/>
              <a:buChar char="•"/>
              <a:defRPr/>
            </a:pPr>
            <a:r>
              <a:rPr lang="sv-SE" sz="2000" dirty="0" err="1" smtClean="0"/>
              <a:t>Irritability</a:t>
            </a:r>
            <a:r>
              <a:rPr lang="sv-SE" sz="2000" dirty="0" smtClean="0"/>
              <a:t>, agitation or </a:t>
            </a:r>
            <a:r>
              <a:rPr lang="sv-SE" sz="2000" dirty="0" err="1" smtClean="0"/>
              <a:t>anxiety</a:t>
            </a:r>
            <a:r>
              <a:rPr lang="sv-SE" sz="2000" dirty="0" smtClean="0"/>
              <a:t> – </a:t>
            </a:r>
            <a:r>
              <a:rPr lang="sv-SE" sz="2000" b="1" dirty="0" smtClean="0"/>
              <a:t>SSRI:s</a:t>
            </a:r>
          </a:p>
          <a:p>
            <a:pPr fontAlgn="auto">
              <a:lnSpc>
                <a:spcPct val="80000"/>
              </a:lnSpc>
              <a:spcAft>
                <a:spcPts val="0"/>
              </a:spcAft>
              <a:buFont typeface="Arial" pitchFamily="34" charset="0"/>
              <a:buChar char="•"/>
              <a:defRPr/>
            </a:pPr>
            <a:r>
              <a:rPr lang="sv-SE" sz="2000" dirty="0" err="1" smtClean="0"/>
              <a:t>Memantin</a:t>
            </a:r>
            <a:r>
              <a:rPr lang="sv-SE" sz="2000" dirty="0" smtClean="0"/>
              <a:t> (</a:t>
            </a:r>
            <a:r>
              <a:rPr lang="sv-SE" sz="2000" dirty="0" err="1" smtClean="0"/>
              <a:t>Ebixa</a:t>
            </a:r>
            <a:r>
              <a:rPr lang="sv-SE" sz="2000" dirty="0" smtClean="0"/>
              <a:t>) </a:t>
            </a:r>
            <a:r>
              <a:rPr lang="sv-SE" sz="2000" dirty="0" err="1" smtClean="0"/>
              <a:t>may</a:t>
            </a:r>
            <a:r>
              <a:rPr lang="sv-SE" sz="2000" dirty="0" smtClean="0"/>
              <a:t> be </a:t>
            </a:r>
            <a:r>
              <a:rPr lang="sv-SE" sz="2000" dirty="0" err="1" smtClean="0"/>
              <a:t>tried</a:t>
            </a:r>
            <a:r>
              <a:rPr lang="sv-SE" sz="2000" dirty="0" smtClean="0"/>
              <a:t> on agitation och aggressivitet</a:t>
            </a:r>
          </a:p>
          <a:p>
            <a:pPr fontAlgn="auto">
              <a:lnSpc>
                <a:spcPct val="80000"/>
              </a:lnSpc>
              <a:spcAft>
                <a:spcPts val="0"/>
              </a:spcAft>
              <a:buFont typeface="Arial" pitchFamily="34" charset="0"/>
              <a:buChar char="•"/>
              <a:defRPr/>
            </a:pPr>
            <a:r>
              <a:rPr lang="sv-SE" sz="2000" dirty="0" smtClean="0"/>
              <a:t>If </a:t>
            </a:r>
            <a:r>
              <a:rPr lang="sv-SE" sz="2000" dirty="0" err="1" smtClean="0"/>
              <a:t>acute</a:t>
            </a:r>
            <a:r>
              <a:rPr lang="sv-SE" sz="2000" dirty="0" smtClean="0"/>
              <a:t> </a:t>
            </a:r>
            <a:r>
              <a:rPr lang="sv-SE" sz="2000" dirty="0" err="1" smtClean="0"/>
              <a:t>sedation</a:t>
            </a:r>
            <a:r>
              <a:rPr lang="sv-SE" sz="2000" dirty="0" smtClean="0"/>
              <a:t> </a:t>
            </a:r>
            <a:r>
              <a:rPr lang="sv-SE" sz="2000" dirty="0" err="1" smtClean="0"/>
              <a:t>needed</a:t>
            </a:r>
            <a:r>
              <a:rPr lang="sv-SE" sz="2000" dirty="0" smtClean="0"/>
              <a:t>: </a:t>
            </a:r>
            <a:r>
              <a:rPr lang="sv-SE" sz="2000" dirty="0" err="1" smtClean="0"/>
              <a:t>Sobril</a:t>
            </a:r>
            <a:r>
              <a:rPr lang="sv-SE" sz="2000" dirty="0" smtClean="0"/>
              <a:t> for short </a:t>
            </a:r>
            <a:r>
              <a:rPr lang="sv-SE" sz="2000" dirty="0" err="1" smtClean="0"/>
              <a:t>time</a:t>
            </a:r>
            <a:r>
              <a:rPr lang="sv-SE" sz="2000" dirty="0" smtClean="0"/>
              <a:t> and </a:t>
            </a:r>
            <a:r>
              <a:rPr lang="sv-SE" sz="2000" dirty="0" err="1" smtClean="0"/>
              <a:t>with</a:t>
            </a:r>
            <a:r>
              <a:rPr lang="sv-SE" sz="2000" dirty="0" smtClean="0"/>
              <a:t> </a:t>
            </a:r>
            <a:r>
              <a:rPr lang="sv-SE" sz="2000" dirty="0" err="1" smtClean="0"/>
              <a:t>adequate</a:t>
            </a:r>
            <a:r>
              <a:rPr lang="sv-SE" sz="2000" dirty="0" smtClean="0"/>
              <a:t> observation </a:t>
            </a:r>
            <a:r>
              <a:rPr lang="sv-SE" sz="2000" dirty="0" err="1" smtClean="0"/>
              <a:t>of</a:t>
            </a:r>
            <a:r>
              <a:rPr lang="sv-SE" sz="2000" dirty="0" smtClean="0"/>
              <a:t> the patient</a:t>
            </a:r>
          </a:p>
          <a:p>
            <a:pPr marL="0" indent="0" fontAlgn="auto">
              <a:lnSpc>
                <a:spcPct val="80000"/>
              </a:lnSpc>
              <a:spcAft>
                <a:spcPts val="0"/>
              </a:spcAft>
              <a:buFont typeface="Arial" pitchFamily="34" charset="0"/>
              <a:buNone/>
              <a:defRPr/>
            </a:pPr>
            <a:endParaRPr lang="sv-SE" sz="2000" dirty="0" smtClean="0"/>
          </a:p>
          <a:p>
            <a:pPr fontAlgn="auto">
              <a:lnSpc>
                <a:spcPct val="80000"/>
              </a:lnSpc>
              <a:spcAft>
                <a:spcPts val="0"/>
              </a:spcAft>
              <a:buFont typeface="Arial" pitchFamily="34" charset="0"/>
              <a:buChar char="•"/>
              <a:defRPr/>
            </a:pPr>
            <a:r>
              <a:rPr lang="sv-SE" sz="2000" dirty="0" err="1" smtClean="0"/>
              <a:t>Psycotic</a:t>
            </a:r>
            <a:r>
              <a:rPr lang="sv-SE" sz="2000" dirty="0" smtClean="0"/>
              <a:t> symptoms/aggression:</a:t>
            </a:r>
          </a:p>
          <a:p>
            <a:pPr fontAlgn="auto">
              <a:lnSpc>
                <a:spcPct val="80000"/>
              </a:lnSpc>
              <a:spcAft>
                <a:spcPts val="0"/>
              </a:spcAft>
              <a:buFont typeface="Wingdings" pitchFamily="2" charset="2"/>
              <a:buNone/>
              <a:defRPr/>
            </a:pPr>
            <a:r>
              <a:rPr lang="sv-SE" sz="2000" dirty="0" smtClean="0"/>
              <a:t>	- </a:t>
            </a:r>
            <a:r>
              <a:rPr lang="sv-SE" sz="2000" dirty="0" err="1" smtClean="0"/>
              <a:t>Risperidone</a:t>
            </a:r>
            <a:r>
              <a:rPr lang="sv-SE" sz="2000" dirty="0" smtClean="0"/>
              <a:t> -1,5mg/</a:t>
            </a:r>
            <a:r>
              <a:rPr lang="sv-SE" sz="2000" dirty="0" err="1" smtClean="0"/>
              <a:t>day</a:t>
            </a:r>
            <a:r>
              <a:rPr lang="sv-SE" sz="2000" dirty="0" smtClean="0"/>
              <a:t> </a:t>
            </a:r>
            <a:r>
              <a:rPr lang="sv-SE" sz="2000" dirty="0" err="1" smtClean="0"/>
              <a:t>may</a:t>
            </a:r>
            <a:r>
              <a:rPr lang="sv-SE" sz="2000" dirty="0" smtClean="0"/>
              <a:t> be </a:t>
            </a:r>
            <a:r>
              <a:rPr lang="sv-SE" sz="2000" dirty="0" err="1" smtClean="0"/>
              <a:t>tested</a:t>
            </a:r>
            <a:endParaRPr lang="sv-SE" sz="2000" dirty="0" smtClean="0"/>
          </a:p>
          <a:p>
            <a:pPr fontAlgn="auto">
              <a:lnSpc>
                <a:spcPct val="80000"/>
              </a:lnSpc>
              <a:spcAft>
                <a:spcPts val="0"/>
              </a:spcAft>
              <a:buFont typeface="Wingdings" pitchFamily="2" charset="2"/>
              <a:buNone/>
              <a:defRPr/>
            </a:pPr>
            <a:r>
              <a:rPr lang="sv-SE" sz="2000" dirty="0" smtClean="0"/>
              <a:t>	- </a:t>
            </a:r>
            <a:r>
              <a:rPr lang="sv-SE" sz="2000" dirty="0" err="1" smtClean="0"/>
              <a:t>Restrictions</a:t>
            </a:r>
            <a:r>
              <a:rPr lang="sv-SE" sz="2000" dirty="0" smtClean="0"/>
              <a:t> </a:t>
            </a:r>
            <a:r>
              <a:rPr lang="sv-SE" sz="2000" dirty="0" err="1" smtClean="0"/>
              <a:t>because</a:t>
            </a:r>
            <a:r>
              <a:rPr lang="sv-SE" sz="2000" dirty="0" smtClean="0"/>
              <a:t> </a:t>
            </a:r>
            <a:r>
              <a:rPr lang="sv-SE" sz="2000" dirty="0" err="1" smtClean="0"/>
              <a:t>of</a:t>
            </a:r>
            <a:r>
              <a:rPr lang="sv-SE" sz="2000" dirty="0" smtClean="0"/>
              <a:t> risk </a:t>
            </a:r>
            <a:r>
              <a:rPr lang="sv-SE" sz="2000" dirty="0" err="1" smtClean="0"/>
              <a:t>of</a:t>
            </a:r>
            <a:r>
              <a:rPr lang="sv-SE" sz="2000" dirty="0" smtClean="0"/>
              <a:t> stroke and </a:t>
            </a:r>
            <a:r>
              <a:rPr lang="sv-SE" sz="2000" dirty="0" err="1" smtClean="0"/>
              <a:t>increased</a:t>
            </a:r>
            <a:r>
              <a:rPr lang="sv-SE" sz="2000" dirty="0" smtClean="0"/>
              <a:t> </a:t>
            </a:r>
            <a:r>
              <a:rPr lang="sv-SE" sz="2000" dirty="0" err="1" smtClean="0"/>
              <a:t>mortality</a:t>
            </a:r>
            <a:endParaRPr lang="sv-SE" sz="2000" dirty="0" smtClean="0"/>
          </a:p>
          <a:p>
            <a:pPr fontAlgn="auto">
              <a:lnSpc>
                <a:spcPct val="80000"/>
              </a:lnSpc>
              <a:spcAft>
                <a:spcPts val="0"/>
              </a:spcAft>
              <a:buFont typeface="Wingdings" pitchFamily="2" charset="2"/>
              <a:buNone/>
              <a:defRPr/>
            </a:pPr>
            <a:r>
              <a:rPr lang="sv-SE" sz="2000" dirty="0"/>
              <a:t>	</a:t>
            </a:r>
            <a:r>
              <a:rPr lang="sv-SE" sz="2000" dirty="0" smtClean="0"/>
              <a:t>- </a:t>
            </a:r>
            <a:r>
              <a:rPr lang="sv-SE" sz="2000" dirty="0" err="1" smtClean="0"/>
              <a:t>initially</a:t>
            </a:r>
            <a:r>
              <a:rPr lang="sv-SE" sz="2000" dirty="0" smtClean="0"/>
              <a:t> </a:t>
            </a:r>
            <a:r>
              <a:rPr lang="sv-SE" sz="2000" dirty="0" err="1" smtClean="0"/>
              <a:t>maybe</a:t>
            </a:r>
            <a:r>
              <a:rPr lang="sv-SE" sz="2000" dirty="0" smtClean="0"/>
              <a:t> </a:t>
            </a:r>
            <a:r>
              <a:rPr lang="sv-SE" sz="2000" dirty="0" err="1" smtClean="0"/>
              <a:t>Sobril</a:t>
            </a:r>
            <a:endParaRPr lang="sv-SE" sz="2000" dirty="0" smtClean="0"/>
          </a:p>
          <a:p>
            <a:pPr fontAlgn="auto">
              <a:lnSpc>
                <a:spcPct val="80000"/>
              </a:lnSpc>
              <a:spcAft>
                <a:spcPts val="0"/>
              </a:spcAft>
              <a:buFont typeface="Wingdings" pitchFamily="2" charset="2"/>
              <a:buNone/>
              <a:defRPr/>
            </a:pPr>
            <a:endParaRPr lang="sv-SE" sz="2000" dirty="0" smtClean="0"/>
          </a:p>
          <a:p>
            <a:pPr fontAlgn="auto">
              <a:lnSpc>
                <a:spcPct val="80000"/>
              </a:lnSpc>
              <a:spcAft>
                <a:spcPts val="0"/>
              </a:spcAft>
              <a:buFont typeface="Arial" pitchFamily="34" charset="0"/>
              <a:buChar char="•"/>
              <a:defRPr/>
            </a:pPr>
            <a:r>
              <a:rPr lang="sv-SE" sz="2000" dirty="0" smtClean="0"/>
              <a:t>If </a:t>
            </a:r>
            <a:r>
              <a:rPr lang="sv-SE" sz="2000" dirty="0" err="1" smtClean="0"/>
              <a:t>neuroleptics</a:t>
            </a:r>
            <a:r>
              <a:rPr lang="sv-SE" sz="2000" dirty="0" smtClean="0"/>
              <a:t> or </a:t>
            </a:r>
            <a:r>
              <a:rPr lang="sv-SE" sz="2000" dirty="0" err="1" smtClean="0"/>
              <a:t>anxiolytics</a:t>
            </a:r>
            <a:r>
              <a:rPr lang="sv-SE" sz="2000" dirty="0" smtClean="0"/>
              <a:t>:</a:t>
            </a:r>
          </a:p>
          <a:p>
            <a:pPr fontAlgn="auto">
              <a:lnSpc>
                <a:spcPct val="80000"/>
              </a:lnSpc>
              <a:spcAft>
                <a:spcPts val="0"/>
              </a:spcAft>
              <a:buFont typeface="Wingdings" pitchFamily="2" charset="2"/>
              <a:buNone/>
              <a:defRPr/>
            </a:pPr>
            <a:r>
              <a:rPr lang="sv-SE" sz="2000" dirty="0" smtClean="0"/>
              <a:t>	- </a:t>
            </a:r>
            <a:r>
              <a:rPr lang="sv-SE" sz="2000" dirty="0"/>
              <a:t>S</a:t>
            </a:r>
            <a:r>
              <a:rPr lang="sv-SE" sz="2000" dirty="0" smtClean="0"/>
              <a:t>hort </a:t>
            </a:r>
            <a:r>
              <a:rPr lang="sv-SE" sz="2000" dirty="0" err="1" smtClean="0"/>
              <a:t>treatment</a:t>
            </a:r>
            <a:r>
              <a:rPr lang="sv-SE" sz="2000" dirty="0" smtClean="0"/>
              <a:t> duration  – 2 </a:t>
            </a:r>
            <a:r>
              <a:rPr lang="sv-SE" sz="2000" dirty="0" err="1" smtClean="0"/>
              <a:t>weeks</a:t>
            </a:r>
            <a:endParaRPr lang="sv-SE" sz="2000" dirty="0" smtClean="0"/>
          </a:p>
          <a:p>
            <a:pPr fontAlgn="auto">
              <a:lnSpc>
                <a:spcPct val="80000"/>
              </a:lnSpc>
              <a:spcAft>
                <a:spcPts val="0"/>
              </a:spcAft>
              <a:buFont typeface="Wingdings" pitchFamily="2" charset="2"/>
              <a:buNone/>
              <a:defRPr/>
            </a:pPr>
            <a:r>
              <a:rPr lang="sv-SE" sz="2000" dirty="0" smtClean="0"/>
              <a:t>	- </a:t>
            </a:r>
            <a:r>
              <a:rPr lang="sv-SE" sz="2000" dirty="0" err="1" smtClean="0"/>
              <a:t>Clarify</a:t>
            </a:r>
            <a:r>
              <a:rPr lang="sv-SE" sz="2000" dirty="0" smtClean="0"/>
              <a:t> ”in and </a:t>
            </a:r>
            <a:r>
              <a:rPr lang="sv-SE" sz="2000" dirty="0" err="1" smtClean="0"/>
              <a:t>out</a:t>
            </a:r>
            <a:r>
              <a:rPr lang="sv-SE" sz="2000" dirty="0" smtClean="0"/>
              <a:t>” date!</a:t>
            </a:r>
          </a:p>
          <a:p>
            <a:pPr fontAlgn="auto">
              <a:lnSpc>
                <a:spcPct val="80000"/>
              </a:lnSpc>
              <a:spcAft>
                <a:spcPts val="0"/>
              </a:spcAft>
              <a:buFont typeface="Wingdings" pitchFamily="2" charset="2"/>
              <a:buNone/>
              <a:defRPr/>
            </a:pPr>
            <a:r>
              <a:rPr lang="sv-SE" sz="2000" dirty="0" smtClean="0"/>
              <a:t>	- </a:t>
            </a:r>
            <a:r>
              <a:rPr lang="sv-SE" sz="2000" dirty="0" err="1" smtClean="0"/>
              <a:t>Evaluate</a:t>
            </a:r>
            <a:endParaRPr lang="sv-SE" sz="2000" dirty="0" smtClean="0"/>
          </a:p>
          <a:p>
            <a:pPr fontAlgn="auto">
              <a:lnSpc>
                <a:spcPct val="80000"/>
              </a:lnSpc>
              <a:spcAft>
                <a:spcPts val="0"/>
              </a:spcAft>
              <a:buFont typeface="Wingdings" pitchFamily="2" charset="2"/>
              <a:buNone/>
              <a:defRPr/>
            </a:pPr>
            <a:r>
              <a:rPr lang="sv-SE" sz="2000" dirty="0" smtClean="0"/>
              <a:t>	- </a:t>
            </a:r>
            <a:r>
              <a:rPr lang="sv-SE" sz="2000" dirty="0" err="1" smtClean="0"/>
              <a:t>Reconsider</a:t>
            </a:r>
            <a:r>
              <a:rPr lang="sv-SE" sz="2000" dirty="0"/>
              <a:t> </a:t>
            </a:r>
            <a:r>
              <a:rPr lang="sv-SE" sz="2000" dirty="0" err="1" smtClean="0"/>
              <a:t>indication</a:t>
            </a:r>
            <a:endParaRPr lang="sv-SE" sz="2000"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sv-SE" smtClean="0"/>
              <a:t>Summary BPSD</a:t>
            </a:r>
          </a:p>
        </p:txBody>
      </p:sp>
      <p:sp>
        <p:nvSpPr>
          <p:cNvPr id="71682" name="Rectangle 3"/>
          <p:cNvSpPr>
            <a:spLocks noGrp="1" noChangeArrowheads="1"/>
          </p:cNvSpPr>
          <p:nvPr>
            <p:ph type="body" idx="1"/>
          </p:nvPr>
        </p:nvSpPr>
        <p:spPr>
          <a:xfrm>
            <a:off x="457200" y="1557338"/>
            <a:ext cx="8507413" cy="4114800"/>
          </a:xfrm>
        </p:spPr>
        <p:txBody>
          <a:bodyPr/>
          <a:lstStyle/>
          <a:p>
            <a:r>
              <a:rPr lang="sv-SE" smtClean="0"/>
              <a:t>Correlates to neuroanatomical changes</a:t>
            </a:r>
          </a:p>
          <a:p>
            <a:r>
              <a:rPr lang="sv-SE" smtClean="0"/>
              <a:t>Miscommunication  main reason</a:t>
            </a:r>
          </a:p>
          <a:p>
            <a:r>
              <a:rPr lang="sv-SE" smtClean="0"/>
              <a:t>Pharmacological treatment no/little effect vs placebo</a:t>
            </a:r>
          </a:p>
          <a:p>
            <a:r>
              <a:rPr lang="sv-SE" smtClean="0"/>
              <a:t>Non-pharmacological treatment 1:st choice </a:t>
            </a:r>
          </a:p>
          <a:p>
            <a:r>
              <a:rPr lang="sv-SE" smtClean="0"/>
              <a:t>Don´t treat miscommunication with drugs!!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endParaRPr lang="da-DK" smtClean="0"/>
          </a:p>
        </p:txBody>
      </p:sp>
      <p:sp>
        <p:nvSpPr>
          <p:cNvPr id="72706" name="Content Placeholder 2"/>
          <p:cNvSpPr>
            <a:spLocks noGrp="1"/>
          </p:cNvSpPr>
          <p:nvPr>
            <p:ph idx="1"/>
          </p:nvPr>
        </p:nvSpPr>
        <p:spPr/>
        <p:txBody>
          <a:bodyPr/>
          <a:lstStyle/>
          <a:p>
            <a:pPr marL="0" indent="0">
              <a:buFont typeface="Arial" charset="0"/>
              <a:buNone/>
            </a:pPr>
            <a:r>
              <a:rPr lang="sv-SE" smtClean="0"/>
              <a:t>Kasper is a 86 year old gentlemen suffering from Alzheimer´s disease, living in a dementia group living. His two sons want to talk to you and make sure that you will; rescusitate if Kasper´s heart stops, refer Kasper to hospital if he gets an infection, they would also like to ask you you to put in a nasogastric tube because of his swallowing difficulties. What would you say to the sons?</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sv-SE" smtClean="0"/>
              <a:t>ETHICAL ISSUES</a:t>
            </a:r>
          </a:p>
        </p:txBody>
      </p:sp>
      <p:sp>
        <p:nvSpPr>
          <p:cNvPr id="73730" name="Rectangle 3"/>
          <p:cNvSpPr>
            <a:spLocks noGrp="1" noChangeArrowheads="1"/>
          </p:cNvSpPr>
          <p:nvPr>
            <p:ph type="body" idx="1"/>
          </p:nvPr>
        </p:nvSpPr>
        <p:spPr>
          <a:xfrm>
            <a:off x="457200" y="1412875"/>
            <a:ext cx="8229600" cy="4114800"/>
          </a:xfrm>
        </p:spPr>
        <p:txBody>
          <a:bodyPr/>
          <a:lstStyle/>
          <a:p>
            <a:pPr>
              <a:buFont typeface="Wingdings" pitchFamily="2" charset="2"/>
              <a:buNone/>
            </a:pPr>
            <a:endParaRPr lang="sv-SE" smtClean="0"/>
          </a:p>
          <a:p>
            <a:r>
              <a:rPr lang="sv-SE" smtClean="0"/>
              <a:t>Cardiopulmonary resuscitation</a:t>
            </a:r>
          </a:p>
          <a:p>
            <a:r>
              <a:rPr lang="sv-SE" smtClean="0"/>
              <a:t>Hospital referral</a:t>
            </a:r>
          </a:p>
          <a:p>
            <a:r>
              <a:rPr lang="sv-SE" smtClean="0"/>
              <a:t>Nutrition</a:t>
            </a:r>
          </a:p>
          <a:p>
            <a:r>
              <a:rPr lang="sv-SE" smtClean="0"/>
              <a:t>Antibiotics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457200" y="277813"/>
            <a:ext cx="8229600" cy="806450"/>
          </a:xfrm>
        </p:spPr>
        <p:txBody>
          <a:bodyPr/>
          <a:lstStyle/>
          <a:p>
            <a:r>
              <a:rPr lang="sv-SE" smtClean="0"/>
              <a:t>CPR – evidence in dementia</a:t>
            </a:r>
          </a:p>
        </p:txBody>
      </p:sp>
      <p:sp>
        <p:nvSpPr>
          <p:cNvPr id="217091" name="Rectangle 3"/>
          <p:cNvSpPr>
            <a:spLocks noGrp="1" noChangeArrowheads="1"/>
          </p:cNvSpPr>
          <p:nvPr>
            <p:ph type="body" idx="1"/>
          </p:nvPr>
        </p:nvSpPr>
        <p:spPr>
          <a:xfrm>
            <a:off x="179388" y="1557338"/>
            <a:ext cx="8686800" cy="5184775"/>
          </a:xfrm>
        </p:spPr>
        <p:txBody>
          <a:bodyPr rtlCol="0">
            <a:normAutofit/>
          </a:bodyPr>
          <a:lstStyle/>
          <a:p>
            <a:pPr fontAlgn="auto">
              <a:lnSpc>
                <a:spcPct val="80000"/>
              </a:lnSpc>
              <a:spcAft>
                <a:spcPts val="0"/>
              </a:spcAft>
              <a:buFont typeface="Arial" pitchFamily="34" charset="0"/>
              <a:buChar char="•"/>
              <a:defRPr/>
            </a:pPr>
            <a:r>
              <a:rPr lang="sv-SE" altLang="zh-CN" sz="1800" b="1" dirty="0" err="1" smtClean="0"/>
              <a:t>Immediate</a:t>
            </a:r>
            <a:r>
              <a:rPr lang="sv-SE" altLang="zh-CN" sz="1800" b="1" dirty="0" smtClean="0"/>
              <a:t> </a:t>
            </a:r>
            <a:r>
              <a:rPr lang="sv-SE" altLang="zh-CN" sz="1800" b="1" dirty="0" err="1" smtClean="0"/>
              <a:t>survival</a:t>
            </a:r>
            <a:r>
              <a:rPr lang="sv-SE" altLang="zh-CN" sz="1800" b="1" dirty="0" smtClean="0"/>
              <a:t> in </a:t>
            </a:r>
            <a:r>
              <a:rPr lang="sv-SE" altLang="zh-CN" sz="1800" b="1" dirty="0" err="1" smtClean="0"/>
              <a:t>dementia</a:t>
            </a:r>
            <a:r>
              <a:rPr lang="sv-SE" altLang="zh-CN" sz="1800" b="1" dirty="0" smtClean="0"/>
              <a:t> </a:t>
            </a:r>
            <a:r>
              <a:rPr lang="sv-SE" altLang="zh-CN" sz="1800" b="1" dirty="0" err="1" smtClean="0"/>
              <a:t>group</a:t>
            </a:r>
            <a:r>
              <a:rPr lang="sv-SE" altLang="zh-CN" sz="1800" b="1" dirty="0" smtClean="0"/>
              <a:t> </a:t>
            </a:r>
            <a:r>
              <a:rPr lang="sv-SE" altLang="zh-CN" sz="1800" b="1" dirty="0" err="1" smtClean="0"/>
              <a:t>living</a:t>
            </a:r>
            <a:r>
              <a:rPr lang="sv-SE" altLang="zh-CN" sz="1800" b="1" dirty="0" smtClean="0"/>
              <a:t> </a:t>
            </a:r>
            <a:r>
              <a:rPr lang="sv-SE" sz="1800" b="1" dirty="0" smtClean="0"/>
              <a:t>18.5% </a:t>
            </a:r>
          </a:p>
          <a:p>
            <a:pPr marL="0" indent="0" fontAlgn="auto">
              <a:lnSpc>
                <a:spcPct val="80000"/>
              </a:lnSpc>
              <a:spcAft>
                <a:spcPts val="0"/>
              </a:spcAft>
              <a:buFont typeface="Arial" pitchFamily="34" charset="0"/>
              <a:buNone/>
              <a:defRPr/>
            </a:pPr>
            <a:r>
              <a:rPr lang="sv-SE" sz="1800" b="1" dirty="0" smtClean="0"/>
              <a:t>							</a:t>
            </a:r>
            <a:r>
              <a:rPr lang="sv-SE" sz="1400" b="1" dirty="0" smtClean="0"/>
              <a:t>(</a:t>
            </a:r>
            <a:r>
              <a:rPr lang="sv-SE" sz="1400" b="1" dirty="0" err="1" smtClean="0"/>
              <a:t>Finucane</a:t>
            </a:r>
            <a:r>
              <a:rPr lang="sv-SE" sz="1400" b="1" dirty="0" smtClean="0"/>
              <a:t> et al 1999)</a:t>
            </a:r>
          </a:p>
          <a:p>
            <a:pPr fontAlgn="auto">
              <a:lnSpc>
                <a:spcPct val="80000"/>
              </a:lnSpc>
              <a:spcAft>
                <a:spcPts val="0"/>
              </a:spcAft>
              <a:buFont typeface="Wingdings" pitchFamily="2" charset="2"/>
              <a:buNone/>
              <a:defRPr/>
            </a:pPr>
            <a:endParaRPr lang="sv-SE" sz="1400" b="1" dirty="0" smtClean="0"/>
          </a:p>
          <a:p>
            <a:pPr fontAlgn="auto">
              <a:lnSpc>
                <a:spcPct val="80000"/>
              </a:lnSpc>
              <a:spcAft>
                <a:spcPts val="0"/>
              </a:spcAft>
              <a:buFont typeface="Arial" pitchFamily="34" charset="0"/>
              <a:buChar char="•"/>
              <a:defRPr/>
            </a:pPr>
            <a:r>
              <a:rPr lang="sv-SE" sz="1800" b="1" dirty="0" smtClean="0"/>
              <a:t>3.4% </a:t>
            </a:r>
            <a:r>
              <a:rPr lang="sv-SE" sz="1800" b="1" dirty="0" err="1" smtClean="0"/>
              <a:t>survived</a:t>
            </a:r>
            <a:endParaRPr lang="sv-SE" sz="1800" b="1" dirty="0" smtClean="0"/>
          </a:p>
          <a:p>
            <a:pPr fontAlgn="auto">
              <a:lnSpc>
                <a:spcPct val="80000"/>
              </a:lnSpc>
              <a:spcAft>
                <a:spcPts val="0"/>
              </a:spcAft>
              <a:buFont typeface="Wingdings" pitchFamily="2" charset="2"/>
              <a:buNone/>
              <a:defRPr/>
            </a:pPr>
            <a:r>
              <a:rPr lang="sv-SE" sz="1800" b="1" dirty="0" smtClean="0"/>
              <a:t>								</a:t>
            </a:r>
            <a:r>
              <a:rPr lang="sv-SE" sz="1400" b="1" dirty="0" smtClean="0"/>
              <a:t>(</a:t>
            </a:r>
            <a:r>
              <a:rPr lang="sv-SE" sz="1400" b="1" dirty="0" err="1" smtClean="0"/>
              <a:t>Finucane</a:t>
            </a:r>
            <a:r>
              <a:rPr lang="sv-SE" sz="1400" b="1" dirty="0" smtClean="0"/>
              <a:t> et al 1999)</a:t>
            </a:r>
          </a:p>
          <a:p>
            <a:pPr fontAlgn="auto">
              <a:lnSpc>
                <a:spcPct val="80000"/>
              </a:lnSpc>
              <a:spcAft>
                <a:spcPts val="0"/>
              </a:spcAft>
              <a:buFont typeface="Wingdings" pitchFamily="2" charset="2"/>
              <a:buNone/>
              <a:defRPr/>
            </a:pPr>
            <a:endParaRPr lang="sv-SE" sz="1400" b="1" dirty="0" smtClean="0"/>
          </a:p>
          <a:p>
            <a:pPr fontAlgn="auto">
              <a:lnSpc>
                <a:spcPct val="80000"/>
              </a:lnSpc>
              <a:spcAft>
                <a:spcPts val="0"/>
              </a:spcAft>
              <a:buFont typeface="Arial" pitchFamily="34" charset="0"/>
              <a:buChar char="•"/>
              <a:defRPr/>
            </a:pPr>
            <a:r>
              <a:rPr lang="sv-SE" altLang="zh-CN" sz="1800" b="1" dirty="0" err="1" smtClean="0"/>
              <a:t>Dementia</a:t>
            </a:r>
            <a:r>
              <a:rPr lang="sv-SE" altLang="zh-CN" sz="1800" b="1" dirty="0" smtClean="0"/>
              <a:t>: 1%</a:t>
            </a:r>
            <a:r>
              <a:rPr lang="sv-SE" altLang="zh-CN" sz="1800" dirty="0" smtClean="0"/>
              <a:t> </a:t>
            </a:r>
            <a:r>
              <a:rPr lang="sv-SE" altLang="zh-CN" sz="1800" b="1" dirty="0" err="1" smtClean="0"/>
              <a:t>survival</a:t>
            </a:r>
            <a:endParaRPr lang="sv-SE" sz="1800" b="1" dirty="0" smtClean="0"/>
          </a:p>
          <a:p>
            <a:pPr fontAlgn="auto">
              <a:lnSpc>
                <a:spcPct val="80000"/>
              </a:lnSpc>
              <a:spcAft>
                <a:spcPts val="0"/>
              </a:spcAft>
              <a:buFont typeface="Arial" pitchFamily="34" charset="0"/>
              <a:buChar char="•"/>
              <a:defRPr/>
            </a:pPr>
            <a:endParaRPr lang="sv-SE" sz="1800" b="1" dirty="0" smtClean="0"/>
          </a:p>
          <a:p>
            <a:pPr fontAlgn="auto">
              <a:lnSpc>
                <a:spcPct val="80000"/>
              </a:lnSpc>
              <a:spcAft>
                <a:spcPts val="0"/>
              </a:spcAft>
              <a:buFont typeface="Arial" pitchFamily="34" charset="0"/>
              <a:buChar char="•"/>
              <a:defRPr/>
            </a:pPr>
            <a:r>
              <a:rPr lang="sv-SE" sz="1800" b="1" dirty="0" smtClean="0"/>
              <a:t>0-5% </a:t>
            </a:r>
            <a:r>
              <a:rPr lang="sv-SE" sz="1800" b="1" dirty="0" err="1" smtClean="0"/>
              <a:t>survival</a:t>
            </a:r>
            <a:r>
              <a:rPr lang="sv-SE" sz="1800" b="1" dirty="0" smtClean="0"/>
              <a:t> </a:t>
            </a:r>
            <a:r>
              <a:rPr lang="sv-SE" sz="1800" b="1" dirty="0" err="1" smtClean="0"/>
              <a:t>of</a:t>
            </a:r>
            <a:r>
              <a:rPr lang="sv-SE" sz="1800" b="1" dirty="0" smtClean="0"/>
              <a:t> patients </a:t>
            </a:r>
            <a:r>
              <a:rPr lang="sv-SE" sz="1800" b="1" dirty="0" err="1" smtClean="0"/>
              <a:t>recieving</a:t>
            </a:r>
            <a:r>
              <a:rPr lang="sv-SE" sz="1800" b="1" dirty="0" smtClean="0"/>
              <a:t> CPR </a:t>
            </a:r>
          </a:p>
          <a:p>
            <a:pPr marL="0" indent="0" fontAlgn="auto">
              <a:lnSpc>
                <a:spcPct val="80000"/>
              </a:lnSpc>
              <a:spcAft>
                <a:spcPts val="0"/>
              </a:spcAft>
              <a:buFont typeface="Arial" pitchFamily="34" charset="0"/>
              <a:buNone/>
              <a:defRPr/>
            </a:pPr>
            <a:r>
              <a:rPr lang="sv-SE" sz="1800" b="1" dirty="0"/>
              <a:t>	</a:t>
            </a:r>
            <a:r>
              <a:rPr lang="sv-SE" sz="1800" b="1" dirty="0" smtClean="0"/>
              <a:t>			(Murphy et al NEJM, 1994)</a:t>
            </a:r>
          </a:p>
          <a:p>
            <a:pPr fontAlgn="auto">
              <a:lnSpc>
                <a:spcPct val="80000"/>
              </a:lnSpc>
              <a:spcAft>
                <a:spcPts val="0"/>
              </a:spcAft>
              <a:buFont typeface="Wingdings" pitchFamily="2" charset="2"/>
              <a:buNone/>
              <a:defRPr/>
            </a:pPr>
            <a:endParaRPr lang="sv-SE" sz="1800" b="1" dirty="0" smtClean="0"/>
          </a:p>
          <a:p>
            <a:pPr fontAlgn="auto">
              <a:lnSpc>
                <a:spcPct val="80000"/>
              </a:lnSpc>
              <a:spcAft>
                <a:spcPts val="0"/>
              </a:spcAft>
              <a:buFont typeface="Arial" pitchFamily="34" charset="0"/>
              <a:buChar char="•"/>
              <a:defRPr/>
            </a:pPr>
            <a:r>
              <a:rPr lang="sv-SE" altLang="zh-CN" sz="1800" b="1" dirty="0" err="1"/>
              <a:t>C</a:t>
            </a:r>
            <a:r>
              <a:rPr lang="sv-SE" altLang="zh-CN" sz="1800" b="1" dirty="0" err="1" smtClean="0"/>
              <a:t>omplications</a:t>
            </a:r>
            <a:r>
              <a:rPr lang="sv-SE" altLang="zh-CN" sz="1800" b="1" dirty="0" smtClean="0"/>
              <a:t>; </a:t>
            </a:r>
            <a:r>
              <a:rPr lang="sv-SE" altLang="zh-CN" sz="1800" b="1" dirty="0" err="1" smtClean="0"/>
              <a:t>fracures</a:t>
            </a:r>
            <a:r>
              <a:rPr lang="sv-SE" altLang="zh-CN" sz="1800" b="1" dirty="0" smtClean="0"/>
              <a:t>, </a:t>
            </a:r>
            <a:r>
              <a:rPr lang="sv-SE" altLang="zh-CN" sz="1800" b="1" dirty="0" err="1" smtClean="0"/>
              <a:t>sequeles</a:t>
            </a:r>
            <a:r>
              <a:rPr lang="sv-SE" altLang="zh-CN" sz="1800" b="1" dirty="0" smtClean="0"/>
              <a:t>, </a:t>
            </a:r>
            <a:r>
              <a:rPr lang="sv-SE" altLang="zh-CN" sz="1800" b="1" dirty="0" err="1"/>
              <a:t>c</a:t>
            </a:r>
            <a:r>
              <a:rPr lang="sv-SE" altLang="zh-CN" sz="1800" b="1" dirty="0" err="1" smtClean="0"/>
              <a:t>ognitive</a:t>
            </a:r>
            <a:r>
              <a:rPr lang="sv-SE" altLang="zh-CN" sz="1800" b="1" dirty="0" smtClean="0"/>
              <a:t> </a:t>
            </a:r>
            <a:r>
              <a:rPr lang="sv-SE" altLang="zh-CN" sz="1800" b="1" dirty="0" err="1" smtClean="0"/>
              <a:t>impairment</a:t>
            </a:r>
            <a:r>
              <a:rPr lang="sv-SE" altLang="zh-CN" sz="1800" b="1" dirty="0" smtClean="0"/>
              <a:t> </a:t>
            </a:r>
            <a:endParaRPr lang="sv-SE" altLang="zh-CN" sz="1800" dirty="0" smtClean="0"/>
          </a:p>
          <a:p>
            <a:pPr fontAlgn="auto">
              <a:lnSpc>
                <a:spcPct val="80000"/>
              </a:lnSpc>
              <a:spcAft>
                <a:spcPts val="0"/>
              </a:spcAft>
              <a:buFont typeface="Wingdings" pitchFamily="2" charset="2"/>
              <a:buNone/>
              <a:defRPr/>
            </a:pPr>
            <a:endParaRPr lang="sv-SE" altLang="zh-CN" sz="1800" dirty="0" smtClean="0"/>
          </a:p>
          <a:p>
            <a:pPr fontAlgn="auto">
              <a:lnSpc>
                <a:spcPct val="80000"/>
              </a:lnSpc>
              <a:spcAft>
                <a:spcPts val="0"/>
              </a:spcAft>
              <a:buFont typeface="Arial" pitchFamily="34" charset="0"/>
              <a:buChar char="•"/>
              <a:defRPr/>
            </a:pPr>
            <a:endParaRPr lang="sv-SE" sz="1800" b="1" dirty="0" smtClean="0"/>
          </a:p>
          <a:p>
            <a:pPr fontAlgn="auto">
              <a:lnSpc>
                <a:spcPct val="80000"/>
              </a:lnSpc>
              <a:spcAft>
                <a:spcPts val="0"/>
              </a:spcAft>
              <a:buFont typeface="Arial" pitchFamily="34" charset="0"/>
              <a:buChar char="•"/>
              <a:defRPr/>
            </a:pPr>
            <a:r>
              <a:rPr lang="sv-SE" sz="1800" b="1" dirty="0" smtClean="0"/>
              <a:t>41% </a:t>
            </a:r>
            <a:r>
              <a:rPr lang="sv-SE" sz="1800" b="1" dirty="0" err="1" smtClean="0"/>
              <a:t>of</a:t>
            </a:r>
            <a:r>
              <a:rPr lang="sv-SE" sz="1800" b="1" dirty="0" smtClean="0"/>
              <a:t> relatives positive </a:t>
            </a:r>
            <a:r>
              <a:rPr lang="sv-SE" sz="1800" b="1" dirty="0" err="1" smtClean="0"/>
              <a:t>to</a:t>
            </a:r>
            <a:r>
              <a:rPr lang="sv-SE" sz="1800" b="1" dirty="0" smtClean="0"/>
              <a:t> HLR in </a:t>
            </a:r>
            <a:r>
              <a:rPr lang="sv-SE" sz="1800" b="1" dirty="0" err="1" smtClean="0"/>
              <a:t>dementia</a:t>
            </a:r>
            <a:r>
              <a:rPr lang="sv-SE" sz="1800" b="1" dirty="0" smtClean="0"/>
              <a:t> </a:t>
            </a:r>
            <a:r>
              <a:rPr lang="sv-SE" sz="1800" b="1" dirty="0" err="1" smtClean="0"/>
              <a:t>group</a:t>
            </a:r>
            <a:r>
              <a:rPr lang="sv-SE" sz="1800" b="1" dirty="0" smtClean="0"/>
              <a:t> </a:t>
            </a:r>
            <a:r>
              <a:rPr lang="sv-SE" sz="1800" b="1" dirty="0" err="1" smtClean="0"/>
              <a:t>living</a:t>
            </a:r>
            <a:r>
              <a:rPr lang="sv-SE" sz="1800" b="1" dirty="0" smtClean="0"/>
              <a:t> </a:t>
            </a:r>
          </a:p>
          <a:p>
            <a:pPr fontAlgn="auto">
              <a:lnSpc>
                <a:spcPct val="80000"/>
              </a:lnSpc>
              <a:spcAft>
                <a:spcPts val="0"/>
              </a:spcAft>
              <a:buFont typeface="Wingdings" pitchFamily="2" charset="2"/>
              <a:buNone/>
              <a:defRPr/>
            </a:pPr>
            <a:r>
              <a:rPr lang="sv-SE" sz="1400" b="1" dirty="0" smtClean="0"/>
              <a:t>						</a:t>
            </a:r>
          </a:p>
          <a:p>
            <a:pPr fontAlgn="auto">
              <a:lnSpc>
                <a:spcPct val="80000"/>
              </a:lnSpc>
              <a:spcAft>
                <a:spcPts val="0"/>
              </a:spcAft>
              <a:buFont typeface="Wingdings" pitchFamily="2" charset="2"/>
              <a:buNone/>
              <a:defRPr/>
            </a:pPr>
            <a:r>
              <a:rPr lang="sv-SE" sz="1800" b="1" dirty="0" smtClean="0"/>
              <a:t>	5% positive </a:t>
            </a:r>
            <a:r>
              <a:rPr lang="sv-SE" sz="1800" b="1" dirty="0" err="1" smtClean="0"/>
              <a:t>after</a:t>
            </a:r>
            <a:r>
              <a:rPr lang="sv-SE" sz="1800" b="1" dirty="0" smtClean="0"/>
              <a:t> information </a:t>
            </a:r>
            <a:r>
              <a:rPr lang="sv-SE" sz="1800" b="1" dirty="0" err="1" smtClean="0"/>
              <a:t>about</a:t>
            </a:r>
            <a:r>
              <a:rPr lang="sv-SE" sz="1800" b="1" dirty="0" smtClean="0"/>
              <a:t> </a:t>
            </a:r>
            <a:r>
              <a:rPr lang="sv-SE" sz="1800" b="1" dirty="0" err="1" smtClean="0"/>
              <a:t>prognosis</a:t>
            </a:r>
            <a:r>
              <a:rPr lang="sv-SE" sz="1800" b="1" dirty="0" smtClean="0"/>
              <a:t>  (0-5%  in </a:t>
            </a:r>
            <a:r>
              <a:rPr lang="sv-SE" sz="1800" b="1" dirty="0" err="1" smtClean="0"/>
              <a:t>severe</a:t>
            </a:r>
            <a:r>
              <a:rPr lang="sv-SE" sz="1800" b="1" dirty="0" smtClean="0"/>
              <a:t> </a:t>
            </a:r>
            <a:r>
              <a:rPr lang="sv-SE" sz="1800" b="1" dirty="0" err="1" smtClean="0"/>
              <a:t>dementia</a:t>
            </a:r>
            <a:r>
              <a:rPr lang="sv-SE" sz="1800" b="1" dirty="0" smtClean="0"/>
              <a:t>)</a:t>
            </a:r>
          </a:p>
          <a:p>
            <a:pPr fontAlgn="auto">
              <a:lnSpc>
                <a:spcPct val="80000"/>
              </a:lnSpc>
              <a:spcAft>
                <a:spcPts val="0"/>
              </a:spcAft>
              <a:buFont typeface="Wingdings" pitchFamily="2" charset="2"/>
              <a:buNone/>
              <a:defRPr/>
            </a:pPr>
            <a:endParaRPr lang="sv-SE" sz="1800" b="1" dirty="0" smtClean="0"/>
          </a:p>
          <a:p>
            <a:pPr marL="0" indent="0" fontAlgn="auto">
              <a:lnSpc>
                <a:spcPct val="80000"/>
              </a:lnSpc>
              <a:spcAft>
                <a:spcPts val="0"/>
              </a:spcAft>
              <a:buFont typeface="Arial" pitchFamily="34" charset="0"/>
              <a:buNone/>
              <a:defRPr/>
            </a:pPr>
            <a:r>
              <a:rPr lang="sv-SE" sz="1400" b="1" dirty="0" smtClean="0"/>
              <a:t>						</a:t>
            </a:r>
            <a:r>
              <a:rPr lang="sv-SE" sz="1800" b="1" dirty="0"/>
              <a:t>(Murphy et al NEJM, 1994)</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sv-SE" sz="4000" smtClean="0"/>
              <a:t>Referral to Hospital- evidence</a:t>
            </a:r>
          </a:p>
        </p:txBody>
      </p:sp>
      <p:sp>
        <p:nvSpPr>
          <p:cNvPr id="75778" name="Rectangle 3"/>
          <p:cNvSpPr>
            <a:spLocks noGrp="1" noChangeArrowheads="1"/>
          </p:cNvSpPr>
          <p:nvPr>
            <p:ph type="body" idx="1"/>
          </p:nvPr>
        </p:nvSpPr>
        <p:spPr>
          <a:xfrm>
            <a:off x="457200" y="1600200"/>
            <a:ext cx="8686800" cy="4530725"/>
          </a:xfrm>
        </p:spPr>
        <p:txBody>
          <a:bodyPr/>
          <a:lstStyle/>
          <a:p>
            <a:pPr>
              <a:lnSpc>
                <a:spcPct val="80000"/>
              </a:lnSpc>
              <a:buFont typeface="Wingdings" pitchFamily="2" charset="2"/>
              <a:buNone/>
            </a:pPr>
            <a:endParaRPr lang="sv-SE" altLang="zh-CN" sz="2400" smtClean="0"/>
          </a:p>
          <a:p>
            <a:pPr>
              <a:lnSpc>
                <a:spcPct val="80000"/>
              </a:lnSpc>
            </a:pPr>
            <a:r>
              <a:rPr lang="sv-SE" altLang="zh-CN" sz="2400" smtClean="0"/>
              <a:t>18,7% mortality (6 week) in group livings</a:t>
            </a:r>
          </a:p>
          <a:p>
            <a:pPr>
              <a:lnSpc>
                <a:spcPct val="80000"/>
              </a:lnSpc>
              <a:buFont typeface="Wingdings" pitchFamily="2" charset="2"/>
              <a:buNone/>
            </a:pPr>
            <a:r>
              <a:rPr lang="sv-SE" altLang="zh-CN" sz="2400" smtClean="0"/>
              <a:t>	39.5% mortality if referred to hospital</a:t>
            </a:r>
          </a:p>
          <a:p>
            <a:pPr>
              <a:lnSpc>
                <a:spcPct val="80000"/>
              </a:lnSpc>
              <a:buFont typeface="Wingdings" pitchFamily="2" charset="2"/>
              <a:buNone/>
            </a:pPr>
            <a:r>
              <a:rPr lang="sv-SE" sz="2400" smtClean="0"/>
              <a:t>	Comparable groups 				</a:t>
            </a:r>
          </a:p>
          <a:p>
            <a:pPr>
              <a:lnSpc>
                <a:spcPct val="80000"/>
              </a:lnSpc>
              <a:buFont typeface="Wingdings" pitchFamily="2" charset="2"/>
              <a:buNone/>
            </a:pPr>
            <a:r>
              <a:rPr lang="sv-SE" sz="1600" smtClean="0"/>
              <a:t>						(Thompson et al 1997)</a:t>
            </a:r>
          </a:p>
          <a:p>
            <a:pPr>
              <a:lnSpc>
                <a:spcPct val="80000"/>
              </a:lnSpc>
              <a:buFont typeface="Wingdings" pitchFamily="2" charset="2"/>
              <a:buNone/>
            </a:pPr>
            <a:endParaRPr lang="sv-SE" altLang="zh-CN" sz="2400" smtClean="0"/>
          </a:p>
          <a:p>
            <a:pPr>
              <a:lnSpc>
                <a:spcPct val="80000"/>
              </a:lnSpc>
            </a:pPr>
            <a:r>
              <a:rPr lang="sv-SE" altLang="zh-CN" sz="2400" smtClean="0"/>
              <a:t>Confusion, falls, eating refusal, incontinence </a:t>
            </a:r>
          </a:p>
          <a:p>
            <a:pPr>
              <a:lnSpc>
                <a:spcPct val="80000"/>
              </a:lnSpc>
            </a:pPr>
            <a:r>
              <a:rPr lang="sv-SE" altLang="zh-CN" sz="2400" smtClean="0"/>
              <a:t>Psychometrics, restrictions, nasogastric tubes, urinary catheter</a:t>
            </a:r>
          </a:p>
          <a:p>
            <a:pPr>
              <a:lnSpc>
                <a:spcPct val="80000"/>
              </a:lnSpc>
            </a:pPr>
            <a:r>
              <a:rPr lang="sv-SE" altLang="zh-CN" sz="2400" smtClean="0"/>
              <a:t>Complication risk high</a:t>
            </a:r>
          </a:p>
          <a:p>
            <a:pPr>
              <a:lnSpc>
                <a:spcPct val="80000"/>
              </a:lnSpc>
            </a:pPr>
            <a:r>
              <a:rPr lang="sv-SE" altLang="zh-CN" sz="2400" smtClean="0"/>
              <a:t>Prolonged time in hospital </a:t>
            </a:r>
          </a:p>
          <a:p>
            <a:pPr>
              <a:lnSpc>
                <a:spcPct val="80000"/>
              </a:lnSpc>
            </a:pPr>
            <a:r>
              <a:rPr lang="sv-SE" altLang="zh-CN" sz="2400" smtClean="0"/>
              <a:t>Worse functional status 2 months after hospital admittance </a:t>
            </a:r>
          </a:p>
          <a:p>
            <a:pPr>
              <a:lnSpc>
                <a:spcPct val="80000"/>
              </a:lnSpc>
            </a:pPr>
            <a:r>
              <a:rPr lang="sv-SE" altLang="zh-CN" sz="2400" smtClean="0"/>
              <a:t>Risky, impairs functions, increased mortality </a:t>
            </a:r>
            <a:endParaRPr lang="sv-SE" sz="24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a:xfrm>
            <a:off x="457200" y="277813"/>
            <a:ext cx="8229600" cy="806450"/>
          </a:xfrm>
        </p:spPr>
        <p:txBody>
          <a:bodyPr/>
          <a:lstStyle/>
          <a:p>
            <a:r>
              <a:rPr lang="sv-SE" smtClean="0"/>
              <a:t>Nutrition</a:t>
            </a:r>
          </a:p>
        </p:txBody>
      </p:sp>
      <p:sp>
        <p:nvSpPr>
          <p:cNvPr id="76802" name="Rectangle 3"/>
          <p:cNvSpPr>
            <a:spLocks noGrp="1" noChangeArrowheads="1"/>
          </p:cNvSpPr>
          <p:nvPr>
            <p:ph type="body" idx="1"/>
          </p:nvPr>
        </p:nvSpPr>
        <p:spPr>
          <a:xfrm>
            <a:off x="457200" y="1412875"/>
            <a:ext cx="8229600" cy="5184775"/>
          </a:xfrm>
        </p:spPr>
        <p:txBody>
          <a:bodyPr/>
          <a:lstStyle/>
          <a:p>
            <a:pPr>
              <a:lnSpc>
                <a:spcPct val="80000"/>
              </a:lnSpc>
              <a:buFont typeface="Wingdings" pitchFamily="2" charset="2"/>
              <a:buNone/>
            </a:pPr>
            <a:endParaRPr lang="sv-SE" altLang="zh-CN" sz="1200" smtClean="0"/>
          </a:p>
          <a:p>
            <a:pPr>
              <a:lnSpc>
                <a:spcPct val="80000"/>
              </a:lnSpc>
            </a:pPr>
            <a:r>
              <a:rPr lang="sv-SE" altLang="zh-CN" sz="1600" b="1" smtClean="0"/>
              <a:t>Severe dementia – cannot eat themselves, difficulties to swallow </a:t>
            </a:r>
          </a:p>
          <a:p>
            <a:pPr>
              <a:lnSpc>
                <a:spcPct val="80000"/>
              </a:lnSpc>
            </a:pPr>
            <a:r>
              <a:rPr lang="sv-SE" altLang="zh-CN" sz="1600" b="1" smtClean="0"/>
              <a:t>Refusal to eat is common</a:t>
            </a:r>
          </a:p>
          <a:p>
            <a:pPr>
              <a:lnSpc>
                <a:spcPct val="80000"/>
              </a:lnSpc>
            </a:pPr>
            <a:r>
              <a:rPr lang="sv-SE" altLang="zh-CN" sz="1600" b="1" smtClean="0"/>
              <a:t>Adjust consistence of food </a:t>
            </a:r>
          </a:p>
          <a:p>
            <a:pPr>
              <a:lnSpc>
                <a:spcPct val="80000"/>
              </a:lnSpc>
              <a:buFont typeface="Wingdings" pitchFamily="2" charset="2"/>
              <a:buNone/>
            </a:pPr>
            <a:endParaRPr lang="sv-SE" altLang="zh-CN" sz="1600" b="1" smtClean="0"/>
          </a:p>
          <a:p>
            <a:pPr>
              <a:lnSpc>
                <a:spcPct val="80000"/>
              </a:lnSpc>
            </a:pPr>
            <a:r>
              <a:rPr lang="sv-SE" sz="1600" b="1" smtClean="0"/>
              <a:t>Eating refusal – symptom control, anti-depressants eller apetite stimulants </a:t>
            </a:r>
            <a:r>
              <a:rPr lang="sv-SE" sz="1600" smtClean="0"/>
              <a:t> </a:t>
            </a:r>
          </a:p>
          <a:p>
            <a:pPr>
              <a:lnSpc>
                <a:spcPct val="80000"/>
              </a:lnSpc>
              <a:buFont typeface="Wingdings" pitchFamily="2" charset="2"/>
              <a:buNone/>
            </a:pPr>
            <a:r>
              <a:rPr lang="sv-SE" sz="1600" smtClean="0"/>
              <a:t>					(Morris et al 2000)</a:t>
            </a:r>
          </a:p>
          <a:p>
            <a:pPr>
              <a:lnSpc>
                <a:spcPct val="80000"/>
              </a:lnSpc>
              <a:buFont typeface="Wingdings" pitchFamily="2" charset="2"/>
              <a:buNone/>
            </a:pPr>
            <a:endParaRPr lang="sv-SE" sz="1600" smtClean="0"/>
          </a:p>
          <a:p>
            <a:pPr>
              <a:lnSpc>
                <a:spcPct val="80000"/>
              </a:lnSpc>
            </a:pPr>
            <a:r>
              <a:rPr lang="sv-SE" altLang="zh-CN" sz="1600" b="1" smtClean="0"/>
              <a:t>Nasogastric tube does not affect survival</a:t>
            </a:r>
          </a:p>
          <a:p>
            <a:pPr>
              <a:lnSpc>
                <a:spcPct val="80000"/>
              </a:lnSpc>
              <a:buFont typeface="Wingdings" pitchFamily="2" charset="2"/>
              <a:buNone/>
            </a:pPr>
            <a:r>
              <a:rPr lang="sv-SE" altLang="zh-CN" sz="1200" smtClean="0"/>
              <a:t>					</a:t>
            </a:r>
            <a:r>
              <a:rPr lang="sv-SE" altLang="zh-CN" sz="1600" smtClean="0"/>
              <a:t>(Gillick et al NEJM 2000)</a:t>
            </a:r>
          </a:p>
          <a:p>
            <a:pPr>
              <a:lnSpc>
                <a:spcPct val="80000"/>
              </a:lnSpc>
              <a:buFont typeface="Wingdings" pitchFamily="2" charset="2"/>
              <a:buNone/>
            </a:pPr>
            <a:endParaRPr lang="sv-SE" altLang="zh-CN" sz="1600" smtClean="0"/>
          </a:p>
          <a:p>
            <a:pPr>
              <a:lnSpc>
                <a:spcPct val="80000"/>
              </a:lnSpc>
            </a:pPr>
            <a:r>
              <a:rPr lang="sv-SE" altLang="zh-CN" sz="1600" b="1" smtClean="0"/>
              <a:t>Nasogastric tube does not prevent aspiration pneumonia</a:t>
            </a:r>
            <a:endParaRPr lang="sv-SE" altLang="zh-CN" sz="1600" smtClean="0"/>
          </a:p>
          <a:p>
            <a:pPr>
              <a:lnSpc>
                <a:spcPct val="80000"/>
              </a:lnSpc>
            </a:pPr>
            <a:r>
              <a:rPr lang="sv-SE" altLang="zh-CN" sz="1800" smtClean="0"/>
              <a:t>Risk of complications</a:t>
            </a:r>
          </a:p>
          <a:p>
            <a:pPr>
              <a:lnSpc>
                <a:spcPct val="80000"/>
              </a:lnSpc>
            </a:pPr>
            <a:r>
              <a:rPr lang="sv-SE" altLang="zh-CN" sz="1800" smtClean="0"/>
              <a:t>Risk of infections</a:t>
            </a:r>
          </a:p>
          <a:p>
            <a:pPr>
              <a:lnSpc>
                <a:spcPct val="80000"/>
              </a:lnSpc>
            </a:pPr>
            <a:r>
              <a:rPr lang="sv-SE" altLang="zh-CN" sz="1800" smtClean="0"/>
              <a:t>Inconventient</a:t>
            </a:r>
          </a:p>
          <a:p>
            <a:pPr>
              <a:lnSpc>
                <a:spcPct val="80000"/>
              </a:lnSpc>
            </a:pPr>
            <a:r>
              <a:rPr lang="sv-SE" altLang="zh-CN" sz="1800" smtClean="0"/>
              <a:t>Restrictions necessary? </a:t>
            </a:r>
          </a:p>
          <a:p>
            <a:pPr>
              <a:lnSpc>
                <a:spcPct val="80000"/>
              </a:lnSpc>
            </a:pPr>
            <a:r>
              <a:rPr lang="sv-SE" altLang="zh-CN" sz="1800" smtClean="0"/>
              <a:t>Mortality associated with PEG</a:t>
            </a:r>
          </a:p>
          <a:p>
            <a:pPr>
              <a:lnSpc>
                <a:spcPct val="80000"/>
              </a:lnSpc>
            </a:pPr>
            <a:r>
              <a:rPr lang="sv-SE" sz="1800" smtClean="0"/>
              <a:t>Malnutrition vs kakexi – malnutrition/hunger/reversible, </a:t>
            </a:r>
          </a:p>
          <a:p>
            <a:pPr>
              <a:lnSpc>
                <a:spcPct val="80000"/>
              </a:lnSpc>
              <a:buFont typeface="Wingdings" pitchFamily="2" charset="2"/>
              <a:buNone/>
            </a:pPr>
            <a:r>
              <a:rPr lang="sv-SE" sz="1800" smtClean="0"/>
              <a:t>				 cachexia/no hunger/irreversible</a:t>
            </a:r>
          </a:p>
          <a:p>
            <a:pPr>
              <a:lnSpc>
                <a:spcPct val="80000"/>
              </a:lnSpc>
              <a:buFont typeface="Wingdings" pitchFamily="2" charset="2"/>
              <a:buNone/>
            </a:pPr>
            <a:endParaRPr lang="sv-SE" sz="18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457200" y="277813"/>
            <a:ext cx="8229600" cy="747712"/>
          </a:xfrm>
        </p:spPr>
        <p:txBody>
          <a:bodyPr rtlCol="0">
            <a:normAutofit fontScale="90000"/>
          </a:bodyPr>
          <a:lstStyle/>
          <a:p>
            <a:pPr fontAlgn="auto">
              <a:spcAft>
                <a:spcPts val="0"/>
              </a:spcAft>
              <a:defRPr/>
            </a:pPr>
            <a:r>
              <a:rPr lang="sv-SE" altLang="zh-CN" b="1" dirty="0" err="1" smtClean="0"/>
              <a:t>Antibiotic</a:t>
            </a:r>
            <a:r>
              <a:rPr lang="sv-SE" altLang="zh-CN" b="1" dirty="0" smtClean="0"/>
              <a:t> </a:t>
            </a:r>
            <a:r>
              <a:rPr lang="sv-SE" altLang="zh-CN" b="1" dirty="0" err="1" smtClean="0"/>
              <a:t>treatment</a:t>
            </a:r>
            <a:endParaRPr lang="sv-SE" dirty="0" smtClean="0"/>
          </a:p>
        </p:txBody>
      </p:sp>
      <p:sp>
        <p:nvSpPr>
          <p:cNvPr id="224259" name="Rectangle 3"/>
          <p:cNvSpPr>
            <a:spLocks noGrp="1" noChangeArrowheads="1"/>
          </p:cNvSpPr>
          <p:nvPr>
            <p:ph type="body" idx="1"/>
          </p:nvPr>
        </p:nvSpPr>
        <p:spPr>
          <a:xfrm>
            <a:off x="107950" y="1125538"/>
            <a:ext cx="8893175" cy="4673600"/>
          </a:xfrm>
        </p:spPr>
        <p:txBody>
          <a:bodyPr rtlCol="0">
            <a:normAutofit fontScale="85000" lnSpcReduction="20000"/>
          </a:bodyPr>
          <a:lstStyle/>
          <a:p>
            <a:pPr fontAlgn="auto">
              <a:lnSpc>
                <a:spcPct val="90000"/>
              </a:lnSpc>
              <a:spcAft>
                <a:spcPts val="0"/>
              </a:spcAft>
              <a:buFont typeface="Arial" pitchFamily="34" charset="0"/>
              <a:buChar char="•"/>
              <a:defRPr/>
            </a:pPr>
            <a:r>
              <a:rPr lang="sv-SE" sz="2200" dirty="0" err="1" smtClean="0"/>
              <a:t>Motivated</a:t>
            </a:r>
            <a:r>
              <a:rPr lang="sv-SE" sz="2200" dirty="0" smtClean="0"/>
              <a:t> in </a:t>
            </a:r>
            <a:r>
              <a:rPr lang="sv-SE" sz="2200" dirty="0" err="1" smtClean="0"/>
              <a:t>isolated</a:t>
            </a:r>
            <a:r>
              <a:rPr lang="sv-SE" sz="2200" dirty="0" smtClean="0"/>
              <a:t> </a:t>
            </a:r>
            <a:r>
              <a:rPr lang="sv-SE" sz="2200" dirty="0" err="1" smtClean="0"/>
              <a:t>infections</a:t>
            </a:r>
            <a:endParaRPr lang="sv-SE" sz="2200" dirty="0" smtClean="0"/>
          </a:p>
          <a:p>
            <a:pPr fontAlgn="auto">
              <a:lnSpc>
                <a:spcPct val="90000"/>
              </a:lnSpc>
              <a:spcAft>
                <a:spcPts val="0"/>
              </a:spcAft>
              <a:buFont typeface="Arial" pitchFamily="34" charset="0"/>
              <a:buChar char="•"/>
              <a:defRPr/>
            </a:pPr>
            <a:endParaRPr lang="sv-SE" sz="2200" dirty="0" smtClean="0"/>
          </a:p>
          <a:p>
            <a:pPr fontAlgn="auto">
              <a:lnSpc>
                <a:spcPct val="90000"/>
              </a:lnSpc>
              <a:spcAft>
                <a:spcPts val="0"/>
              </a:spcAft>
              <a:buFont typeface="Arial" pitchFamily="34" charset="0"/>
              <a:buChar char="•"/>
              <a:defRPr/>
            </a:pPr>
            <a:r>
              <a:rPr lang="sv-SE" altLang="zh-CN" sz="2200" dirty="0" smtClean="0"/>
              <a:t>Oral </a:t>
            </a:r>
            <a:r>
              <a:rPr lang="sv-SE" altLang="zh-CN" sz="2200" dirty="0" err="1" smtClean="0"/>
              <a:t>treatment</a:t>
            </a:r>
            <a:r>
              <a:rPr lang="sv-SE" altLang="zh-CN" sz="2200" dirty="0" smtClean="0"/>
              <a:t> </a:t>
            </a:r>
            <a:r>
              <a:rPr lang="sv-SE" altLang="zh-CN" sz="2200" dirty="0" err="1" smtClean="0"/>
              <a:t>equally</a:t>
            </a:r>
            <a:r>
              <a:rPr lang="sv-SE" altLang="zh-CN" sz="2200" dirty="0" smtClean="0"/>
              <a:t> </a:t>
            </a:r>
            <a:r>
              <a:rPr lang="sv-SE" altLang="zh-CN" sz="2200" dirty="0" err="1" smtClean="0"/>
              <a:t>effective</a:t>
            </a:r>
            <a:r>
              <a:rPr lang="sv-SE" altLang="zh-CN" sz="2200" dirty="0" smtClean="0"/>
              <a:t> </a:t>
            </a:r>
            <a:r>
              <a:rPr lang="sv-SE" altLang="zh-CN" sz="2200" dirty="0" err="1" smtClean="0"/>
              <a:t>compared</a:t>
            </a:r>
            <a:r>
              <a:rPr lang="sv-SE" altLang="zh-CN" sz="2200" dirty="0" smtClean="0"/>
              <a:t> </a:t>
            </a:r>
            <a:r>
              <a:rPr lang="sv-SE" altLang="zh-CN" sz="2200" dirty="0" err="1" smtClean="0"/>
              <a:t>to</a:t>
            </a:r>
            <a:r>
              <a:rPr lang="sv-SE" altLang="zh-CN" sz="2200" dirty="0" smtClean="0"/>
              <a:t> </a:t>
            </a:r>
            <a:r>
              <a:rPr lang="sv-SE" altLang="zh-CN" sz="2200" dirty="0" err="1" smtClean="0"/>
              <a:t>intravenous</a:t>
            </a:r>
            <a:r>
              <a:rPr lang="sv-SE" altLang="zh-CN" sz="2200" dirty="0" smtClean="0"/>
              <a:t> administration </a:t>
            </a:r>
          </a:p>
          <a:p>
            <a:pPr fontAlgn="auto">
              <a:lnSpc>
                <a:spcPct val="90000"/>
              </a:lnSpc>
              <a:spcAft>
                <a:spcPts val="0"/>
              </a:spcAft>
              <a:buFont typeface="Arial" pitchFamily="34" charset="0"/>
              <a:buChar char="•"/>
              <a:defRPr/>
            </a:pPr>
            <a:endParaRPr lang="sv-SE" altLang="zh-CN" sz="2200" dirty="0" smtClean="0"/>
          </a:p>
          <a:p>
            <a:pPr fontAlgn="auto">
              <a:lnSpc>
                <a:spcPct val="90000"/>
              </a:lnSpc>
              <a:spcAft>
                <a:spcPts val="0"/>
              </a:spcAft>
              <a:buFont typeface="Arial" pitchFamily="34" charset="0"/>
              <a:buChar char="•"/>
              <a:defRPr/>
            </a:pPr>
            <a:r>
              <a:rPr lang="sv-SE" altLang="zh-CN" sz="2200" dirty="0" smtClean="0"/>
              <a:t>Patients - </a:t>
            </a:r>
            <a:r>
              <a:rPr lang="sv-SE" altLang="zh-CN" sz="2200" dirty="0" err="1" smtClean="0"/>
              <a:t>why</a:t>
            </a:r>
            <a:r>
              <a:rPr lang="sv-SE" altLang="zh-CN" sz="2200" dirty="0" smtClean="0"/>
              <a:t> </a:t>
            </a:r>
            <a:r>
              <a:rPr lang="sv-SE" altLang="zh-CN" sz="2200" dirty="0" err="1" smtClean="0"/>
              <a:t>needles</a:t>
            </a:r>
            <a:r>
              <a:rPr lang="sv-SE" altLang="zh-CN" sz="2200" dirty="0" smtClean="0"/>
              <a:t>? </a:t>
            </a:r>
            <a:r>
              <a:rPr lang="sv-SE" altLang="zh-CN" sz="2200" dirty="0" err="1" smtClean="0"/>
              <a:t>why</a:t>
            </a:r>
            <a:r>
              <a:rPr lang="sv-SE" altLang="zh-CN" sz="2200" dirty="0" smtClean="0"/>
              <a:t> </a:t>
            </a:r>
            <a:r>
              <a:rPr lang="sv-SE" altLang="zh-CN" sz="2200" dirty="0" err="1" smtClean="0"/>
              <a:t>blood</a:t>
            </a:r>
            <a:r>
              <a:rPr lang="sv-SE" altLang="zh-CN" sz="2200" dirty="0" smtClean="0"/>
              <a:t> </a:t>
            </a:r>
            <a:r>
              <a:rPr lang="sv-SE" altLang="zh-CN" sz="2200" dirty="0" err="1" smtClean="0"/>
              <a:t>samples</a:t>
            </a:r>
            <a:r>
              <a:rPr lang="sv-SE" altLang="zh-CN" sz="2200" dirty="0" smtClean="0"/>
              <a:t>? </a:t>
            </a:r>
            <a:r>
              <a:rPr lang="sv-SE" altLang="zh-CN" sz="2200" dirty="0" err="1"/>
              <a:t>Restrictions</a:t>
            </a:r>
            <a:r>
              <a:rPr lang="sv-SE" altLang="zh-CN" sz="2200" dirty="0"/>
              <a:t>? </a:t>
            </a:r>
            <a:r>
              <a:rPr lang="sv-SE" altLang="zh-CN" sz="2200" dirty="0" err="1"/>
              <a:t>Psykotropics</a:t>
            </a:r>
            <a:r>
              <a:rPr lang="sv-SE" altLang="zh-CN" sz="2200" dirty="0" smtClean="0"/>
              <a:t>?</a:t>
            </a:r>
          </a:p>
          <a:p>
            <a:pPr fontAlgn="auto">
              <a:lnSpc>
                <a:spcPct val="90000"/>
              </a:lnSpc>
              <a:spcAft>
                <a:spcPts val="0"/>
              </a:spcAft>
              <a:buFont typeface="Wingdings" pitchFamily="2" charset="2"/>
              <a:buNone/>
              <a:defRPr/>
            </a:pPr>
            <a:endParaRPr lang="sv-SE" altLang="zh-CN" sz="2200" dirty="0" smtClean="0"/>
          </a:p>
          <a:p>
            <a:pPr fontAlgn="auto">
              <a:lnSpc>
                <a:spcPct val="90000"/>
              </a:lnSpc>
              <a:spcAft>
                <a:spcPts val="0"/>
              </a:spcAft>
              <a:buFont typeface="Arial" pitchFamily="34" charset="0"/>
              <a:buChar char="•"/>
              <a:defRPr/>
            </a:pPr>
            <a:r>
              <a:rPr lang="sv-SE" sz="2200" dirty="0" smtClean="0"/>
              <a:t>No </a:t>
            </a:r>
            <a:r>
              <a:rPr lang="sv-SE" sz="2200" dirty="0" err="1"/>
              <a:t>e</a:t>
            </a:r>
            <a:r>
              <a:rPr lang="sv-SE" sz="2200" dirty="0" err="1" smtClean="0"/>
              <a:t>ffect</a:t>
            </a:r>
            <a:r>
              <a:rPr lang="sv-SE" sz="2200" dirty="0" smtClean="0"/>
              <a:t> on </a:t>
            </a:r>
            <a:r>
              <a:rPr lang="sv-SE" sz="2200" dirty="0" err="1" smtClean="0"/>
              <a:t>survival</a:t>
            </a:r>
            <a:r>
              <a:rPr lang="sv-SE" sz="2200" dirty="0" smtClean="0"/>
              <a:t> </a:t>
            </a:r>
            <a:r>
              <a:rPr lang="sv-SE" sz="2200" dirty="0" err="1" smtClean="0"/>
              <a:t>time</a:t>
            </a:r>
            <a:r>
              <a:rPr lang="sv-SE" sz="2200" dirty="0" smtClean="0"/>
              <a:t> in </a:t>
            </a:r>
            <a:r>
              <a:rPr lang="sv-SE" sz="2200" dirty="0" err="1" smtClean="0"/>
              <a:t>severe</a:t>
            </a:r>
            <a:r>
              <a:rPr lang="sv-SE" sz="2200" dirty="0" smtClean="0"/>
              <a:t> </a:t>
            </a:r>
            <a:r>
              <a:rPr lang="sv-SE" sz="2200" dirty="0" err="1" smtClean="0"/>
              <a:t>dementia</a:t>
            </a:r>
            <a:r>
              <a:rPr lang="sv-SE" sz="2200" dirty="0" smtClean="0"/>
              <a:t> </a:t>
            </a:r>
          </a:p>
          <a:p>
            <a:pPr fontAlgn="auto">
              <a:lnSpc>
                <a:spcPct val="90000"/>
              </a:lnSpc>
              <a:spcAft>
                <a:spcPts val="0"/>
              </a:spcAft>
              <a:buFont typeface="Wingdings" pitchFamily="2" charset="2"/>
              <a:buNone/>
              <a:defRPr/>
            </a:pPr>
            <a:r>
              <a:rPr lang="sv-SE" sz="2200" dirty="0" smtClean="0"/>
              <a:t>						(</a:t>
            </a:r>
            <a:r>
              <a:rPr lang="sv-SE" sz="2200" dirty="0" err="1" smtClean="0"/>
              <a:t>Luchins</a:t>
            </a:r>
            <a:r>
              <a:rPr lang="sv-SE" sz="2200" dirty="0" smtClean="0"/>
              <a:t> et al 1997)</a:t>
            </a:r>
          </a:p>
          <a:p>
            <a:pPr fontAlgn="auto">
              <a:lnSpc>
                <a:spcPct val="90000"/>
              </a:lnSpc>
              <a:spcAft>
                <a:spcPts val="0"/>
              </a:spcAft>
              <a:buFont typeface="Wingdings" pitchFamily="2" charset="2"/>
              <a:buNone/>
              <a:defRPr/>
            </a:pPr>
            <a:r>
              <a:rPr lang="sv-SE" altLang="zh-CN" sz="2200" dirty="0" smtClean="0"/>
              <a:t> </a:t>
            </a:r>
          </a:p>
          <a:p>
            <a:pPr fontAlgn="auto">
              <a:lnSpc>
                <a:spcPct val="90000"/>
              </a:lnSpc>
              <a:spcAft>
                <a:spcPts val="0"/>
              </a:spcAft>
              <a:buFont typeface="Arial" pitchFamily="34" charset="0"/>
              <a:buChar char="•"/>
              <a:defRPr/>
            </a:pPr>
            <a:r>
              <a:rPr lang="sv-SE" sz="2200" dirty="0" err="1" smtClean="0"/>
              <a:t>Analgetics</a:t>
            </a:r>
            <a:r>
              <a:rPr lang="sv-SE" sz="2200" dirty="0" smtClean="0"/>
              <a:t> och </a:t>
            </a:r>
            <a:r>
              <a:rPr lang="sv-SE" sz="2200" dirty="0" err="1" smtClean="0"/>
              <a:t>Antipyretics</a:t>
            </a:r>
            <a:r>
              <a:rPr lang="sv-SE" sz="2200" dirty="0" smtClean="0"/>
              <a:t> </a:t>
            </a:r>
            <a:r>
              <a:rPr lang="sv-SE" sz="2200" dirty="0" err="1" smtClean="0"/>
              <a:t>effective</a:t>
            </a:r>
            <a:r>
              <a:rPr lang="sv-SE" sz="2200" dirty="0" smtClean="0"/>
              <a:t> for symptom </a:t>
            </a:r>
            <a:r>
              <a:rPr lang="sv-SE" sz="2200" dirty="0" err="1" smtClean="0"/>
              <a:t>control</a:t>
            </a:r>
            <a:endParaRPr lang="sv-SE" sz="2200" dirty="0" smtClean="0"/>
          </a:p>
          <a:p>
            <a:pPr fontAlgn="auto">
              <a:lnSpc>
                <a:spcPct val="90000"/>
              </a:lnSpc>
              <a:spcAft>
                <a:spcPts val="0"/>
              </a:spcAft>
              <a:buFont typeface="Wingdings" pitchFamily="2" charset="2"/>
              <a:buNone/>
              <a:defRPr/>
            </a:pPr>
            <a:endParaRPr lang="sv-SE" sz="2200" dirty="0" smtClean="0"/>
          </a:p>
          <a:p>
            <a:pPr fontAlgn="auto">
              <a:lnSpc>
                <a:spcPct val="90000"/>
              </a:lnSpc>
              <a:spcAft>
                <a:spcPts val="0"/>
              </a:spcAft>
              <a:buFont typeface="Arial" pitchFamily="34" charset="0"/>
              <a:buChar char="•"/>
              <a:defRPr/>
            </a:pPr>
            <a:r>
              <a:rPr lang="sv-SE" sz="2200" dirty="0" err="1" smtClean="0"/>
              <a:t>Complication</a:t>
            </a:r>
            <a:r>
              <a:rPr lang="sv-SE" sz="2200" dirty="0" smtClean="0"/>
              <a:t> risks – GI </a:t>
            </a:r>
            <a:r>
              <a:rPr lang="sv-SE" sz="2200" dirty="0" err="1" smtClean="0"/>
              <a:t>side</a:t>
            </a:r>
            <a:r>
              <a:rPr lang="sv-SE" sz="2200" dirty="0" smtClean="0"/>
              <a:t> </a:t>
            </a:r>
            <a:r>
              <a:rPr lang="sv-SE" sz="2200" dirty="0" err="1" smtClean="0"/>
              <a:t>effects</a:t>
            </a:r>
            <a:r>
              <a:rPr lang="sv-SE" sz="2200" dirty="0" smtClean="0"/>
              <a:t>, </a:t>
            </a:r>
            <a:r>
              <a:rPr lang="sv-SE" sz="2200" dirty="0" err="1" smtClean="0"/>
              <a:t>allergies</a:t>
            </a:r>
            <a:r>
              <a:rPr lang="sv-SE" sz="2200" dirty="0" smtClean="0"/>
              <a:t>, clostridium </a:t>
            </a:r>
            <a:r>
              <a:rPr lang="sv-SE" sz="2200" dirty="0" err="1" smtClean="0"/>
              <a:t>difficile</a:t>
            </a:r>
            <a:r>
              <a:rPr lang="sv-SE" sz="2200" dirty="0" smtClean="0"/>
              <a:t> </a:t>
            </a:r>
            <a:r>
              <a:rPr lang="sv-SE" sz="2200" dirty="0" err="1" smtClean="0"/>
              <a:t>infections</a:t>
            </a:r>
            <a:endParaRPr lang="sv-SE" sz="2200" dirty="0" smtClean="0"/>
          </a:p>
          <a:p>
            <a:pPr fontAlgn="auto">
              <a:lnSpc>
                <a:spcPct val="90000"/>
              </a:lnSpc>
              <a:spcAft>
                <a:spcPts val="0"/>
              </a:spcAft>
              <a:buFont typeface="Wingdings" pitchFamily="2" charset="2"/>
              <a:buNone/>
              <a:defRPr/>
            </a:pPr>
            <a:endParaRPr lang="sv-SE" sz="2200" dirty="0" smtClean="0"/>
          </a:p>
          <a:p>
            <a:pPr fontAlgn="auto">
              <a:lnSpc>
                <a:spcPct val="90000"/>
              </a:lnSpc>
              <a:spcAft>
                <a:spcPts val="0"/>
              </a:spcAft>
              <a:buFont typeface="Arial" pitchFamily="34" charset="0"/>
              <a:buChar char="•"/>
              <a:defRPr/>
            </a:pPr>
            <a:r>
              <a:rPr lang="sv-SE" altLang="zh-CN" sz="2200" dirty="0" err="1" smtClean="0"/>
              <a:t>Recurrent</a:t>
            </a:r>
            <a:r>
              <a:rPr lang="sv-SE" altLang="zh-CN" sz="2200" dirty="0" smtClean="0"/>
              <a:t> </a:t>
            </a:r>
            <a:r>
              <a:rPr lang="sv-SE" altLang="zh-CN" sz="2200" dirty="0" err="1" smtClean="0"/>
              <a:t>infections</a:t>
            </a:r>
            <a:r>
              <a:rPr lang="sv-SE" altLang="zh-CN" sz="2200" dirty="0" smtClean="0"/>
              <a:t> limit the </a:t>
            </a:r>
            <a:r>
              <a:rPr lang="sv-SE" altLang="zh-CN" sz="2200" dirty="0" err="1" smtClean="0"/>
              <a:t>effect</a:t>
            </a:r>
            <a:r>
              <a:rPr lang="sv-SE" altLang="zh-CN" sz="2200" dirty="0" smtClean="0"/>
              <a:t> on </a:t>
            </a:r>
            <a:r>
              <a:rPr lang="sv-SE" altLang="zh-CN" sz="2200" dirty="0" err="1" smtClean="0"/>
              <a:t>survuval</a:t>
            </a:r>
            <a:r>
              <a:rPr lang="sv-SE" altLang="zh-CN" sz="2200" dirty="0" smtClean="0"/>
              <a:t> </a:t>
            </a:r>
            <a:r>
              <a:rPr lang="sv-SE" altLang="zh-CN" sz="2200" dirty="0" err="1" smtClean="0"/>
              <a:t>time</a:t>
            </a:r>
            <a:r>
              <a:rPr lang="sv-SE" altLang="zh-CN" sz="2200" dirty="0" smtClean="0"/>
              <a:t> </a:t>
            </a:r>
          </a:p>
          <a:p>
            <a:pPr fontAlgn="auto">
              <a:lnSpc>
                <a:spcPct val="90000"/>
              </a:lnSpc>
              <a:spcAft>
                <a:spcPts val="0"/>
              </a:spcAft>
              <a:buFont typeface="Arial" pitchFamily="34" charset="0"/>
              <a:buChar char="•"/>
              <a:defRPr/>
            </a:pPr>
            <a:endParaRPr lang="sv-SE" altLang="zh-CN" sz="2200" dirty="0" smtClean="0"/>
          </a:p>
          <a:p>
            <a:pPr fontAlgn="auto">
              <a:lnSpc>
                <a:spcPct val="90000"/>
              </a:lnSpc>
              <a:spcAft>
                <a:spcPts val="0"/>
              </a:spcAft>
              <a:buFont typeface="Arial" pitchFamily="34" charset="0"/>
              <a:buChar char="•"/>
              <a:defRPr/>
            </a:pPr>
            <a:r>
              <a:rPr lang="sv-SE" altLang="zh-CN" sz="2200" dirty="0" err="1" smtClean="0"/>
              <a:t>Which</a:t>
            </a:r>
            <a:r>
              <a:rPr lang="sv-SE" altLang="zh-CN" sz="2200" dirty="0" smtClean="0"/>
              <a:t> </a:t>
            </a:r>
            <a:r>
              <a:rPr lang="sv-SE" altLang="zh-CN" sz="2200" dirty="0" err="1" smtClean="0"/>
              <a:t>infection</a:t>
            </a:r>
            <a:r>
              <a:rPr lang="sv-SE" altLang="zh-CN" sz="2200" dirty="0" smtClean="0"/>
              <a:t> is ”ok” </a:t>
            </a:r>
            <a:r>
              <a:rPr lang="sv-SE" altLang="zh-CN" sz="2200" dirty="0" err="1" smtClean="0"/>
              <a:t>to</a:t>
            </a:r>
            <a:r>
              <a:rPr lang="sv-SE" altLang="zh-CN" sz="2200" dirty="0" smtClean="0"/>
              <a:t> be the last?</a:t>
            </a:r>
            <a:r>
              <a:rPr lang="sv-SE" altLang="zh-CN" sz="2400" dirty="0" smtClean="0"/>
              <a:t> </a:t>
            </a:r>
            <a:r>
              <a:rPr lang="sv-SE" sz="2400" dirty="0" smtClean="0"/>
              <a:t> </a:t>
            </a:r>
            <a:r>
              <a:rPr lang="sv-SE" altLang="zh-CN" sz="2400" dirty="0" smtClean="0"/>
              <a:t> </a:t>
            </a:r>
            <a:endParaRPr lang="sv-SE" sz="2400"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Freeform 3"/>
          <p:cNvSpPr>
            <a:spLocks/>
          </p:cNvSpPr>
          <p:nvPr/>
        </p:nvSpPr>
        <p:spPr bwMode="auto">
          <a:xfrm>
            <a:off x="1366838" y="3787775"/>
            <a:ext cx="6661150" cy="2181225"/>
          </a:xfrm>
          <a:custGeom>
            <a:avLst/>
            <a:gdLst>
              <a:gd name="T0" fmla="*/ 0 w 4196"/>
              <a:gd name="T1" fmla="*/ 2147483647 h 1374"/>
              <a:gd name="T2" fmla="*/ 2147483647 w 4196"/>
              <a:gd name="T3" fmla="*/ 0 h 1374"/>
              <a:gd name="T4" fmla="*/ 2147483647 w 4196"/>
              <a:gd name="T5" fmla="*/ 2147483647 h 1374"/>
              <a:gd name="T6" fmla="*/ 2147483647 w 4196"/>
              <a:gd name="T7" fmla="*/ 2147483647 h 1374"/>
              <a:gd name="T8" fmla="*/ 2147483647 w 4196"/>
              <a:gd name="T9" fmla="*/ 2147483647 h 1374"/>
              <a:gd name="T10" fmla="*/ 2147483647 w 4196"/>
              <a:gd name="T11" fmla="*/ 2147483647 h 1374"/>
              <a:gd name="T12" fmla="*/ 2147483647 w 4196"/>
              <a:gd name="T13" fmla="*/ 2147483647 h 1374"/>
              <a:gd name="T14" fmla="*/ 2147483647 w 4196"/>
              <a:gd name="T15" fmla="*/ 2147483647 h 1374"/>
              <a:gd name="T16" fmla="*/ 2147483647 w 4196"/>
              <a:gd name="T17" fmla="*/ 2147483647 h 1374"/>
              <a:gd name="T18" fmla="*/ 2147483647 w 4196"/>
              <a:gd name="T19" fmla="*/ 2147483647 h 1374"/>
              <a:gd name="T20" fmla="*/ 2147483647 w 4196"/>
              <a:gd name="T21" fmla="*/ 2147483647 h 1374"/>
              <a:gd name="T22" fmla="*/ 2147483647 w 4196"/>
              <a:gd name="T23" fmla="*/ 2147483647 h 1374"/>
              <a:gd name="T24" fmla="*/ 2147483647 w 4196"/>
              <a:gd name="T25" fmla="*/ 2147483647 h 1374"/>
              <a:gd name="T26" fmla="*/ 2147483647 w 4196"/>
              <a:gd name="T27" fmla="*/ 2147483647 h 1374"/>
              <a:gd name="T28" fmla="*/ 2147483647 w 4196"/>
              <a:gd name="T29" fmla="*/ 2147483647 h 1374"/>
              <a:gd name="T30" fmla="*/ 2147483647 w 4196"/>
              <a:gd name="T31" fmla="*/ 2147483647 h 1374"/>
              <a:gd name="T32" fmla="*/ 2147483647 w 4196"/>
              <a:gd name="T33" fmla="*/ 2147483647 h 1374"/>
              <a:gd name="T34" fmla="*/ 2147483647 w 4196"/>
              <a:gd name="T35" fmla="*/ 2147483647 h 1374"/>
              <a:gd name="T36" fmla="*/ 2147483647 w 4196"/>
              <a:gd name="T37" fmla="*/ 2147483647 h 1374"/>
              <a:gd name="T38" fmla="*/ 2147483647 w 4196"/>
              <a:gd name="T39" fmla="*/ 2147483647 h 1374"/>
              <a:gd name="T40" fmla="*/ 2147483647 w 4196"/>
              <a:gd name="T41" fmla="*/ 2147483647 h 1374"/>
              <a:gd name="T42" fmla="*/ 2147483647 w 4196"/>
              <a:gd name="T43" fmla="*/ 2147483647 h 1374"/>
              <a:gd name="T44" fmla="*/ 2147483647 w 4196"/>
              <a:gd name="T45" fmla="*/ 2147483647 h 1374"/>
              <a:gd name="T46" fmla="*/ 2147483647 w 4196"/>
              <a:gd name="T47" fmla="*/ 2147483647 h 1374"/>
              <a:gd name="T48" fmla="*/ 2147483647 w 4196"/>
              <a:gd name="T49" fmla="*/ 2147483647 h 1374"/>
              <a:gd name="T50" fmla="*/ 2147483647 w 4196"/>
              <a:gd name="T51" fmla="*/ 2147483647 h 1374"/>
              <a:gd name="T52" fmla="*/ 2147483647 w 4196"/>
              <a:gd name="T53" fmla="*/ 2147483647 h 1374"/>
              <a:gd name="T54" fmla="*/ 2147483647 w 4196"/>
              <a:gd name="T55" fmla="*/ 2147483647 h 1374"/>
              <a:gd name="T56" fmla="*/ 2147483647 w 4196"/>
              <a:gd name="T57" fmla="*/ 2147483647 h 1374"/>
              <a:gd name="T58" fmla="*/ 2147483647 w 4196"/>
              <a:gd name="T59" fmla="*/ 2147483647 h 1374"/>
              <a:gd name="T60" fmla="*/ 2147483647 w 4196"/>
              <a:gd name="T61" fmla="*/ 2147483647 h 1374"/>
              <a:gd name="T62" fmla="*/ 2147483647 w 4196"/>
              <a:gd name="T63" fmla="*/ 2147483647 h 1374"/>
              <a:gd name="T64" fmla="*/ 2147483647 w 4196"/>
              <a:gd name="T65" fmla="*/ 2147483647 h 1374"/>
              <a:gd name="T66" fmla="*/ 2147483647 w 4196"/>
              <a:gd name="T67" fmla="*/ 2147483647 h 1374"/>
              <a:gd name="T68" fmla="*/ 2147483647 w 4196"/>
              <a:gd name="T69" fmla="*/ 2147483647 h 1374"/>
              <a:gd name="T70" fmla="*/ 2147483647 w 4196"/>
              <a:gd name="T71" fmla="*/ 2147483647 h 1374"/>
              <a:gd name="T72" fmla="*/ 2147483647 w 4196"/>
              <a:gd name="T73" fmla="*/ 2147483647 h 1374"/>
              <a:gd name="T74" fmla="*/ 2147483647 w 4196"/>
              <a:gd name="T75" fmla="*/ 2147483647 h 1374"/>
              <a:gd name="T76" fmla="*/ 2147483647 w 4196"/>
              <a:gd name="T77" fmla="*/ 2147483647 h 1374"/>
              <a:gd name="T78" fmla="*/ 2147483647 w 4196"/>
              <a:gd name="T79" fmla="*/ 2147483647 h 1374"/>
              <a:gd name="T80" fmla="*/ 2147483647 w 4196"/>
              <a:gd name="T81" fmla="*/ 2147483647 h 1374"/>
              <a:gd name="T82" fmla="*/ 2147483647 w 4196"/>
              <a:gd name="T83" fmla="*/ 2147483647 h 1374"/>
              <a:gd name="T84" fmla="*/ 2147483647 w 4196"/>
              <a:gd name="T85" fmla="*/ 2147483647 h 1374"/>
              <a:gd name="T86" fmla="*/ 2147483647 w 4196"/>
              <a:gd name="T87" fmla="*/ 2147483647 h 1374"/>
              <a:gd name="T88" fmla="*/ 2147483647 w 4196"/>
              <a:gd name="T89" fmla="*/ 2147483647 h 1374"/>
              <a:gd name="T90" fmla="*/ 2147483647 w 4196"/>
              <a:gd name="T91" fmla="*/ 2147483647 h 1374"/>
              <a:gd name="T92" fmla="*/ 2147483647 w 4196"/>
              <a:gd name="T93" fmla="*/ 2147483647 h 1374"/>
              <a:gd name="T94" fmla="*/ 2147483647 w 4196"/>
              <a:gd name="T95" fmla="*/ 2147483647 h 1374"/>
              <a:gd name="T96" fmla="*/ 2147483647 w 4196"/>
              <a:gd name="T97" fmla="*/ 2147483647 h 1374"/>
              <a:gd name="T98" fmla="*/ 2147483647 w 4196"/>
              <a:gd name="T99" fmla="*/ 2147483647 h 1374"/>
              <a:gd name="T100" fmla="*/ 2147483647 w 4196"/>
              <a:gd name="T101" fmla="*/ 2147483647 h 1374"/>
              <a:gd name="T102" fmla="*/ 2147483647 w 4196"/>
              <a:gd name="T103" fmla="*/ 2147483647 h 1374"/>
              <a:gd name="T104" fmla="*/ 2147483647 w 4196"/>
              <a:gd name="T105" fmla="*/ 2147483647 h 1374"/>
              <a:gd name="T106" fmla="*/ 2147483647 w 4196"/>
              <a:gd name="T107" fmla="*/ 2147483647 h 1374"/>
              <a:gd name="T108" fmla="*/ 2147483647 w 4196"/>
              <a:gd name="T109" fmla="*/ 2147483647 h 1374"/>
              <a:gd name="T110" fmla="*/ 2147483647 w 4196"/>
              <a:gd name="T111" fmla="*/ 2147483647 h 1374"/>
              <a:gd name="T112" fmla="*/ 2147483647 w 4196"/>
              <a:gd name="T113" fmla="*/ 2147483647 h 1374"/>
              <a:gd name="T114" fmla="*/ 2147483647 w 4196"/>
              <a:gd name="T115" fmla="*/ 2147483647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78850" name="Oval 4"/>
          <p:cNvSpPr>
            <a:spLocks noChangeArrowheads="1"/>
          </p:cNvSpPr>
          <p:nvPr/>
        </p:nvSpPr>
        <p:spPr bwMode="auto">
          <a:xfrm>
            <a:off x="5508625" y="1989138"/>
            <a:ext cx="3311525" cy="4319587"/>
          </a:xfrm>
          <a:prstGeom prst="ellipse">
            <a:avLst/>
          </a:prstGeom>
          <a:solidFill>
            <a:schemeClr val="bg2">
              <a:alpha val="14117"/>
            </a:schemeClr>
          </a:solidFill>
          <a:ln w="9525">
            <a:solidFill>
              <a:srgbClr val="000000"/>
            </a:solidFill>
            <a:round/>
            <a:headEnd/>
            <a:tailEnd/>
          </a:ln>
        </p:spPr>
        <p:txBody>
          <a:bodyPr wrap="none" anchor="ctr"/>
          <a:lstStyle/>
          <a:p>
            <a:pPr algn="ctr"/>
            <a:endParaRPr lang="en-US">
              <a:latin typeface="Calibri" pitchFamily="34" charset="0"/>
            </a:endParaRPr>
          </a:p>
        </p:txBody>
      </p:sp>
      <p:sp>
        <p:nvSpPr>
          <p:cNvPr id="78851" name="Line 5"/>
          <p:cNvSpPr>
            <a:spLocks noChangeShapeType="1"/>
          </p:cNvSpPr>
          <p:nvPr/>
        </p:nvSpPr>
        <p:spPr bwMode="auto">
          <a:xfrm flipV="1">
            <a:off x="1042988" y="1557338"/>
            <a:ext cx="0" cy="4535487"/>
          </a:xfrm>
          <a:prstGeom prst="line">
            <a:avLst/>
          </a:prstGeom>
          <a:noFill/>
          <a:ln w="34925">
            <a:solidFill>
              <a:schemeClr val="accent1"/>
            </a:solidFill>
            <a:round/>
            <a:headEnd/>
            <a:tailEnd/>
          </a:ln>
        </p:spPr>
        <p:txBody>
          <a:bodyPr/>
          <a:lstStyle/>
          <a:p>
            <a:endParaRPr lang="da-DK"/>
          </a:p>
        </p:txBody>
      </p:sp>
      <p:sp>
        <p:nvSpPr>
          <p:cNvPr id="78852" name="Line 6"/>
          <p:cNvSpPr>
            <a:spLocks noChangeShapeType="1"/>
          </p:cNvSpPr>
          <p:nvPr/>
        </p:nvSpPr>
        <p:spPr bwMode="auto">
          <a:xfrm>
            <a:off x="1042988" y="6081713"/>
            <a:ext cx="7416800" cy="0"/>
          </a:xfrm>
          <a:prstGeom prst="line">
            <a:avLst/>
          </a:prstGeom>
          <a:noFill/>
          <a:ln w="34925">
            <a:solidFill>
              <a:schemeClr val="accent1"/>
            </a:solidFill>
            <a:round/>
            <a:headEnd/>
            <a:tailEnd/>
          </a:ln>
        </p:spPr>
        <p:txBody>
          <a:bodyPr/>
          <a:lstStyle/>
          <a:p>
            <a:endParaRPr lang="da-DK"/>
          </a:p>
        </p:txBody>
      </p:sp>
      <p:sp>
        <p:nvSpPr>
          <p:cNvPr id="78853" name="Text Box 7"/>
          <p:cNvSpPr txBox="1">
            <a:spLocks noChangeArrowheads="1"/>
          </p:cNvSpPr>
          <p:nvPr/>
        </p:nvSpPr>
        <p:spPr bwMode="auto">
          <a:xfrm>
            <a:off x="4108450" y="6284913"/>
            <a:ext cx="896938" cy="461962"/>
          </a:xfrm>
          <a:prstGeom prst="rect">
            <a:avLst/>
          </a:prstGeom>
          <a:noFill/>
          <a:ln w="9525">
            <a:noFill/>
            <a:miter lim="800000"/>
            <a:headEnd/>
            <a:tailEnd/>
          </a:ln>
        </p:spPr>
        <p:txBody>
          <a:bodyPr wrap="none">
            <a:spAutoFit/>
          </a:bodyPr>
          <a:lstStyle/>
          <a:p>
            <a:r>
              <a:rPr lang="sv-SE" sz="2400" b="1"/>
              <a:t>Time</a:t>
            </a:r>
          </a:p>
        </p:txBody>
      </p:sp>
      <p:sp>
        <p:nvSpPr>
          <p:cNvPr id="78854" name="Text Box 8"/>
          <p:cNvSpPr txBox="1">
            <a:spLocks noChangeArrowheads="1"/>
          </p:cNvSpPr>
          <p:nvPr/>
        </p:nvSpPr>
        <p:spPr bwMode="auto">
          <a:xfrm rot="-5400000">
            <a:off x="-573087" y="3443288"/>
            <a:ext cx="2251075" cy="460375"/>
          </a:xfrm>
          <a:prstGeom prst="rect">
            <a:avLst/>
          </a:prstGeom>
          <a:noFill/>
          <a:ln w="9525">
            <a:noFill/>
            <a:miter lim="800000"/>
            <a:headEnd/>
            <a:tailEnd/>
          </a:ln>
        </p:spPr>
        <p:txBody>
          <a:bodyPr wrap="none">
            <a:spAutoFit/>
          </a:bodyPr>
          <a:lstStyle/>
          <a:p>
            <a:r>
              <a:rPr lang="sv-SE" sz="2400" b="1"/>
              <a:t>Function level</a:t>
            </a:r>
          </a:p>
        </p:txBody>
      </p:sp>
      <p:sp>
        <p:nvSpPr>
          <p:cNvPr id="78855" name="Text Box 9"/>
          <p:cNvSpPr txBox="1">
            <a:spLocks noChangeArrowheads="1"/>
          </p:cNvSpPr>
          <p:nvPr/>
        </p:nvSpPr>
        <p:spPr bwMode="auto">
          <a:xfrm>
            <a:off x="303213" y="5870575"/>
            <a:ext cx="646112" cy="369888"/>
          </a:xfrm>
          <a:prstGeom prst="rect">
            <a:avLst/>
          </a:prstGeom>
          <a:noFill/>
          <a:ln w="9525">
            <a:noFill/>
            <a:miter lim="800000"/>
            <a:headEnd/>
            <a:tailEnd/>
          </a:ln>
        </p:spPr>
        <p:txBody>
          <a:bodyPr wrap="none">
            <a:spAutoFit/>
          </a:bodyPr>
          <a:lstStyle/>
          <a:p>
            <a:r>
              <a:rPr lang="sv-SE" b="1"/>
              <a:t>Low</a:t>
            </a:r>
          </a:p>
        </p:txBody>
      </p:sp>
      <p:sp>
        <p:nvSpPr>
          <p:cNvPr id="78856" name="Text Box 10"/>
          <p:cNvSpPr txBox="1">
            <a:spLocks noChangeArrowheads="1"/>
          </p:cNvSpPr>
          <p:nvPr/>
        </p:nvSpPr>
        <p:spPr bwMode="auto">
          <a:xfrm>
            <a:off x="8224838" y="4673600"/>
            <a:ext cx="762000" cy="369888"/>
          </a:xfrm>
          <a:prstGeom prst="rect">
            <a:avLst/>
          </a:prstGeom>
          <a:noFill/>
          <a:ln w="9525">
            <a:noFill/>
            <a:miter lim="800000"/>
            <a:headEnd/>
            <a:tailEnd/>
          </a:ln>
        </p:spPr>
        <p:txBody>
          <a:bodyPr wrap="none">
            <a:spAutoFit/>
          </a:bodyPr>
          <a:lstStyle/>
          <a:p>
            <a:r>
              <a:rPr lang="sv-SE"/>
              <a:t>death</a:t>
            </a:r>
          </a:p>
        </p:txBody>
      </p:sp>
      <p:sp>
        <p:nvSpPr>
          <p:cNvPr id="78857" name="Line 11"/>
          <p:cNvSpPr>
            <a:spLocks noChangeShapeType="1"/>
          </p:cNvSpPr>
          <p:nvPr/>
        </p:nvSpPr>
        <p:spPr bwMode="auto">
          <a:xfrm flipH="1">
            <a:off x="8101013" y="5300663"/>
            <a:ext cx="358775" cy="576262"/>
          </a:xfrm>
          <a:prstGeom prst="line">
            <a:avLst/>
          </a:prstGeom>
          <a:noFill/>
          <a:ln w="9525">
            <a:solidFill>
              <a:schemeClr val="tx1"/>
            </a:solidFill>
            <a:round/>
            <a:headEnd/>
            <a:tailEnd type="triangle" w="med" len="med"/>
          </a:ln>
        </p:spPr>
        <p:txBody>
          <a:bodyPr/>
          <a:lstStyle/>
          <a:p>
            <a:endParaRPr lang="da-DK"/>
          </a:p>
        </p:txBody>
      </p:sp>
      <p:sp>
        <p:nvSpPr>
          <p:cNvPr id="78858" name="Freeform 12"/>
          <p:cNvSpPr>
            <a:spLocks/>
          </p:cNvSpPr>
          <p:nvPr/>
        </p:nvSpPr>
        <p:spPr bwMode="auto">
          <a:xfrm>
            <a:off x="1249363" y="1981200"/>
            <a:ext cx="6784975" cy="3852863"/>
          </a:xfrm>
          <a:custGeom>
            <a:avLst/>
            <a:gdLst>
              <a:gd name="T0" fmla="*/ 2147483647 w 4274"/>
              <a:gd name="T1" fmla="*/ 0 h 2427"/>
              <a:gd name="T2" fmla="*/ 2147483647 w 4274"/>
              <a:gd name="T3" fmla="*/ 2147483647 h 2427"/>
              <a:gd name="T4" fmla="*/ 2147483647 w 4274"/>
              <a:gd name="T5" fmla="*/ 2147483647 h 2427"/>
              <a:gd name="T6" fmla="*/ 2147483647 w 4274"/>
              <a:gd name="T7" fmla="*/ 2147483647 h 2427"/>
              <a:gd name="T8" fmla="*/ 2147483647 w 4274"/>
              <a:gd name="T9" fmla="*/ 2147483647 h 2427"/>
              <a:gd name="T10" fmla="*/ 2147483647 w 4274"/>
              <a:gd name="T11" fmla="*/ 2147483647 h 2427"/>
              <a:gd name="T12" fmla="*/ 2147483647 w 4274"/>
              <a:gd name="T13" fmla="*/ 2147483647 h 2427"/>
              <a:gd name="T14" fmla="*/ 2147483647 w 4274"/>
              <a:gd name="T15" fmla="*/ 2147483647 h 2427"/>
              <a:gd name="T16" fmla="*/ 2147483647 w 4274"/>
              <a:gd name="T17" fmla="*/ 2147483647 h 2427"/>
              <a:gd name="T18" fmla="*/ 2147483647 w 4274"/>
              <a:gd name="T19" fmla="*/ 2147483647 h 2427"/>
              <a:gd name="T20" fmla="*/ 2147483647 w 4274"/>
              <a:gd name="T21" fmla="*/ 2147483647 h 2427"/>
              <a:gd name="T22" fmla="*/ 2147483647 w 4274"/>
              <a:gd name="T23" fmla="*/ 2147483647 h 2427"/>
              <a:gd name="T24" fmla="*/ 2147483647 w 4274"/>
              <a:gd name="T25" fmla="*/ 2147483647 h 2427"/>
              <a:gd name="T26" fmla="*/ 2147483647 w 4274"/>
              <a:gd name="T27" fmla="*/ 2147483647 h 2427"/>
              <a:gd name="T28" fmla="*/ 2147483647 w 4274"/>
              <a:gd name="T29" fmla="*/ 2147483647 h 2427"/>
              <a:gd name="T30" fmla="*/ 2147483647 w 4274"/>
              <a:gd name="T31" fmla="*/ 2147483647 h 2427"/>
              <a:gd name="T32" fmla="*/ 2147483647 w 4274"/>
              <a:gd name="T33" fmla="*/ 2147483647 h 2427"/>
              <a:gd name="T34" fmla="*/ 2147483647 w 4274"/>
              <a:gd name="T35" fmla="*/ 2147483647 h 2427"/>
              <a:gd name="T36" fmla="*/ 2147483647 w 4274"/>
              <a:gd name="T37" fmla="*/ 2147483647 h 2427"/>
              <a:gd name="T38" fmla="*/ 2147483647 w 4274"/>
              <a:gd name="T39" fmla="*/ 2147483647 h 2427"/>
              <a:gd name="T40" fmla="*/ 2147483647 w 4274"/>
              <a:gd name="T41" fmla="*/ 2147483647 h 2427"/>
              <a:gd name="T42" fmla="*/ 2147483647 w 4274"/>
              <a:gd name="T43" fmla="*/ 2147483647 h 2427"/>
              <a:gd name="T44" fmla="*/ 2147483647 w 4274"/>
              <a:gd name="T45" fmla="*/ 2147483647 h 2427"/>
              <a:gd name="T46" fmla="*/ 2147483647 w 4274"/>
              <a:gd name="T47" fmla="*/ 2147483647 h 2427"/>
              <a:gd name="T48" fmla="*/ 2147483647 w 4274"/>
              <a:gd name="T49" fmla="*/ 2147483647 h 2427"/>
              <a:gd name="T50" fmla="*/ 2147483647 w 4274"/>
              <a:gd name="T51" fmla="*/ 2147483647 h 2427"/>
              <a:gd name="T52" fmla="*/ 2147483647 w 4274"/>
              <a:gd name="T53" fmla="*/ 2147483647 h 2427"/>
              <a:gd name="T54" fmla="*/ 2147483647 w 4274"/>
              <a:gd name="T55" fmla="*/ 2147483647 h 2427"/>
              <a:gd name="T56" fmla="*/ 2147483647 w 4274"/>
              <a:gd name="T57" fmla="*/ 2147483647 h 24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74"/>
              <a:gd name="T88" fmla="*/ 0 h 2427"/>
              <a:gd name="T89" fmla="*/ 4274 w 4274"/>
              <a:gd name="T90" fmla="*/ 2427 h 24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74" h="2427">
                <a:moveTo>
                  <a:pt x="8" y="0"/>
                </a:moveTo>
                <a:cubicBezTo>
                  <a:pt x="226" y="73"/>
                  <a:pt x="0" y="2"/>
                  <a:pt x="598" y="27"/>
                </a:cubicBezTo>
                <a:cubicBezTo>
                  <a:pt x="667" y="30"/>
                  <a:pt x="735" y="46"/>
                  <a:pt x="804" y="55"/>
                </a:cubicBezTo>
                <a:cubicBezTo>
                  <a:pt x="818" y="60"/>
                  <a:pt x="831" y="66"/>
                  <a:pt x="845" y="69"/>
                </a:cubicBezTo>
                <a:cubicBezTo>
                  <a:pt x="872" y="75"/>
                  <a:pt x="901" y="73"/>
                  <a:pt x="927" y="82"/>
                </a:cubicBezTo>
                <a:cubicBezTo>
                  <a:pt x="943" y="87"/>
                  <a:pt x="953" y="103"/>
                  <a:pt x="968" y="110"/>
                </a:cubicBezTo>
                <a:cubicBezTo>
                  <a:pt x="1063" y="157"/>
                  <a:pt x="1178" y="132"/>
                  <a:pt x="1284" y="137"/>
                </a:cubicBezTo>
                <a:cubicBezTo>
                  <a:pt x="1504" y="193"/>
                  <a:pt x="1268" y="137"/>
                  <a:pt x="1832" y="165"/>
                </a:cubicBezTo>
                <a:cubicBezTo>
                  <a:pt x="1988" y="173"/>
                  <a:pt x="1802" y="179"/>
                  <a:pt x="1928" y="192"/>
                </a:cubicBezTo>
                <a:cubicBezTo>
                  <a:pt x="2001" y="200"/>
                  <a:pt x="2075" y="201"/>
                  <a:pt x="2148" y="206"/>
                </a:cubicBezTo>
                <a:cubicBezTo>
                  <a:pt x="2381" y="261"/>
                  <a:pt x="2319" y="248"/>
                  <a:pt x="2683" y="261"/>
                </a:cubicBezTo>
                <a:cubicBezTo>
                  <a:pt x="2980" y="355"/>
                  <a:pt x="2501" y="208"/>
                  <a:pt x="3492" y="288"/>
                </a:cubicBezTo>
                <a:cubicBezTo>
                  <a:pt x="3525" y="291"/>
                  <a:pt x="3574" y="343"/>
                  <a:pt x="3574" y="343"/>
                </a:cubicBezTo>
                <a:cubicBezTo>
                  <a:pt x="3648" y="558"/>
                  <a:pt x="3546" y="798"/>
                  <a:pt x="3615" y="1015"/>
                </a:cubicBezTo>
                <a:cubicBezTo>
                  <a:pt x="3620" y="1093"/>
                  <a:pt x="3623" y="1170"/>
                  <a:pt x="3629" y="1248"/>
                </a:cubicBezTo>
                <a:cubicBezTo>
                  <a:pt x="3632" y="1294"/>
                  <a:pt x="3635" y="1340"/>
                  <a:pt x="3643" y="1385"/>
                </a:cubicBezTo>
                <a:cubicBezTo>
                  <a:pt x="3648" y="1413"/>
                  <a:pt x="3670" y="1467"/>
                  <a:pt x="3670" y="1467"/>
                </a:cubicBezTo>
                <a:cubicBezTo>
                  <a:pt x="3675" y="1504"/>
                  <a:pt x="3673" y="1542"/>
                  <a:pt x="3684" y="1577"/>
                </a:cubicBezTo>
                <a:cubicBezTo>
                  <a:pt x="3688" y="1589"/>
                  <a:pt x="3704" y="1594"/>
                  <a:pt x="3711" y="1605"/>
                </a:cubicBezTo>
                <a:cubicBezTo>
                  <a:pt x="3718" y="1617"/>
                  <a:pt x="3718" y="1634"/>
                  <a:pt x="3725" y="1646"/>
                </a:cubicBezTo>
                <a:cubicBezTo>
                  <a:pt x="3754" y="1694"/>
                  <a:pt x="3803" y="1730"/>
                  <a:pt x="3821" y="1783"/>
                </a:cubicBezTo>
                <a:cubicBezTo>
                  <a:pt x="3841" y="1843"/>
                  <a:pt x="3843" y="1902"/>
                  <a:pt x="3890" y="1947"/>
                </a:cubicBezTo>
                <a:cubicBezTo>
                  <a:pt x="3926" y="2064"/>
                  <a:pt x="3875" y="1924"/>
                  <a:pt x="3931" y="2016"/>
                </a:cubicBezTo>
                <a:cubicBezTo>
                  <a:pt x="3987" y="2108"/>
                  <a:pt x="3898" y="2011"/>
                  <a:pt x="3972" y="2085"/>
                </a:cubicBezTo>
                <a:cubicBezTo>
                  <a:pt x="3992" y="2144"/>
                  <a:pt x="4024" y="2192"/>
                  <a:pt x="4068" y="2235"/>
                </a:cubicBezTo>
                <a:cubicBezTo>
                  <a:pt x="4095" y="2317"/>
                  <a:pt x="4061" y="2242"/>
                  <a:pt x="4123" y="2304"/>
                </a:cubicBezTo>
                <a:cubicBezTo>
                  <a:pt x="4135" y="2316"/>
                  <a:pt x="4137" y="2335"/>
                  <a:pt x="4150" y="2345"/>
                </a:cubicBezTo>
                <a:cubicBezTo>
                  <a:pt x="4161" y="2354"/>
                  <a:pt x="4178" y="2353"/>
                  <a:pt x="4191" y="2359"/>
                </a:cubicBezTo>
                <a:cubicBezTo>
                  <a:pt x="4225" y="2376"/>
                  <a:pt x="4247" y="2402"/>
                  <a:pt x="4274" y="2427"/>
                </a:cubicBezTo>
              </a:path>
            </a:pathLst>
          </a:custGeom>
          <a:noFill/>
          <a:ln w="41275">
            <a:solidFill>
              <a:srgbClr val="0000FF"/>
            </a:solidFill>
            <a:round/>
            <a:headEnd/>
            <a:tailEnd/>
          </a:ln>
        </p:spPr>
        <p:txBody>
          <a:bodyPr/>
          <a:lstStyle/>
          <a:p>
            <a:endParaRPr lang="da-DK"/>
          </a:p>
        </p:txBody>
      </p:sp>
      <p:sp>
        <p:nvSpPr>
          <p:cNvPr id="78859" name="Text Box 13"/>
          <p:cNvSpPr txBox="1">
            <a:spLocks noChangeArrowheads="1"/>
          </p:cNvSpPr>
          <p:nvPr/>
        </p:nvSpPr>
        <p:spPr bwMode="auto">
          <a:xfrm>
            <a:off x="2751138" y="3952875"/>
            <a:ext cx="1223962" cy="369888"/>
          </a:xfrm>
          <a:prstGeom prst="rect">
            <a:avLst/>
          </a:prstGeom>
          <a:noFill/>
          <a:ln w="9525">
            <a:noFill/>
            <a:miter lim="800000"/>
            <a:headEnd/>
            <a:tailEnd/>
          </a:ln>
        </p:spPr>
        <p:txBody>
          <a:bodyPr wrap="none">
            <a:spAutoFit/>
          </a:bodyPr>
          <a:lstStyle/>
          <a:p>
            <a:r>
              <a:rPr lang="sv-SE" b="1"/>
              <a:t>Dementia</a:t>
            </a:r>
          </a:p>
        </p:txBody>
      </p:sp>
      <p:sp>
        <p:nvSpPr>
          <p:cNvPr id="78860" name="Text Box 14"/>
          <p:cNvSpPr txBox="1">
            <a:spLocks noChangeArrowheads="1"/>
          </p:cNvSpPr>
          <p:nvPr/>
        </p:nvSpPr>
        <p:spPr bwMode="auto">
          <a:xfrm>
            <a:off x="2392363" y="1647825"/>
            <a:ext cx="958850" cy="366713"/>
          </a:xfrm>
          <a:prstGeom prst="rect">
            <a:avLst/>
          </a:prstGeom>
          <a:noFill/>
          <a:ln w="9525">
            <a:noFill/>
            <a:miter lim="800000"/>
            <a:headEnd/>
            <a:tailEnd/>
          </a:ln>
        </p:spPr>
        <p:txBody>
          <a:bodyPr wrap="none">
            <a:spAutoFit/>
          </a:bodyPr>
          <a:lstStyle/>
          <a:p>
            <a:r>
              <a:rPr lang="sv-SE" b="1"/>
              <a:t>Cancer</a:t>
            </a:r>
          </a:p>
        </p:txBody>
      </p:sp>
      <p:sp>
        <p:nvSpPr>
          <p:cNvPr id="78861" name="Freeform 15"/>
          <p:cNvSpPr>
            <a:spLocks/>
          </p:cNvSpPr>
          <p:nvPr/>
        </p:nvSpPr>
        <p:spPr bwMode="auto">
          <a:xfrm>
            <a:off x="1284288" y="2460625"/>
            <a:ext cx="6743700" cy="3344863"/>
          </a:xfrm>
          <a:custGeom>
            <a:avLst/>
            <a:gdLst>
              <a:gd name="T0" fmla="*/ 0 w 4060"/>
              <a:gd name="T1" fmla="*/ 0 h 2016"/>
              <a:gd name="T2" fmla="*/ 2147483647 w 4060"/>
              <a:gd name="T3" fmla="*/ 2147483647 h 2016"/>
              <a:gd name="T4" fmla="*/ 2147483647 w 4060"/>
              <a:gd name="T5" fmla="*/ 2147483647 h 2016"/>
              <a:gd name="T6" fmla="*/ 2147483647 w 4060"/>
              <a:gd name="T7" fmla="*/ 2147483647 h 2016"/>
              <a:gd name="T8" fmla="*/ 2147483647 w 4060"/>
              <a:gd name="T9" fmla="*/ 2147483647 h 2016"/>
              <a:gd name="T10" fmla="*/ 2147483647 w 4060"/>
              <a:gd name="T11" fmla="*/ 2147483647 h 2016"/>
              <a:gd name="T12" fmla="*/ 2147483647 w 4060"/>
              <a:gd name="T13" fmla="*/ 2147483647 h 2016"/>
              <a:gd name="T14" fmla="*/ 2147483647 w 4060"/>
              <a:gd name="T15" fmla="*/ 2147483647 h 2016"/>
              <a:gd name="T16" fmla="*/ 2147483647 w 4060"/>
              <a:gd name="T17" fmla="*/ 2147483647 h 2016"/>
              <a:gd name="T18" fmla="*/ 2147483647 w 4060"/>
              <a:gd name="T19" fmla="*/ 2147483647 h 2016"/>
              <a:gd name="T20" fmla="*/ 2147483647 w 4060"/>
              <a:gd name="T21" fmla="*/ 2147483647 h 2016"/>
              <a:gd name="T22" fmla="*/ 2147483647 w 4060"/>
              <a:gd name="T23" fmla="*/ 2147483647 h 2016"/>
              <a:gd name="T24" fmla="*/ 2147483647 w 4060"/>
              <a:gd name="T25" fmla="*/ 2147483647 h 2016"/>
              <a:gd name="T26" fmla="*/ 2147483647 w 4060"/>
              <a:gd name="T27" fmla="*/ 2147483647 h 2016"/>
              <a:gd name="T28" fmla="*/ 2147483647 w 4060"/>
              <a:gd name="T29" fmla="*/ 2147483647 h 2016"/>
              <a:gd name="T30" fmla="*/ 2147483647 w 4060"/>
              <a:gd name="T31" fmla="*/ 2147483647 h 2016"/>
              <a:gd name="T32" fmla="*/ 2147483647 w 4060"/>
              <a:gd name="T33" fmla="*/ 2147483647 h 2016"/>
              <a:gd name="T34" fmla="*/ 2147483647 w 4060"/>
              <a:gd name="T35" fmla="*/ 2147483647 h 2016"/>
              <a:gd name="T36" fmla="*/ 2147483647 w 4060"/>
              <a:gd name="T37" fmla="*/ 2147483647 h 2016"/>
              <a:gd name="T38" fmla="*/ 2147483647 w 4060"/>
              <a:gd name="T39" fmla="*/ 2147483647 h 2016"/>
              <a:gd name="T40" fmla="*/ 2147483647 w 4060"/>
              <a:gd name="T41" fmla="*/ 2147483647 h 2016"/>
              <a:gd name="T42" fmla="*/ 2147483647 w 4060"/>
              <a:gd name="T43" fmla="*/ 2147483647 h 2016"/>
              <a:gd name="T44" fmla="*/ 2147483647 w 4060"/>
              <a:gd name="T45" fmla="*/ 2147483647 h 2016"/>
              <a:gd name="T46" fmla="*/ 2147483647 w 4060"/>
              <a:gd name="T47" fmla="*/ 2147483647 h 2016"/>
              <a:gd name="T48" fmla="*/ 2147483647 w 4060"/>
              <a:gd name="T49" fmla="*/ 2147483647 h 2016"/>
              <a:gd name="T50" fmla="*/ 2147483647 w 4060"/>
              <a:gd name="T51" fmla="*/ 2147483647 h 2016"/>
              <a:gd name="T52" fmla="*/ 2147483647 w 4060"/>
              <a:gd name="T53" fmla="*/ 2147483647 h 2016"/>
              <a:gd name="T54" fmla="*/ 2147483647 w 4060"/>
              <a:gd name="T55" fmla="*/ 2147483647 h 2016"/>
              <a:gd name="T56" fmla="*/ 2147483647 w 4060"/>
              <a:gd name="T57" fmla="*/ 2147483647 h 2016"/>
              <a:gd name="T58" fmla="*/ 2147483647 w 4060"/>
              <a:gd name="T59" fmla="*/ 2147483647 h 2016"/>
              <a:gd name="T60" fmla="*/ 2147483647 w 4060"/>
              <a:gd name="T61" fmla="*/ 2147483647 h 2016"/>
              <a:gd name="T62" fmla="*/ 2147483647 w 4060"/>
              <a:gd name="T63" fmla="*/ 2147483647 h 2016"/>
              <a:gd name="T64" fmla="*/ 2147483647 w 4060"/>
              <a:gd name="T65" fmla="*/ 2147483647 h 2016"/>
              <a:gd name="T66" fmla="*/ 2147483647 w 4060"/>
              <a:gd name="T67" fmla="*/ 2147483647 h 2016"/>
              <a:gd name="T68" fmla="*/ 2147483647 w 4060"/>
              <a:gd name="T69" fmla="*/ 2147483647 h 2016"/>
              <a:gd name="T70" fmla="*/ 2147483647 w 4060"/>
              <a:gd name="T71" fmla="*/ 2147483647 h 2016"/>
              <a:gd name="T72" fmla="*/ 2147483647 w 4060"/>
              <a:gd name="T73" fmla="*/ 2147483647 h 2016"/>
              <a:gd name="T74" fmla="*/ 2147483647 w 4060"/>
              <a:gd name="T75" fmla="*/ 2147483647 h 2016"/>
              <a:gd name="T76" fmla="*/ 2147483647 w 4060"/>
              <a:gd name="T77" fmla="*/ 2147483647 h 2016"/>
              <a:gd name="T78" fmla="*/ 2147483647 w 4060"/>
              <a:gd name="T79" fmla="*/ 2147483647 h 2016"/>
              <a:gd name="T80" fmla="*/ 2147483647 w 4060"/>
              <a:gd name="T81" fmla="*/ 2147483647 h 2016"/>
              <a:gd name="T82" fmla="*/ 2147483647 w 4060"/>
              <a:gd name="T83" fmla="*/ 2147483647 h 20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60"/>
              <a:gd name="T127" fmla="*/ 0 h 2016"/>
              <a:gd name="T128" fmla="*/ 4060 w 4060"/>
              <a:gd name="T129" fmla="*/ 2016 h 20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60" h="2016">
                <a:moveTo>
                  <a:pt x="0" y="0"/>
                </a:moveTo>
                <a:cubicBezTo>
                  <a:pt x="60" y="11"/>
                  <a:pt x="155" y="21"/>
                  <a:pt x="206" y="55"/>
                </a:cubicBezTo>
                <a:cubicBezTo>
                  <a:pt x="233" y="73"/>
                  <a:pt x="288" y="109"/>
                  <a:pt x="288" y="109"/>
                </a:cubicBezTo>
                <a:cubicBezTo>
                  <a:pt x="293" y="274"/>
                  <a:pt x="270" y="441"/>
                  <a:pt x="302" y="603"/>
                </a:cubicBezTo>
                <a:cubicBezTo>
                  <a:pt x="315" y="666"/>
                  <a:pt x="402" y="571"/>
                  <a:pt x="412" y="562"/>
                </a:cubicBezTo>
                <a:cubicBezTo>
                  <a:pt x="416" y="429"/>
                  <a:pt x="410" y="296"/>
                  <a:pt x="425" y="164"/>
                </a:cubicBezTo>
                <a:cubicBezTo>
                  <a:pt x="426" y="151"/>
                  <a:pt x="442" y="185"/>
                  <a:pt x="453" y="192"/>
                </a:cubicBezTo>
                <a:cubicBezTo>
                  <a:pt x="465" y="199"/>
                  <a:pt x="480" y="201"/>
                  <a:pt x="494" y="205"/>
                </a:cubicBezTo>
                <a:cubicBezTo>
                  <a:pt x="563" y="224"/>
                  <a:pt x="632" y="239"/>
                  <a:pt x="700" y="260"/>
                </a:cubicBezTo>
                <a:cubicBezTo>
                  <a:pt x="728" y="289"/>
                  <a:pt x="783" y="358"/>
                  <a:pt x="823" y="384"/>
                </a:cubicBezTo>
                <a:cubicBezTo>
                  <a:pt x="868" y="414"/>
                  <a:pt x="889" y="435"/>
                  <a:pt x="919" y="480"/>
                </a:cubicBezTo>
                <a:cubicBezTo>
                  <a:pt x="932" y="697"/>
                  <a:pt x="869" y="749"/>
                  <a:pt x="1042" y="713"/>
                </a:cubicBezTo>
                <a:cubicBezTo>
                  <a:pt x="1065" y="646"/>
                  <a:pt x="1067" y="576"/>
                  <a:pt x="1084" y="507"/>
                </a:cubicBezTo>
                <a:cubicBezTo>
                  <a:pt x="1193" y="580"/>
                  <a:pt x="1295" y="623"/>
                  <a:pt x="1426" y="644"/>
                </a:cubicBezTo>
                <a:cubicBezTo>
                  <a:pt x="1519" y="675"/>
                  <a:pt x="1585" y="687"/>
                  <a:pt x="1687" y="699"/>
                </a:cubicBezTo>
                <a:cubicBezTo>
                  <a:pt x="1753" y="721"/>
                  <a:pt x="1718" y="703"/>
                  <a:pt x="1783" y="768"/>
                </a:cubicBezTo>
                <a:cubicBezTo>
                  <a:pt x="1796" y="781"/>
                  <a:pt x="1820" y="777"/>
                  <a:pt x="1838" y="781"/>
                </a:cubicBezTo>
                <a:cubicBezTo>
                  <a:pt x="1881" y="910"/>
                  <a:pt x="1851" y="1049"/>
                  <a:pt x="1824" y="1179"/>
                </a:cubicBezTo>
                <a:cubicBezTo>
                  <a:pt x="1829" y="1252"/>
                  <a:pt x="1830" y="1326"/>
                  <a:pt x="1838" y="1399"/>
                </a:cubicBezTo>
                <a:cubicBezTo>
                  <a:pt x="1840" y="1413"/>
                  <a:pt x="1838" y="1437"/>
                  <a:pt x="1852" y="1440"/>
                </a:cubicBezTo>
                <a:cubicBezTo>
                  <a:pt x="1872" y="1444"/>
                  <a:pt x="1888" y="1421"/>
                  <a:pt x="1906" y="1412"/>
                </a:cubicBezTo>
                <a:cubicBezTo>
                  <a:pt x="1997" y="1279"/>
                  <a:pt x="1968" y="1031"/>
                  <a:pt x="1975" y="891"/>
                </a:cubicBezTo>
                <a:cubicBezTo>
                  <a:pt x="2002" y="900"/>
                  <a:pt x="2036" y="899"/>
                  <a:pt x="2057" y="919"/>
                </a:cubicBezTo>
                <a:cubicBezTo>
                  <a:pt x="2102" y="963"/>
                  <a:pt x="2149" y="995"/>
                  <a:pt x="2208" y="1015"/>
                </a:cubicBezTo>
                <a:cubicBezTo>
                  <a:pt x="2258" y="1064"/>
                  <a:pt x="2334" y="1075"/>
                  <a:pt x="2400" y="1097"/>
                </a:cubicBezTo>
                <a:cubicBezTo>
                  <a:pt x="2468" y="1120"/>
                  <a:pt x="2413" y="1129"/>
                  <a:pt x="2482" y="1138"/>
                </a:cubicBezTo>
                <a:cubicBezTo>
                  <a:pt x="2541" y="1146"/>
                  <a:pt x="2601" y="1147"/>
                  <a:pt x="2661" y="1152"/>
                </a:cubicBezTo>
                <a:cubicBezTo>
                  <a:pt x="2710" y="1226"/>
                  <a:pt x="2664" y="1179"/>
                  <a:pt x="2784" y="1207"/>
                </a:cubicBezTo>
                <a:cubicBezTo>
                  <a:pt x="2860" y="1224"/>
                  <a:pt x="2913" y="1249"/>
                  <a:pt x="2990" y="1261"/>
                </a:cubicBezTo>
                <a:cubicBezTo>
                  <a:pt x="2999" y="1270"/>
                  <a:pt x="3010" y="1278"/>
                  <a:pt x="3017" y="1289"/>
                </a:cubicBezTo>
                <a:cubicBezTo>
                  <a:pt x="3024" y="1301"/>
                  <a:pt x="3019" y="1322"/>
                  <a:pt x="3031" y="1330"/>
                </a:cubicBezTo>
                <a:cubicBezTo>
                  <a:pt x="3085" y="1368"/>
                  <a:pt x="3204" y="1377"/>
                  <a:pt x="3264" y="1385"/>
                </a:cubicBezTo>
                <a:cubicBezTo>
                  <a:pt x="3319" y="1438"/>
                  <a:pt x="3400" y="1443"/>
                  <a:pt x="3470" y="1467"/>
                </a:cubicBezTo>
                <a:cubicBezTo>
                  <a:pt x="3480" y="1554"/>
                  <a:pt x="3480" y="1697"/>
                  <a:pt x="3566" y="1755"/>
                </a:cubicBezTo>
                <a:cubicBezTo>
                  <a:pt x="3589" y="1770"/>
                  <a:pt x="3678" y="1781"/>
                  <a:pt x="3689" y="1783"/>
                </a:cubicBezTo>
                <a:cubicBezTo>
                  <a:pt x="3717" y="1810"/>
                  <a:pt x="3738" y="1862"/>
                  <a:pt x="3772" y="1879"/>
                </a:cubicBezTo>
                <a:cubicBezTo>
                  <a:pt x="3798" y="1892"/>
                  <a:pt x="3827" y="1897"/>
                  <a:pt x="3854" y="1906"/>
                </a:cubicBezTo>
                <a:cubicBezTo>
                  <a:pt x="3868" y="1911"/>
                  <a:pt x="3881" y="1915"/>
                  <a:pt x="3895" y="1920"/>
                </a:cubicBezTo>
                <a:cubicBezTo>
                  <a:pt x="3909" y="1924"/>
                  <a:pt x="3936" y="1933"/>
                  <a:pt x="3936" y="1933"/>
                </a:cubicBezTo>
                <a:cubicBezTo>
                  <a:pt x="3950" y="1942"/>
                  <a:pt x="3962" y="1953"/>
                  <a:pt x="3977" y="1961"/>
                </a:cubicBezTo>
                <a:cubicBezTo>
                  <a:pt x="3990" y="1968"/>
                  <a:pt x="4006" y="1968"/>
                  <a:pt x="4018" y="1975"/>
                </a:cubicBezTo>
                <a:cubicBezTo>
                  <a:pt x="4021" y="1977"/>
                  <a:pt x="4052" y="2008"/>
                  <a:pt x="4060" y="2016"/>
                </a:cubicBezTo>
              </a:path>
            </a:pathLst>
          </a:custGeom>
          <a:noFill/>
          <a:ln w="41275">
            <a:solidFill>
              <a:srgbClr val="FF0000"/>
            </a:solidFill>
            <a:round/>
            <a:headEnd/>
            <a:tailEnd/>
          </a:ln>
        </p:spPr>
        <p:txBody>
          <a:bodyPr/>
          <a:lstStyle/>
          <a:p>
            <a:endParaRPr lang="da-DK"/>
          </a:p>
        </p:txBody>
      </p:sp>
      <p:sp>
        <p:nvSpPr>
          <p:cNvPr id="78862" name="Text Box 16"/>
          <p:cNvSpPr txBox="1">
            <a:spLocks noChangeArrowheads="1"/>
          </p:cNvSpPr>
          <p:nvPr/>
        </p:nvSpPr>
        <p:spPr bwMode="auto">
          <a:xfrm>
            <a:off x="3144838" y="2990850"/>
            <a:ext cx="3800475" cy="369888"/>
          </a:xfrm>
          <a:prstGeom prst="rect">
            <a:avLst/>
          </a:prstGeom>
          <a:noFill/>
          <a:ln w="9525">
            <a:noFill/>
            <a:miter lim="800000"/>
            <a:headEnd/>
            <a:tailEnd/>
          </a:ln>
        </p:spPr>
        <p:txBody>
          <a:bodyPr wrap="none">
            <a:spAutoFit/>
          </a:bodyPr>
          <a:lstStyle/>
          <a:p>
            <a:r>
              <a:rPr lang="sv-SE" b="1"/>
              <a:t>Heart failure, KOL, Multidiseased</a:t>
            </a:r>
          </a:p>
        </p:txBody>
      </p:sp>
      <p:sp>
        <p:nvSpPr>
          <p:cNvPr id="78863" name="Rectangle 4"/>
          <p:cNvSpPr>
            <a:spLocks noGrp="1" noChangeArrowheads="1"/>
          </p:cNvSpPr>
          <p:nvPr>
            <p:ph type="title" idx="4294967295"/>
          </p:nvPr>
        </p:nvSpPr>
        <p:spPr>
          <a:xfrm>
            <a:off x="179388" y="333375"/>
            <a:ext cx="8785225" cy="1143000"/>
          </a:xfrm>
        </p:spPr>
        <p:txBody>
          <a:bodyPr anchor="t"/>
          <a:lstStyle/>
          <a:p>
            <a:r>
              <a:rPr lang="sv-SE" smtClean="0"/>
              <a:t>What can we expect?</a:t>
            </a:r>
          </a:p>
        </p:txBody>
      </p:sp>
      <p:sp>
        <p:nvSpPr>
          <p:cNvPr id="78864" name="Text Box 17"/>
          <p:cNvSpPr txBox="1">
            <a:spLocks noChangeArrowheads="1"/>
          </p:cNvSpPr>
          <p:nvPr/>
        </p:nvSpPr>
        <p:spPr bwMode="auto">
          <a:xfrm>
            <a:off x="7504113" y="3160713"/>
            <a:ext cx="1073150" cy="641350"/>
          </a:xfrm>
          <a:prstGeom prst="rect">
            <a:avLst/>
          </a:prstGeom>
          <a:noFill/>
          <a:ln w="9525">
            <a:noFill/>
            <a:miter lim="800000"/>
            <a:headEnd/>
            <a:tailEnd/>
          </a:ln>
        </p:spPr>
        <p:txBody>
          <a:bodyPr wrap="none">
            <a:spAutoFit/>
          </a:bodyPr>
          <a:lstStyle/>
          <a:p>
            <a:pPr algn="ctr"/>
            <a:r>
              <a:rPr lang="sv-SE"/>
              <a:t>Terminal</a:t>
            </a:r>
          </a:p>
          <a:p>
            <a:pPr algn="ctr"/>
            <a:r>
              <a:rPr lang="sv-SE"/>
              <a:t>phase</a:t>
            </a:r>
          </a:p>
        </p:txBody>
      </p:sp>
      <p:sp>
        <p:nvSpPr>
          <p:cNvPr id="78865" name="Text Box 9"/>
          <p:cNvSpPr txBox="1">
            <a:spLocks noChangeArrowheads="1"/>
          </p:cNvSpPr>
          <p:nvPr/>
        </p:nvSpPr>
        <p:spPr bwMode="auto">
          <a:xfrm>
            <a:off x="303213" y="1257300"/>
            <a:ext cx="696912" cy="369888"/>
          </a:xfrm>
          <a:prstGeom prst="rect">
            <a:avLst/>
          </a:prstGeom>
          <a:noFill/>
          <a:ln w="9525">
            <a:noFill/>
            <a:miter lim="800000"/>
            <a:headEnd/>
            <a:tailEnd/>
          </a:ln>
        </p:spPr>
        <p:txBody>
          <a:bodyPr wrap="none">
            <a:spAutoFit/>
          </a:bodyPr>
          <a:lstStyle/>
          <a:p>
            <a:r>
              <a:rPr lang="sv-SE" b="1"/>
              <a:t>High</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88" name="Object 84"/>
          <p:cNvGraphicFramePr>
            <a:graphicFrameLocks noGrp="1" noChangeAspect="1"/>
          </p:cNvGraphicFramePr>
          <p:nvPr>
            <p:ph idx="4294967295"/>
          </p:nvPr>
        </p:nvGraphicFramePr>
        <p:xfrm>
          <a:off x="754063" y="1795463"/>
          <a:ext cx="7737475" cy="4056062"/>
        </p:xfrm>
        <a:graphic>
          <a:graphicData uri="http://schemas.openxmlformats.org/presentationml/2006/ole">
            <p:oleObj spid="_x0000_s21588" name="Document" r:id="rId4" imgW="7857856" imgH="4119268" progId="Word.Document.8">
              <p:embed/>
            </p:oleObj>
          </a:graphicData>
        </a:graphic>
      </p:graphicFrame>
      <p:sp>
        <p:nvSpPr>
          <p:cNvPr id="21589" name="Oval 24"/>
          <p:cNvSpPr>
            <a:spLocks noChangeArrowheads="1"/>
          </p:cNvSpPr>
          <p:nvPr/>
        </p:nvSpPr>
        <p:spPr bwMode="auto">
          <a:xfrm>
            <a:off x="6011863" y="2565400"/>
            <a:ext cx="2447925" cy="3024188"/>
          </a:xfrm>
          <a:prstGeom prst="ellipse">
            <a:avLst/>
          </a:prstGeom>
          <a:noFill/>
          <a:ln w="9525">
            <a:solidFill>
              <a:srgbClr val="FF0000"/>
            </a:solidFill>
            <a:round/>
            <a:headEnd/>
            <a:tailEnd/>
          </a:ln>
        </p:spPr>
        <p:txBody>
          <a:bodyPr wrap="none" anchor="ctr"/>
          <a:lstStyle/>
          <a:p>
            <a:endParaRPr lang="en-US">
              <a:latin typeface="Calibri" pitchFamily="34" charset="0"/>
            </a:endParaRPr>
          </a:p>
        </p:txBody>
      </p:sp>
      <p:sp>
        <p:nvSpPr>
          <p:cNvPr id="21590" name="Freeform 3"/>
          <p:cNvSpPr>
            <a:spLocks/>
          </p:cNvSpPr>
          <p:nvPr/>
        </p:nvSpPr>
        <p:spPr bwMode="auto">
          <a:xfrm>
            <a:off x="1187450" y="2276475"/>
            <a:ext cx="7200900" cy="3457575"/>
          </a:xfrm>
          <a:custGeom>
            <a:avLst/>
            <a:gdLst>
              <a:gd name="T0" fmla="*/ 0 w 4196"/>
              <a:gd name="T1" fmla="*/ 2147483647 h 1374"/>
              <a:gd name="T2" fmla="*/ 2147483647 w 4196"/>
              <a:gd name="T3" fmla="*/ 0 h 1374"/>
              <a:gd name="T4" fmla="*/ 2147483647 w 4196"/>
              <a:gd name="T5" fmla="*/ 2147483647 h 1374"/>
              <a:gd name="T6" fmla="*/ 2147483647 w 4196"/>
              <a:gd name="T7" fmla="*/ 2147483647 h 1374"/>
              <a:gd name="T8" fmla="*/ 2147483647 w 4196"/>
              <a:gd name="T9" fmla="*/ 2147483647 h 1374"/>
              <a:gd name="T10" fmla="*/ 2147483647 w 4196"/>
              <a:gd name="T11" fmla="*/ 2147483647 h 1374"/>
              <a:gd name="T12" fmla="*/ 2147483647 w 4196"/>
              <a:gd name="T13" fmla="*/ 2147483647 h 1374"/>
              <a:gd name="T14" fmla="*/ 2147483647 w 4196"/>
              <a:gd name="T15" fmla="*/ 2147483647 h 1374"/>
              <a:gd name="T16" fmla="*/ 2147483647 w 4196"/>
              <a:gd name="T17" fmla="*/ 2147483647 h 1374"/>
              <a:gd name="T18" fmla="*/ 2147483647 w 4196"/>
              <a:gd name="T19" fmla="*/ 2147483647 h 1374"/>
              <a:gd name="T20" fmla="*/ 2147483647 w 4196"/>
              <a:gd name="T21" fmla="*/ 2147483647 h 1374"/>
              <a:gd name="T22" fmla="*/ 2147483647 w 4196"/>
              <a:gd name="T23" fmla="*/ 2147483647 h 1374"/>
              <a:gd name="T24" fmla="*/ 2147483647 w 4196"/>
              <a:gd name="T25" fmla="*/ 2147483647 h 1374"/>
              <a:gd name="T26" fmla="*/ 2147483647 w 4196"/>
              <a:gd name="T27" fmla="*/ 2147483647 h 1374"/>
              <a:gd name="T28" fmla="*/ 2147483647 w 4196"/>
              <a:gd name="T29" fmla="*/ 2147483647 h 1374"/>
              <a:gd name="T30" fmla="*/ 2147483647 w 4196"/>
              <a:gd name="T31" fmla="*/ 2147483647 h 1374"/>
              <a:gd name="T32" fmla="*/ 2147483647 w 4196"/>
              <a:gd name="T33" fmla="*/ 2147483647 h 1374"/>
              <a:gd name="T34" fmla="*/ 2147483647 w 4196"/>
              <a:gd name="T35" fmla="*/ 2147483647 h 1374"/>
              <a:gd name="T36" fmla="*/ 2147483647 w 4196"/>
              <a:gd name="T37" fmla="*/ 2147483647 h 1374"/>
              <a:gd name="T38" fmla="*/ 2147483647 w 4196"/>
              <a:gd name="T39" fmla="*/ 2147483647 h 1374"/>
              <a:gd name="T40" fmla="*/ 2147483647 w 4196"/>
              <a:gd name="T41" fmla="*/ 2147483647 h 1374"/>
              <a:gd name="T42" fmla="*/ 2147483647 w 4196"/>
              <a:gd name="T43" fmla="*/ 2147483647 h 1374"/>
              <a:gd name="T44" fmla="*/ 2147483647 w 4196"/>
              <a:gd name="T45" fmla="*/ 2147483647 h 1374"/>
              <a:gd name="T46" fmla="*/ 2147483647 w 4196"/>
              <a:gd name="T47" fmla="*/ 2147483647 h 1374"/>
              <a:gd name="T48" fmla="*/ 2147483647 w 4196"/>
              <a:gd name="T49" fmla="*/ 2147483647 h 1374"/>
              <a:gd name="T50" fmla="*/ 2147483647 w 4196"/>
              <a:gd name="T51" fmla="*/ 2147483647 h 1374"/>
              <a:gd name="T52" fmla="*/ 2147483647 w 4196"/>
              <a:gd name="T53" fmla="*/ 2147483647 h 1374"/>
              <a:gd name="T54" fmla="*/ 2147483647 w 4196"/>
              <a:gd name="T55" fmla="*/ 2147483647 h 1374"/>
              <a:gd name="T56" fmla="*/ 2147483647 w 4196"/>
              <a:gd name="T57" fmla="*/ 2147483647 h 1374"/>
              <a:gd name="T58" fmla="*/ 2147483647 w 4196"/>
              <a:gd name="T59" fmla="*/ 2147483647 h 1374"/>
              <a:gd name="T60" fmla="*/ 2147483647 w 4196"/>
              <a:gd name="T61" fmla="*/ 2147483647 h 1374"/>
              <a:gd name="T62" fmla="*/ 2147483647 w 4196"/>
              <a:gd name="T63" fmla="*/ 2147483647 h 1374"/>
              <a:gd name="T64" fmla="*/ 2147483647 w 4196"/>
              <a:gd name="T65" fmla="*/ 2147483647 h 1374"/>
              <a:gd name="T66" fmla="*/ 2147483647 w 4196"/>
              <a:gd name="T67" fmla="*/ 2147483647 h 1374"/>
              <a:gd name="T68" fmla="*/ 2147483647 w 4196"/>
              <a:gd name="T69" fmla="*/ 2147483647 h 1374"/>
              <a:gd name="T70" fmla="*/ 2147483647 w 4196"/>
              <a:gd name="T71" fmla="*/ 2147483647 h 1374"/>
              <a:gd name="T72" fmla="*/ 2147483647 w 4196"/>
              <a:gd name="T73" fmla="*/ 2147483647 h 1374"/>
              <a:gd name="T74" fmla="*/ 2147483647 w 4196"/>
              <a:gd name="T75" fmla="*/ 2147483647 h 1374"/>
              <a:gd name="T76" fmla="*/ 2147483647 w 4196"/>
              <a:gd name="T77" fmla="*/ 2147483647 h 1374"/>
              <a:gd name="T78" fmla="*/ 2147483647 w 4196"/>
              <a:gd name="T79" fmla="*/ 2147483647 h 1374"/>
              <a:gd name="T80" fmla="*/ 2147483647 w 4196"/>
              <a:gd name="T81" fmla="*/ 2147483647 h 1374"/>
              <a:gd name="T82" fmla="*/ 2147483647 w 4196"/>
              <a:gd name="T83" fmla="*/ 2147483647 h 1374"/>
              <a:gd name="T84" fmla="*/ 2147483647 w 4196"/>
              <a:gd name="T85" fmla="*/ 2147483647 h 1374"/>
              <a:gd name="T86" fmla="*/ 2147483647 w 4196"/>
              <a:gd name="T87" fmla="*/ 2147483647 h 1374"/>
              <a:gd name="T88" fmla="*/ 2147483647 w 4196"/>
              <a:gd name="T89" fmla="*/ 2147483647 h 1374"/>
              <a:gd name="T90" fmla="*/ 2147483647 w 4196"/>
              <a:gd name="T91" fmla="*/ 2147483647 h 1374"/>
              <a:gd name="T92" fmla="*/ 2147483647 w 4196"/>
              <a:gd name="T93" fmla="*/ 2147483647 h 1374"/>
              <a:gd name="T94" fmla="*/ 2147483647 w 4196"/>
              <a:gd name="T95" fmla="*/ 2147483647 h 1374"/>
              <a:gd name="T96" fmla="*/ 2147483647 w 4196"/>
              <a:gd name="T97" fmla="*/ 2147483647 h 1374"/>
              <a:gd name="T98" fmla="*/ 2147483647 w 4196"/>
              <a:gd name="T99" fmla="*/ 2147483647 h 1374"/>
              <a:gd name="T100" fmla="*/ 2147483647 w 4196"/>
              <a:gd name="T101" fmla="*/ 2147483647 h 1374"/>
              <a:gd name="T102" fmla="*/ 2147483647 w 4196"/>
              <a:gd name="T103" fmla="*/ 2147483647 h 1374"/>
              <a:gd name="T104" fmla="*/ 2147483647 w 4196"/>
              <a:gd name="T105" fmla="*/ 2147483647 h 1374"/>
              <a:gd name="T106" fmla="*/ 2147483647 w 4196"/>
              <a:gd name="T107" fmla="*/ 2147483647 h 1374"/>
              <a:gd name="T108" fmla="*/ 2147483647 w 4196"/>
              <a:gd name="T109" fmla="*/ 2147483647 h 1374"/>
              <a:gd name="T110" fmla="*/ 2147483647 w 4196"/>
              <a:gd name="T111" fmla="*/ 2147483647 h 1374"/>
              <a:gd name="T112" fmla="*/ 2147483647 w 4196"/>
              <a:gd name="T113" fmla="*/ 2147483647 h 1374"/>
              <a:gd name="T114" fmla="*/ 2147483647 w 4196"/>
              <a:gd name="T115" fmla="*/ 2147483647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21591" name="Line 4"/>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21592" name="Rectangle 6"/>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21593" name="Text Box 7"/>
          <p:cNvSpPr txBox="1">
            <a:spLocks noChangeArrowheads="1"/>
          </p:cNvSpPr>
          <p:nvPr/>
        </p:nvSpPr>
        <p:spPr bwMode="auto">
          <a:xfrm>
            <a:off x="7524750" y="6069013"/>
            <a:ext cx="1465263" cy="400050"/>
          </a:xfrm>
          <a:prstGeom prst="rect">
            <a:avLst/>
          </a:prstGeom>
          <a:noFill/>
          <a:ln w="9525">
            <a:noFill/>
            <a:miter lim="800000"/>
            <a:headEnd/>
            <a:tailEnd/>
          </a:ln>
        </p:spPr>
        <p:txBody>
          <a:bodyPr wrap="none">
            <a:spAutoFit/>
          </a:bodyPr>
          <a:lstStyle/>
          <a:p>
            <a:pPr eaLnBrk="0" hangingPunct="0"/>
            <a:r>
              <a:rPr lang="sv-SE" sz="2000">
                <a:solidFill>
                  <a:srgbClr val="0070C0"/>
                </a:solidFill>
              </a:rPr>
              <a:t>5 – 20 year</a:t>
            </a:r>
          </a:p>
        </p:txBody>
      </p:sp>
      <p:sp>
        <p:nvSpPr>
          <p:cNvPr id="21594" name="Line 8"/>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21595" name="Text Box 9"/>
          <p:cNvSpPr txBox="1">
            <a:spLocks noChangeArrowheads="1"/>
          </p:cNvSpPr>
          <p:nvPr/>
        </p:nvSpPr>
        <p:spPr bwMode="auto">
          <a:xfrm rot="-5400000">
            <a:off x="-784225" y="3695701"/>
            <a:ext cx="2378075" cy="400050"/>
          </a:xfrm>
          <a:prstGeom prst="rect">
            <a:avLst/>
          </a:prstGeom>
          <a:noFill/>
          <a:ln w="9525">
            <a:noFill/>
            <a:miter lim="800000"/>
            <a:headEnd/>
            <a:tailEnd/>
          </a:ln>
        </p:spPr>
        <p:txBody>
          <a:bodyPr wrap="none">
            <a:spAutoFit/>
          </a:bodyPr>
          <a:lstStyle/>
          <a:p>
            <a:pPr algn="ctr" eaLnBrk="0" hangingPunct="0"/>
            <a:r>
              <a:rPr lang="sv-SE" sz="2000" b="1">
                <a:solidFill>
                  <a:srgbClr val="0070C0"/>
                </a:solidFill>
              </a:rPr>
              <a:t>Level of functions</a:t>
            </a:r>
          </a:p>
        </p:txBody>
      </p:sp>
      <p:sp>
        <p:nvSpPr>
          <p:cNvPr id="21596" name="Text Box 10"/>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21597" name="Text Box 11"/>
          <p:cNvSpPr txBox="1">
            <a:spLocks noChangeArrowheads="1"/>
          </p:cNvSpPr>
          <p:nvPr/>
        </p:nvSpPr>
        <p:spPr bwMode="auto">
          <a:xfrm>
            <a:off x="1258888" y="6021388"/>
            <a:ext cx="184150" cy="366712"/>
          </a:xfrm>
          <a:prstGeom prst="rect">
            <a:avLst/>
          </a:prstGeom>
          <a:noFill/>
          <a:ln w="9525">
            <a:noFill/>
            <a:miter lim="800000"/>
            <a:headEnd/>
            <a:tailEnd/>
          </a:ln>
        </p:spPr>
        <p:txBody>
          <a:bodyPr wrap="none">
            <a:spAutoFit/>
          </a:bodyPr>
          <a:lstStyle/>
          <a:p>
            <a:endParaRPr lang="en-US">
              <a:solidFill>
                <a:schemeClr val="folHlink"/>
              </a:solidFill>
            </a:endParaRPr>
          </a:p>
        </p:txBody>
      </p:sp>
      <p:sp>
        <p:nvSpPr>
          <p:cNvPr id="21598" name="Line 12"/>
          <p:cNvSpPr>
            <a:spLocks noChangeShapeType="1"/>
          </p:cNvSpPr>
          <p:nvPr/>
        </p:nvSpPr>
        <p:spPr bwMode="auto">
          <a:xfrm>
            <a:off x="2627313" y="1916113"/>
            <a:ext cx="0" cy="4249737"/>
          </a:xfrm>
          <a:prstGeom prst="line">
            <a:avLst/>
          </a:prstGeom>
          <a:noFill/>
          <a:ln w="15875">
            <a:solidFill>
              <a:schemeClr val="tx1"/>
            </a:solidFill>
            <a:prstDash val="dash"/>
            <a:round/>
            <a:headEnd/>
            <a:tailEnd/>
          </a:ln>
        </p:spPr>
        <p:txBody>
          <a:bodyPr/>
          <a:lstStyle/>
          <a:p>
            <a:endParaRPr lang="da-DK"/>
          </a:p>
        </p:txBody>
      </p:sp>
      <p:sp>
        <p:nvSpPr>
          <p:cNvPr id="21599" name="Line 13"/>
          <p:cNvSpPr>
            <a:spLocks noChangeShapeType="1"/>
          </p:cNvSpPr>
          <p:nvPr/>
        </p:nvSpPr>
        <p:spPr bwMode="auto">
          <a:xfrm>
            <a:off x="4356100" y="1916113"/>
            <a:ext cx="0" cy="4249737"/>
          </a:xfrm>
          <a:prstGeom prst="line">
            <a:avLst/>
          </a:prstGeom>
          <a:noFill/>
          <a:ln w="15875">
            <a:solidFill>
              <a:schemeClr val="tx1"/>
            </a:solidFill>
            <a:prstDash val="dash"/>
            <a:round/>
            <a:headEnd/>
            <a:tailEnd/>
          </a:ln>
        </p:spPr>
        <p:txBody>
          <a:bodyPr/>
          <a:lstStyle/>
          <a:p>
            <a:endParaRPr lang="da-DK"/>
          </a:p>
        </p:txBody>
      </p:sp>
      <p:sp>
        <p:nvSpPr>
          <p:cNvPr id="21600" name="Line 14"/>
          <p:cNvSpPr>
            <a:spLocks noChangeShapeType="1"/>
          </p:cNvSpPr>
          <p:nvPr/>
        </p:nvSpPr>
        <p:spPr bwMode="auto">
          <a:xfrm>
            <a:off x="6011863" y="1916113"/>
            <a:ext cx="0" cy="4249737"/>
          </a:xfrm>
          <a:prstGeom prst="line">
            <a:avLst/>
          </a:prstGeom>
          <a:noFill/>
          <a:ln w="15875">
            <a:solidFill>
              <a:schemeClr val="tx1"/>
            </a:solidFill>
            <a:prstDash val="dash"/>
            <a:round/>
            <a:headEnd/>
            <a:tailEnd/>
          </a:ln>
        </p:spPr>
        <p:txBody>
          <a:bodyPr/>
          <a:lstStyle/>
          <a:p>
            <a:endParaRPr lang="da-DK"/>
          </a:p>
        </p:txBody>
      </p:sp>
      <p:sp>
        <p:nvSpPr>
          <p:cNvPr id="21601" name="Text Box 18"/>
          <p:cNvSpPr txBox="1">
            <a:spLocks noChangeArrowheads="1"/>
          </p:cNvSpPr>
          <p:nvPr/>
        </p:nvSpPr>
        <p:spPr bwMode="auto">
          <a:xfrm>
            <a:off x="4362450" y="2695575"/>
            <a:ext cx="1719263" cy="1200150"/>
          </a:xfrm>
          <a:prstGeom prst="rect">
            <a:avLst/>
          </a:prstGeom>
          <a:noFill/>
          <a:ln w="9525">
            <a:noFill/>
            <a:miter lim="800000"/>
            <a:headEnd/>
            <a:tailEnd/>
          </a:ln>
        </p:spPr>
        <p:txBody>
          <a:bodyPr wrap="none">
            <a:spAutoFit/>
          </a:bodyPr>
          <a:lstStyle/>
          <a:p>
            <a:r>
              <a:rPr lang="sv-SE"/>
              <a:t>Eating difficult</a:t>
            </a:r>
          </a:p>
          <a:p>
            <a:r>
              <a:rPr lang="sv-SE"/>
              <a:t>Inkontinentia</a:t>
            </a:r>
          </a:p>
          <a:p>
            <a:r>
              <a:rPr lang="sv-SE"/>
              <a:t>Motoric difficult</a:t>
            </a:r>
          </a:p>
          <a:p>
            <a:endParaRPr lang="sv-SE"/>
          </a:p>
        </p:txBody>
      </p:sp>
      <p:sp>
        <p:nvSpPr>
          <p:cNvPr id="21602" name="Text Box 19"/>
          <p:cNvSpPr txBox="1">
            <a:spLocks noChangeArrowheads="1"/>
          </p:cNvSpPr>
          <p:nvPr/>
        </p:nvSpPr>
        <p:spPr bwMode="auto">
          <a:xfrm>
            <a:off x="6280150" y="3521075"/>
            <a:ext cx="2236788" cy="1200150"/>
          </a:xfrm>
          <a:prstGeom prst="rect">
            <a:avLst/>
          </a:prstGeom>
          <a:noFill/>
          <a:ln w="9525">
            <a:noFill/>
            <a:miter lim="800000"/>
            <a:headEnd/>
            <a:tailEnd/>
          </a:ln>
        </p:spPr>
        <p:txBody>
          <a:bodyPr wrap="none">
            <a:spAutoFit/>
          </a:bodyPr>
          <a:lstStyle/>
          <a:p>
            <a:r>
              <a:rPr lang="sv-SE"/>
              <a:t>Dysfagia</a:t>
            </a:r>
          </a:p>
          <a:p>
            <a:r>
              <a:rPr lang="sv-SE"/>
              <a:t>Recurrent infections</a:t>
            </a:r>
          </a:p>
          <a:p>
            <a:r>
              <a:rPr lang="sv-SE"/>
              <a:t>Bedbound</a:t>
            </a:r>
          </a:p>
          <a:p>
            <a:r>
              <a:rPr lang="sv-SE"/>
              <a:t>Mutant</a:t>
            </a:r>
          </a:p>
        </p:txBody>
      </p:sp>
      <p:sp>
        <p:nvSpPr>
          <p:cNvPr id="21603" name="Text Box 20"/>
          <p:cNvSpPr txBox="1">
            <a:spLocks noChangeArrowheads="1"/>
          </p:cNvSpPr>
          <p:nvPr/>
        </p:nvSpPr>
        <p:spPr bwMode="auto">
          <a:xfrm>
            <a:off x="3105150" y="1989138"/>
            <a:ext cx="641350" cy="366712"/>
          </a:xfrm>
          <a:prstGeom prst="rect">
            <a:avLst/>
          </a:prstGeom>
          <a:noFill/>
          <a:ln w="9525">
            <a:noFill/>
            <a:miter lim="800000"/>
            <a:headEnd/>
            <a:tailEnd/>
          </a:ln>
        </p:spPr>
        <p:txBody>
          <a:bodyPr wrap="none">
            <a:spAutoFit/>
          </a:bodyPr>
          <a:lstStyle/>
          <a:p>
            <a:r>
              <a:rPr lang="sv-SE" b="1"/>
              <a:t>Mild</a:t>
            </a:r>
          </a:p>
        </p:txBody>
      </p:sp>
      <p:sp>
        <p:nvSpPr>
          <p:cNvPr id="21604" name="Text Box 21"/>
          <p:cNvSpPr txBox="1">
            <a:spLocks noChangeArrowheads="1"/>
          </p:cNvSpPr>
          <p:nvPr/>
        </p:nvSpPr>
        <p:spPr bwMode="auto">
          <a:xfrm>
            <a:off x="4572000" y="1989138"/>
            <a:ext cx="1211263" cy="369887"/>
          </a:xfrm>
          <a:prstGeom prst="rect">
            <a:avLst/>
          </a:prstGeom>
          <a:noFill/>
          <a:ln w="9525">
            <a:noFill/>
            <a:miter lim="800000"/>
            <a:headEnd/>
            <a:tailEnd/>
          </a:ln>
        </p:spPr>
        <p:txBody>
          <a:bodyPr wrap="none">
            <a:spAutoFit/>
          </a:bodyPr>
          <a:lstStyle/>
          <a:p>
            <a:r>
              <a:rPr lang="sv-SE" b="1"/>
              <a:t>Moderate</a:t>
            </a:r>
          </a:p>
        </p:txBody>
      </p:sp>
      <p:sp>
        <p:nvSpPr>
          <p:cNvPr id="21605" name="Text Box 22"/>
          <p:cNvSpPr txBox="1">
            <a:spLocks noChangeArrowheads="1"/>
          </p:cNvSpPr>
          <p:nvPr/>
        </p:nvSpPr>
        <p:spPr bwMode="auto">
          <a:xfrm>
            <a:off x="6510338" y="1982788"/>
            <a:ext cx="2017712" cy="369887"/>
          </a:xfrm>
          <a:prstGeom prst="rect">
            <a:avLst/>
          </a:prstGeom>
          <a:noFill/>
          <a:ln w="9525">
            <a:noFill/>
            <a:miter lim="800000"/>
            <a:headEnd/>
            <a:tailEnd/>
          </a:ln>
        </p:spPr>
        <p:txBody>
          <a:bodyPr wrap="none">
            <a:spAutoFit/>
          </a:bodyPr>
          <a:lstStyle/>
          <a:p>
            <a:r>
              <a:rPr lang="sv-SE" b="1"/>
              <a:t>Severe dementia</a:t>
            </a:r>
          </a:p>
        </p:txBody>
      </p:sp>
      <p:sp>
        <p:nvSpPr>
          <p:cNvPr id="21606" name="Text Box 23"/>
          <p:cNvSpPr txBox="1">
            <a:spLocks noChangeArrowheads="1"/>
          </p:cNvSpPr>
          <p:nvPr/>
        </p:nvSpPr>
        <p:spPr bwMode="auto">
          <a:xfrm>
            <a:off x="1520825" y="1982788"/>
            <a:ext cx="603250" cy="366712"/>
          </a:xfrm>
          <a:prstGeom prst="rect">
            <a:avLst/>
          </a:prstGeom>
          <a:noFill/>
          <a:ln w="9525">
            <a:noFill/>
            <a:miter lim="800000"/>
            <a:headEnd/>
            <a:tailEnd/>
          </a:ln>
        </p:spPr>
        <p:txBody>
          <a:bodyPr wrap="none">
            <a:spAutoFit/>
          </a:bodyPr>
          <a:lstStyle/>
          <a:p>
            <a:r>
              <a:rPr lang="sv-SE" b="1"/>
              <a:t>MCI</a:t>
            </a:r>
          </a:p>
        </p:txBody>
      </p:sp>
      <p:sp>
        <p:nvSpPr>
          <p:cNvPr id="21607" name="Text Box 29"/>
          <p:cNvSpPr txBox="1">
            <a:spLocks noChangeArrowheads="1"/>
          </p:cNvSpPr>
          <p:nvPr/>
        </p:nvSpPr>
        <p:spPr bwMode="auto">
          <a:xfrm>
            <a:off x="4356100" y="5799138"/>
            <a:ext cx="1236663" cy="923925"/>
          </a:xfrm>
          <a:prstGeom prst="rect">
            <a:avLst/>
          </a:prstGeom>
          <a:noFill/>
          <a:ln w="9525">
            <a:noFill/>
            <a:miter lim="800000"/>
            <a:headEnd/>
            <a:tailEnd/>
          </a:ln>
        </p:spPr>
        <p:txBody>
          <a:bodyPr wrap="none">
            <a:spAutoFit/>
          </a:bodyPr>
          <a:lstStyle/>
          <a:p>
            <a:r>
              <a:rPr lang="sv-SE"/>
              <a:t>Dementia </a:t>
            </a:r>
          </a:p>
          <a:p>
            <a:r>
              <a:rPr lang="sv-SE"/>
              <a:t>Group</a:t>
            </a:r>
          </a:p>
          <a:p>
            <a:r>
              <a:rPr lang="sv-SE"/>
              <a:t>living</a:t>
            </a:r>
          </a:p>
        </p:txBody>
      </p:sp>
      <p:sp>
        <p:nvSpPr>
          <p:cNvPr id="21608" name="Text Box 30"/>
          <p:cNvSpPr txBox="1">
            <a:spLocks noChangeArrowheads="1"/>
          </p:cNvSpPr>
          <p:nvPr/>
        </p:nvSpPr>
        <p:spPr bwMode="auto">
          <a:xfrm>
            <a:off x="6172200" y="5799138"/>
            <a:ext cx="1992313" cy="369887"/>
          </a:xfrm>
          <a:prstGeom prst="rect">
            <a:avLst/>
          </a:prstGeom>
          <a:noFill/>
          <a:ln w="9525">
            <a:noFill/>
            <a:miter lim="800000"/>
            <a:headEnd/>
            <a:tailEnd/>
          </a:ln>
        </p:spPr>
        <p:txBody>
          <a:bodyPr wrap="none">
            <a:spAutoFit/>
          </a:bodyPr>
          <a:lstStyle/>
          <a:p>
            <a:r>
              <a:rPr lang="sv-SE"/>
              <a:t>Totally dependent</a:t>
            </a:r>
          </a:p>
        </p:txBody>
      </p:sp>
      <p:sp>
        <p:nvSpPr>
          <p:cNvPr id="232471" name="Rectangle 23"/>
          <p:cNvSpPr>
            <a:spLocks noChangeArrowheads="1"/>
          </p:cNvSpPr>
          <p:nvPr/>
        </p:nvSpPr>
        <p:spPr bwMode="auto">
          <a:xfrm>
            <a:off x="179388" y="274638"/>
            <a:ext cx="8964612" cy="1143000"/>
          </a:xfrm>
          <a:prstGeom prst="rect">
            <a:avLst/>
          </a:prstGeom>
          <a:noFill/>
          <a:ln>
            <a:noFill/>
          </a:ln>
          <a:effectLst/>
          <a:extLst>
            <a:ext uri="{909E8E84-426E-40DD-AFC4-6F175D3DCCD1}"/>
            <a:ext uri="{91240B29-F687-4F45-9708-019B960494DF}"/>
            <a:ext uri="{AF507438-7753-43E0-B8FC-AC1667EBCBE1}"/>
          </a:extLst>
        </p:spPr>
        <p:txBody>
          <a:bodyPr anchor="ctr"/>
          <a:lstStyle/>
          <a:p>
            <a:pPr algn="ctr" fontAlgn="auto">
              <a:spcBef>
                <a:spcPts val="0"/>
              </a:spcBef>
              <a:spcAft>
                <a:spcPts val="0"/>
              </a:spcAft>
              <a:defRPr/>
            </a:pPr>
            <a:r>
              <a:rPr lang="sv-SE" sz="2800" b="1" dirty="0" err="1">
                <a:effectLst>
                  <a:outerShdw blurRad="38100" dist="38100" dir="2700000" algn="tl">
                    <a:srgbClr val="000000"/>
                  </a:outerShdw>
                </a:effectLst>
                <a:latin typeface="Arial" pitchFamily="34" charset="0"/>
                <a:cs typeface="+mn-cs"/>
              </a:rPr>
              <a:t>Knowledge</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of</a:t>
            </a:r>
            <a:r>
              <a:rPr lang="sv-SE" sz="2800" b="1" dirty="0">
                <a:effectLst>
                  <a:outerShdw blurRad="38100" dist="38100" dir="2700000" algn="tl">
                    <a:srgbClr val="000000"/>
                  </a:outerShdw>
                </a:effectLst>
                <a:latin typeface="Arial" pitchFamily="34" charset="0"/>
                <a:cs typeface="+mn-cs"/>
              </a:rPr>
              <a:t> the </a:t>
            </a:r>
            <a:r>
              <a:rPr lang="sv-SE" sz="2800" b="1" dirty="0" err="1">
                <a:effectLst>
                  <a:outerShdw blurRad="38100" dist="38100" dir="2700000" algn="tl">
                    <a:srgbClr val="000000"/>
                  </a:outerShdw>
                </a:effectLst>
                <a:latin typeface="Arial" pitchFamily="34" charset="0"/>
                <a:cs typeface="+mn-cs"/>
              </a:rPr>
              <a:t>disease</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course</a:t>
            </a:r>
            <a:r>
              <a:rPr lang="sv-SE" sz="2800" b="1" dirty="0">
                <a:effectLst>
                  <a:outerShdw blurRad="38100" dist="38100" dir="2700000" algn="tl">
                    <a:srgbClr val="000000"/>
                  </a:outerShdw>
                </a:effectLst>
                <a:latin typeface="Arial" pitchFamily="34" charset="0"/>
                <a:cs typeface="+mn-cs"/>
              </a:rPr>
              <a:t> is the </a:t>
            </a:r>
            <a:r>
              <a:rPr lang="sv-SE" sz="2800" b="1" dirty="0" err="1">
                <a:effectLst>
                  <a:outerShdw blurRad="38100" dist="38100" dir="2700000" algn="tl">
                    <a:srgbClr val="000000"/>
                  </a:outerShdw>
                </a:effectLst>
                <a:latin typeface="Arial" pitchFamily="34" charset="0"/>
                <a:cs typeface="+mn-cs"/>
              </a:rPr>
              <a:t>key</a:t>
            </a:r>
            <a:r>
              <a:rPr lang="sv-SE" sz="2800" b="1" dirty="0">
                <a:effectLst>
                  <a:outerShdw blurRad="38100" dist="38100" dir="2700000" algn="tl">
                    <a:srgbClr val="000000"/>
                  </a:outerShdw>
                </a:effectLst>
                <a:latin typeface="Arial" pitchFamily="34" charset="0"/>
                <a:cs typeface="+mn-cs"/>
              </a:rPr>
              <a:t> for consensus</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about</a:t>
            </a:r>
            <a:r>
              <a:rPr lang="sv-SE" sz="2800" b="1" dirty="0">
                <a:effectLst>
                  <a:outerShdw blurRad="38100" dist="38100" dir="2700000" algn="tl">
                    <a:srgbClr val="000000"/>
                  </a:outerShdw>
                </a:effectLst>
                <a:latin typeface="Arial" pitchFamily="34" charset="0"/>
                <a:cs typeface="+mn-cs"/>
              </a:rPr>
              <a:t> the </a:t>
            </a:r>
            <a:r>
              <a:rPr lang="sv-SE" sz="2800" b="1" dirty="0" err="1">
                <a:effectLst>
                  <a:outerShdw blurRad="38100" dist="38100" dir="2700000" algn="tl">
                    <a:srgbClr val="000000"/>
                  </a:outerShdw>
                </a:effectLst>
                <a:latin typeface="Arial" pitchFamily="34" charset="0"/>
                <a:cs typeface="+mn-cs"/>
              </a:rPr>
              <a:t>goals</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of</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care</a:t>
            </a:r>
            <a:endParaRPr lang="sv-SE" sz="2800" b="1" dirty="0">
              <a:effectLst>
                <a:outerShdw blurRad="38100" dist="38100" dir="2700000" algn="tl">
                  <a:srgbClr val="000000"/>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ubrik 1"/>
          <p:cNvSpPr>
            <a:spLocks noGrp="1"/>
          </p:cNvSpPr>
          <p:nvPr>
            <p:ph type="title" idx="4294967295"/>
          </p:nvPr>
        </p:nvSpPr>
        <p:spPr>
          <a:xfrm>
            <a:off x="323850" y="260350"/>
            <a:ext cx="8424863" cy="1079500"/>
          </a:xfrm>
        </p:spPr>
        <p:txBody>
          <a:bodyPr anchor="t"/>
          <a:lstStyle/>
          <a:p>
            <a:r>
              <a:rPr lang="sv-SE" sz="2800" smtClean="0"/>
              <a:t>Advanced care planning is the key – Goals of care</a:t>
            </a:r>
            <a:endParaRPr lang="sv-SE" sz="2800" b="1" smtClean="0"/>
          </a:p>
        </p:txBody>
      </p:sp>
      <p:sp>
        <p:nvSpPr>
          <p:cNvPr id="83970" name="Content Placeholder 11"/>
          <p:cNvSpPr>
            <a:spLocks noGrp="1"/>
          </p:cNvSpPr>
          <p:nvPr>
            <p:ph idx="4294967295"/>
          </p:nvPr>
        </p:nvSpPr>
        <p:spPr>
          <a:xfrm>
            <a:off x="539750" y="3878263"/>
            <a:ext cx="7920038" cy="3943350"/>
          </a:xfrm>
        </p:spPr>
        <p:txBody>
          <a:bodyPr/>
          <a:lstStyle/>
          <a:p>
            <a:pPr marL="0" indent="0">
              <a:buFont typeface="Wingdings" pitchFamily="2" charset="2"/>
              <a:buNone/>
            </a:pPr>
            <a:r>
              <a:rPr lang="sv-SE" sz="2200" b="1" smtClean="0"/>
              <a:t>Etical issues:</a:t>
            </a:r>
          </a:p>
          <a:p>
            <a:pPr marL="0" indent="0">
              <a:buFont typeface="Wingdings" pitchFamily="2" charset="2"/>
              <a:buNone/>
            </a:pPr>
            <a:r>
              <a:rPr lang="sv-SE" sz="2200" smtClean="0"/>
              <a:t>Expectations? Fears?</a:t>
            </a:r>
          </a:p>
          <a:p>
            <a:pPr marL="0" indent="0">
              <a:buFont typeface="Wingdings" pitchFamily="2" charset="2"/>
              <a:buNone/>
            </a:pPr>
            <a:r>
              <a:rPr lang="sv-SE" sz="2200" smtClean="0"/>
              <a:t>CPR?</a:t>
            </a:r>
          </a:p>
          <a:p>
            <a:pPr marL="0" indent="0">
              <a:buFont typeface="Wingdings" pitchFamily="2" charset="2"/>
              <a:buNone/>
            </a:pPr>
            <a:r>
              <a:rPr lang="sv-SE" sz="2200" smtClean="0"/>
              <a:t>Antibiotics?</a:t>
            </a:r>
          </a:p>
          <a:p>
            <a:pPr marL="0" indent="0">
              <a:buFont typeface="Wingdings" pitchFamily="2" charset="2"/>
              <a:buNone/>
            </a:pPr>
            <a:r>
              <a:rPr lang="sv-SE" sz="2200" smtClean="0"/>
              <a:t>Nutrition?</a:t>
            </a:r>
          </a:p>
          <a:p>
            <a:pPr marL="0" indent="0">
              <a:buFont typeface="Wingdings" pitchFamily="2" charset="2"/>
              <a:buNone/>
            </a:pPr>
            <a:r>
              <a:rPr lang="sv-SE" sz="2200" smtClean="0"/>
              <a:t>Referral to hospital?</a:t>
            </a:r>
          </a:p>
          <a:p>
            <a:pPr marL="0" indent="0">
              <a:buFont typeface="Wingdings" pitchFamily="2" charset="2"/>
              <a:buNone/>
            </a:pPr>
            <a:r>
              <a:rPr lang="sv-SE" sz="2200" smtClean="0"/>
              <a:t>What matters to patient/relatives?</a:t>
            </a:r>
          </a:p>
        </p:txBody>
      </p:sp>
      <p:pic>
        <p:nvPicPr>
          <p:cNvPr id="83971" name="Picture 4" descr="ANd9GcRmw7DeJOidAjls8v6GxddABft6hRZurKZ_ZqjV5tvgnYfRxrpFrw"/>
          <p:cNvPicPr>
            <a:picLocks noChangeAspect="1" noChangeArrowheads="1"/>
          </p:cNvPicPr>
          <p:nvPr/>
        </p:nvPicPr>
        <p:blipFill>
          <a:blip r:embed="rId4"/>
          <a:srcRect/>
          <a:stretch>
            <a:fillRect/>
          </a:stretch>
        </p:blipFill>
        <p:spPr bwMode="auto">
          <a:xfrm>
            <a:off x="468313" y="1482725"/>
            <a:ext cx="4032250" cy="2306638"/>
          </a:xfrm>
          <a:prstGeom prst="rect">
            <a:avLst/>
          </a:prstGeom>
          <a:noFill/>
          <a:ln w="9525">
            <a:noFill/>
            <a:miter lim="800000"/>
            <a:headEnd/>
            <a:tailEnd/>
          </a:ln>
        </p:spPr>
      </p:pic>
      <p:pic>
        <p:nvPicPr>
          <p:cNvPr id="83972" name="Picture 7" descr="Seniors5717962l"/>
          <p:cNvPicPr>
            <a:picLocks noChangeAspect="1" noChangeArrowheads="1"/>
          </p:cNvPicPr>
          <p:nvPr/>
        </p:nvPicPr>
        <p:blipFill>
          <a:blip r:embed="rId5"/>
          <a:srcRect/>
          <a:stretch>
            <a:fillRect/>
          </a:stretch>
        </p:blipFill>
        <p:spPr bwMode="auto">
          <a:xfrm>
            <a:off x="4716463" y="1517650"/>
            <a:ext cx="3384550" cy="2271713"/>
          </a:xfrm>
          <a:prstGeom prst="rect">
            <a:avLst/>
          </a:prstGeom>
          <a:noFill/>
          <a:ln w="9525">
            <a:noFill/>
            <a:miter lim="800000"/>
            <a:headEnd/>
            <a:tailEnd/>
          </a:ln>
        </p:spPr>
      </p:pic>
      <p:grpSp>
        <p:nvGrpSpPr>
          <p:cNvPr id="83973" name="Group 9"/>
          <p:cNvGrpSpPr>
            <a:grpSpLocks/>
          </p:cNvGrpSpPr>
          <p:nvPr/>
        </p:nvGrpSpPr>
        <p:grpSpPr bwMode="auto">
          <a:xfrm>
            <a:off x="4572000" y="4292600"/>
            <a:ext cx="3960813" cy="2016125"/>
            <a:chOff x="657" y="981"/>
            <a:chExt cx="4899" cy="3039"/>
          </a:xfrm>
        </p:grpSpPr>
        <p:sp>
          <p:nvSpPr>
            <p:cNvPr id="83978" name="Freeform 10"/>
            <p:cNvSpPr>
              <a:spLocks/>
            </p:cNvSpPr>
            <p:nvPr/>
          </p:nvSpPr>
          <p:spPr bwMode="auto">
            <a:xfrm>
              <a:off x="657" y="2341"/>
              <a:ext cx="4400" cy="1419"/>
            </a:xfrm>
            <a:custGeom>
              <a:avLst/>
              <a:gdLst>
                <a:gd name="T0" fmla="*/ 0 w 4196"/>
                <a:gd name="T1" fmla="*/ 60 h 1374"/>
                <a:gd name="T2" fmla="*/ 62 w 4196"/>
                <a:gd name="T3" fmla="*/ 0 h 1374"/>
                <a:gd name="T4" fmla="*/ 281 w 4196"/>
                <a:gd name="T5" fmla="*/ 9 h 1374"/>
                <a:gd name="T6" fmla="*/ 449 w 4196"/>
                <a:gd name="T7" fmla="*/ 116 h 1374"/>
                <a:gd name="T8" fmla="*/ 500 w 4196"/>
                <a:gd name="T9" fmla="*/ 165 h 1374"/>
                <a:gd name="T10" fmla="*/ 552 w 4196"/>
                <a:gd name="T11" fmla="*/ 242 h 1374"/>
                <a:gd name="T12" fmla="*/ 604 w 4196"/>
                <a:gd name="T13" fmla="*/ 349 h 1374"/>
                <a:gd name="T14" fmla="*/ 647 w 4196"/>
                <a:gd name="T15" fmla="*/ 464 h 1374"/>
                <a:gd name="T16" fmla="*/ 698 w 4196"/>
                <a:gd name="T17" fmla="*/ 619 h 1374"/>
                <a:gd name="T18" fmla="*/ 740 w 4196"/>
                <a:gd name="T19" fmla="*/ 610 h 1374"/>
                <a:gd name="T20" fmla="*/ 782 w 4196"/>
                <a:gd name="T21" fmla="*/ 494 h 1374"/>
                <a:gd name="T22" fmla="*/ 908 w 4196"/>
                <a:gd name="T23" fmla="*/ 358 h 1374"/>
                <a:gd name="T24" fmla="*/ 1000 w 4196"/>
                <a:gd name="T25" fmla="*/ 328 h 1374"/>
                <a:gd name="T26" fmla="*/ 1064 w 4196"/>
                <a:gd name="T27" fmla="*/ 338 h 1374"/>
                <a:gd name="T28" fmla="*/ 1073 w 4196"/>
                <a:gd name="T29" fmla="*/ 368 h 1374"/>
                <a:gd name="T30" fmla="*/ 1138 w 4196"/>
                <a:gd name="T31" fmla="*/ 436 h 1374"/>
                <a:gd name="T32" fmla="*/ 1179 w 4196"/>
                <a:gd name="T33" fmla="*/ 494 h 1374"/>
                <a:gd name="T34" fmla="*/ 1209 w 4196"/>
                <a:gd name="T35" fmla="*/ 610 h 1374"/>
                <a:gd name="T36" fmla="*/ 1251 w 4196"/>
                <a:gd name="T37" fmla="*/ 658 h 1374"/>
                <a:gd name="T38" fmla="*/ 1325 w 4196"/>
                <a:gd name="T39" fmla="*/ 793 h 1374"/>
                <a:gd name="T40" fmla="*/ 1565 w 4196"/>
                <a:gd name="T41" fmla="*/ 841 h 1374"/>
                <a:gd name="T42" fmla="*/ 2441 w 4196"/>
                <a:gd name="T43" fmla="*/ 901 h 1374"/>
                <a:gd name="T44" fmla="*/ 2505 w 4196"/>
                <a:gd name="T45" fmla="*/ 976 h 1374"/>
                <a:gd name="T46" fmla="*/ 2617 w 4196"/>
                <a:gd name="T47" fmla="*/ 1014 h 1374"/>
                <a:gd name="T48" fmla="*/ 2651 w 4196"/>
                <a:gd name="T49" fmla="*/ 957 h 1374"/>
                <a:gd name="T50" fmla="*/ 2712 w 4196"/>
                <a:gd name="T51" fmla="*/ 938 h 1374"/>
                <a:gd name="T52" fmla="*/ 2785 w 4196"/>
                <a:gd name="T53" fmla="*/ 947 h 1374"/>
                <a:gd name="T54" fmla="*/ 2806 w 4196"/>
                <a:gd name="T55" fmla="*/ 976 h 1374"/>
                <a:gd name="T56" fmla="*/ 2899 w 4196"/>
                <a:gd name="T57" fmla="*/ 1052 h 1374"/>
                <a:gd name="T58" fmla="*/ 3015 w 4196"/>
                <a:gd name="T59" fmla="*/ 1171 h 1374"/>
                <a:gd name="T60" fmla="*/ 3129 w 4196"/>
                <a:gd name="T61" fmla="*/ 1218 h 1374"/>
                <a:gd name="T62" fmla="*/ 3140 w 4196"/>
                <a:gd name="T63" fmla="*/ 1141 h 1374"/>
                <a:gd name="T64" fmla="*/ 3172 w 4196"/>
                <a:gd name="T65" fmla="*/ 1121 h 1374"/>
                <a:gd name="T66" fmla="*/ 3297 w 4196"/>
                <a:gd name="T67" fmla="*/ 1074 h 1374"/>
                <a:gd name="T68" fmla="*/ 3422 w 4196"/>
                <a:gd name="T69" fmla="*/ 1121 h 1374"/>
                <a:gd name="T70" fmla="*/ 3495 w 4196"/>
                <a:gd name="T71" fmla="*/ 1218 h 1374"/>
                <a:gd name="T72" fmla="*/ 3567 w 4196"/>
                <a:gd name="T73" fmla="*/ 1276 h 1374"/>
                <a:gd name="T74" fmla="*/ 3629 w 4196"/>
                <a:gd name="T75" fmla="*/ 1315 h 1374"/>
                <a:gd name="T76" fmla="*/ 3642 w 4196"/>
                <a:gd name="T77" fmla="*/ 1344 h 1374"/>
                <a:gd name="T78" fmla="*/ 3672 w 4196"/>
                <a:gd name="T79" fmla="*/ 1354 h 1374"/>
                <a:gd name="T80" fmla="*/ 3747 w 4196"/>
                <a:gd name="T81" fmla="*/ 1440 h 1374"/>
                <a:gd name="T82" fmla="*/ 3829 w 4196"/>
                <a:gd name="T83" fmla="*/ 1431 h 1374"/>
                <a:gd name="T84" fmla="*/ 3849 w 4196"/>
                <a:gd name="T85" fmla="*/ 1401 h 1374"/>
                <a:gd name="T86" fmla="*/ 3922 w 4196"/>
                <a:gd name="T87" fmla="*/ 1334 h 1374"/>
                <a:gd name="T88" fmla="*/ 3975 w 4196"/>
                <a:gd name="T89" fmla="*/ 1257 h 1374"/>
                <a:gd name="T90" fmla="*/ 4100 w 4196"/>
                <a:gd name="T91" fmla="*/ 1227 h 1374"/>
                <a:gd name="T92" fmla="*/ 4194 w 4196"/>
                <a:gd name="T93" fmla="*/ 1266 h 1374"/>
                <a:gd name="T94" fmla="*/ 4443 w 4196"/>
                <a:gd name="T95" fmla="*/ 1374 h 1374"/>
                <a:gd name="T96" fmla="*/ 4496 w 4196"/>
                <a:gd name="T97" fmla="*/ 1401 h 1374"/>
                <a:gd name="T98" fmla="*/ 4548 w 4196"/>
                <a:gd name="T99" fmla="*/ 1431 h 1374"/>
                <a:gd name="T100" fmla="*/ 4611 w 4196"/>
                <a:gd name="T101" fmla="*/ 1500 h 1374"/>
                <a:gd name="T102" fmla="*/ 4664 w 4196"/>
                <a:gd name="T103" fmla="*/ 1488 h 1374"/>
                <a:gd name="T104" fmla="*/ 4737 w 4196"/>
                <a:gd name="T105" fmla="*/ 1422 h 1374"/>
                <a:gd name="T106" fmla="*/ 4809 w 4196"/>
                <a:gd name="T107" fmla="*/ 1412 h 1374"/>
                <a:gd name="T108" fmla="*/ 5164 w 4196"/>
                <a:gd name="T109" fmla="*/ 1440 h 1374"/>
                <a:gd name="T110" fmla="*/ 5268 w 4196"/>
                <a:gd name="T111" fmla="*/ 1548 h 1374"/>
                <a:gd name="T112" fmla="*/ 5311 w 4196"/>
                <a:gd name="T113" fmla="*/ 1586 h 1374"/>
                <a:gd name="T114" fmla="*/ 5320 w 4196"/>
                <a:gd name="T115" fmla="*/ 1614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83979" name="Oval 11"/>
            <p:cNvSpPr>
              <a:spLocks noChangeArrowheads="1"/>
            </p:cNvSpPr>
            <p:nvPr/>
          </p:nvSpPr>
          <p:spPr bwMode="auto">
            <a:xfrm>
              <a:off x="3470" y="1253"/>
              <a:ext cx="2086" cy="2721"/>
            </a:xfrm>
            <a:prstGeom prst="ellipse">
              <a:avLst/>
            </a:prstGeom>
            <a:solidFill>
              <a:schemeClr val="bg2">
                <a:alpha val="14117"/>
              </a:schemeClr>
            </a:solidFill>
            <a:ln w="9525">
              <a:noFill/>
              <a:round/>
              <a:headEnd/>
              <a:tailEnd/>
            </a:ln>
          </p:spPr>
          <p:txBody>
            <a:bodyPr wrap="none" anchor="ctr"/>
            <a:lstStyle/>
            <a:p>
              <a:pPr algn="ctr"/>
              <a:endParaRPr lang="en-US">
                <a:latin typeface="Calibri" pitchFamily="34" charset="0"/>
              </a:endParaRPr>
            </a:p>
          </p:txBody>
        </p:sp>
        <p:sp>
          <p:nvSpPr>
            <p:cNvPr id="83980" name="Line 12"/>
            <p:cNvSpPr>
              <a:spLocks noChangeShapeType="1"/>
            </p:cNvSpPr>
            <p:nvPr/>
          </p:nvSpPr>
          <p:spPr bwMode="auto">
            <a:xfrm flipV="1">
              <a:off x="657" y="981"/>
              <a:ext cx="0" cy="3039"/>
            </a:xfrm>
            <a:prstGeom prst="line">
              <a:avLst/>
            </a:prstGeom>
            <a:noFill/>
            <a:ln w="34925">
              <a:solidFill>
                <a:schemeClr val="tx1"/>
              </a:solidFill>
              <a:round/>
              <a:headEnd/>
              <a:tailEnd/>
            </a:ln>
          </p:spPr>
          <p:txBody>
            <a:bodyPr/>
            <a:lstStyle/>
            <a:p>
              <a:endParaRPr lang="da-DK"/>
            </a:p>
          </p:txBody>
        </p:sp>
        <p:sp>
          <p:nvSpPr>
            <p:cNvPr id="83981" name="Line 13"/>
            <p:cNvSpPr>
              <a:spLocks noChangeShapeType="1"/>
            </p:cNvSpPr>
            <p:nvPr/>
          </p:nvSpPr>
          <p:spPr bwMode="auto">
            <a:xfrm>
              <a:off x="657" y="4020"/>
              <a:ext cx="4672" cy="0"/>
            </a:xfrm>
            <a:prstGeom prst="line">
              <a:avLst/>
            </a:prstGeom>
            <a:noFill/>
            <a:ln w="34925">
              <a:solidFill>
                <a:schemeClr val="tx1"/>
              </a:solidFill>
              <a:round/>
              <a:headEnd/>
              <a:tailEnd/>
            </a:ln>
          </p:spPr>
          <p:txBody>
            <a:bodyPr/>
            <a:lstStyle/>
            <a:p>
              <a:endParaRPr lang="da-DK"/>
            </a:p>
          </p:txBody>
        </p:sp>
      </p:grpSp>
      <p:sp>
        <p:nvSpPr>
          <p:cNvPr id="83974" name="Text Box 12"/>
          <p:cNvSpPr txBox="1">
            <a:spLocks noChangeArrowheads="1"/>
          </p:cNvSpPr>
          <p:nvPr/>
        </p:nvSpPr>
        <p:spPr bwMode="auto">
          <a:xfrm>
            <a:off x="7596188" y="5084763"/>
            <a:ext cx="184150" cy="366712"/>
          </a:xfrm>
          <a:prstGeom prst="rect">
            <a:avLst/>
          </a:prstGeom>
          <a:noFill/>
          <a:ln w="9525">
            <a:noFill/>
            <a:miter lim="800000"/>
            <a:headEnd/>
            <a:tailEnd/>
          </a:ln>
        </p:spPr>
        <p:txBody>
          <a:bodyPr wrap="none">
            <a:spAutoFit/>
          </a:bodyPr>
          <a:lstStyle/>
          <a:p>
            <a:endParaRPr lang="en-US"/>
          </a:p>
        </p:txBody>
      </p:sp>
      <p:sp>
        <p:nvSpPr>
          <p:cNvPr id="83975" name="Text Box 13"/>
          <p:cNvSpPr txBox="1">
            <a:spLocks noChangeArrowheads="1"/>
          </p:cNvSpPr>
          <p:nvPr/>
        </p:nvSpPr>
        <p:spPr bwMode="auto">
          <a:xfrm>
            <a:off x="6819900" y="4960938"/>
            <a:ext cx="1749425" cy="369887"/>
          </a:xfrm>
          <a:prstGeom prst="rect">
            <a:avLst/>
          </a:prstGeom>
          <a:noFill/>
          <a:ln w="9525">
            <a:noFill/>
            <a:miter lim="800000"/>
            <a:headEnd/>
            <a:tailEnd/>
          </a:ln>
        </p:spPr>
        <p:txBody>
          <a:bodyPr wrap="none">
            <a:spAutoFit/>
          </a:bodyPr>
          <a:lstStyle/>
          <a:p>
            <a:r>
              <a:rPr lang="sv-SE"/>
              <a:t>Terminal phase</a:t>
            </a:r>
          </a:p>
        </p:txBody>
      </p:sp>
      <p:sp>
        <p:nvSpPr>
          <p:cNvPr id="83976" name="Line 15"/>
          <p:cNvSpPr>
            <a:spLocks noChangeShapeType="1"/>
          </p:cNvSpPr>
          <p:nvPr/>
        </p:nvSpPr>
        <p:spPr bwMode="auto">
          <a:xfrm>
            <a:off x="7812088" y="5807075"/>
            <a:ext cx="144462" cy="142875"/>
          </a:xfrm>
          <a:prstGeom prst="line">
            <a:avLst/>
          </a:prstGeom>
          <a:noFill/>
          <a:ln w="9525">
            <a:solidFill>
              <a:schemeClr val="tx1"/>
            </a:solidFill>
            <a:round/>
            <a:headEnd/>
            <a:tailEnd/>
          </a:ln>
        </p:spPr>
        <p:txBody>
          <a:bodyPr/>
          <a:lstStyle/>
          <a:p>
            <a:endParaRPr lang="da-DK"/>
          </a:p>
        </p:txBody>
      </p:sp>
      <p:sp>
        <p:nvSpPr>
          <p:cNvPr id="83977" name="Line 16"/>
          <p:cNvSpPr>
            <a:spLocks noChangeShapeType="1"/>
          </p:cNvSpPr>
          <p:nvPr/>
        </p:nvSpPr>
        <p:spPr bwMode="auto">
          <a:xfrm flipH="1">
            <a:off x="7812088" y="5805488"/>
            <a:ext cx="142875" cy="142875"/>
          </a:xfrm>
          <a:prstGeom prst="line">
            <a:avLst/>
          </a:prstGeom>
          <a:noFill/>
          <a:ln w="9525">
            <a:solidFill>
              <a:schemeClr val="tx1"/>
            </a:solidFill>
            <a:round/>
            <a:headEnd/>
            <a:tailEnd/>
          </a:ln>
        </p:spPr>
        <p:txBody>
          <a:bodyPr/>
          <a:lstStyle/>
          <a:p>
            <a:endParaRPr lang="da-DK"/>
          </a:p>
        </p:txBody>
      </p:sp>
    </p:spTree>
    <p:custDataLst>
      <p:tags r:id="rId1"/>
    </p:custData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idx="4294967295"/>
          </p:nvPr>
        </p:nvSpPr>
        <p:spPr>
          <a:xfrm>
            <a:off x="107950" y="414338"/>
            <a:ext cx="8893175" cy="854075"/>
          </a:xfrm>
        </p:spPr>
        <p:txBody>
          <a:bodyPr anchor="t"/>
          <a:lstStyle/>
          <a:p>
            <a:r>
              <a:rPr lang="sv-SE" sz="2800" smtClean="0"/>
              <a:t>”Sundelöf´s Checklist for dialogue with relatives”</a:t>
            </a:r>
          </a:p>
        </p:txBody>
      </p:sp>
      <p:sp>
        <p:nvSpPr>
          <p:cNvPr id="234499" name="Rectangle 3"/>
          <p:cNvSpPr>
            <a:spLocks noGrp="1" noChangeArrowheads="1"/>
          </p:cNvSpPr>
          <p:nvPr>
            <p:ph type="body" idx="4294967295"/>
          </p:nvPr>
        </p:nvSpPr>
        <p:spPr>
          <a:xfrm>
            <a:off x="687388" y="981075"/>
            <a:ext cx="8061325" cy="5400675"/>
          </a:xfrm>
        </p:spPr>
        <p:txBody>
          <a:bodyPr rtlCol="0">
            <a:normAutofit fontScale="70000" lnSpcReduction="20000"/>
          </a:bodyPr>
          <a:lstStyle/>
          <a:p>
            <a:pPr fontAlgn="auto">
              <a:spcAft>
                <a:spcPts val="0"/>
              </a:spcAft>
              <a:buFont typeface="Arial" pitchFamily="34" charset="0"/>
              <a:buChar char="•"/>
              <a:defRPr/>
            </a:pPr>
            <a:endParaRPr lang="en-GB" sz="2200" dirty="0" smtClean="0"/>
          </a:p>
          <a:p>
            <a:pPr fontAlgn="auto">
              <a:spcAft>
                <a:spcPts val="0"/>
              </a:spcAft>
              <a:buFont typeface="Arial" pitchFamily="34" charset="0"/>
              <a:buChar char="•"/>
              <a:defRPr/>
            </a:pPr>
            <a:r>
              <a:rPr lang="en-GB" sz="2200" dirty="0" smtClean="0"/>
              <a:t>Describe disease  course within </a:t>
            </a:r>
            <a:r>
              <a:rPr lang="en-GB" sz="2200" dirty="0"/>
              <a:t>1</a:t>
            </a:r>
            <a:r>
              <a:rPr lang="en-GB" sz="2200" dirty="0" smtClean="0"/>
              <a:t> month after referral to dementia group living</a:t>
            </a:r>
          </a:p>
          <a:p>
            <a:pPr fontAlgn="auto">
              <a:spcAft>
                <a:spcPts val="0"/>
              </a:spcAft>
              <a:buFont typeface="Arial" pitchFamily="34" charset="0"/>
              <a:buChar char="•"/>
              <a:defRPr/>
            </a:pPr>
            <a:endParaRPr lang="en-GB" sz="2200" dirty="0" smtClean="0"/>
          </a:p>
          <a:p>
            <a:pPr fontAlgn="auto">
              <a:spcAft>
                <a:spcPts val="0"/>
              </a:spcAft>
              <a:buFont typeface="Arial" pitchFamily="34" charset="0"/>
              <a:buChar char="•"/>
              <a:defRPr/>
            </a:pPr>
            <a:r>
              <a:rPr lang="en-GB" sz="2200" dirty="0" smtClean="0"/>
              <a:t>Describe in advance the “signs” of end stage dementia</a:t>
            </a:r>
          </a:p>
          <a:p>
            <a:pPr fontAlgn="auto">
              <a:spcAft>
                <a:spcPts val="0"/>
              </a:spcAft>
              <a:buFont typeface="Arial" pitchFamily="34" charset="0"/>
              <a:buChar char="•"/>
              <a:defRPr/>
            </a:pPr>
            <a:endParaRPr lang="en-GB" sz="2200" dirty="0" smtClean="0"/>
          </a:p>
          <a:p>
            <a:pPr fontAlgn="auto">
              <a:spcAft>
                <a:spcPts val="0"/>
              </a:spcAft>
              <a:buFont typeface="Arial" pitchFamily="34" charset="0"/>
              <a:buChar char="•"/>
              <a:defRPr/>
            </a:pPr>
            <a:r>
              <a:rPr lang="en-GB" sz="2200" dirty="0"/>
              <a:t>M</a:t>
            </a:r>
            <a:r>
              <a:rPr lang="en-GB" sz="2200" dirty="0" smtClean="0"/>
              <a:t>ark in what phase of the disease the patient is</a:t>
            </a:r>
          </a:p>
          <a:p>
            <a:pPr marL="0" indent="0" fontAlgn="auto">
              <a:spcAft>
                <a:spcPts val="0"/>
              </a:spcAft>
              <a:buFont typeface="Arial" pitchFamily="34" charset="0"/>
              <a:buNone/>
              <a:defRPr/>
            </a:pPr>
            <a:endParaRPr lang="en-GB" sz="2200" dirty="0" smtClean="0"/>
          </a:p>
          <a:p>
            <a:pPr fontAlgn="auto">
              <a:spcAft>
                <a:spcPts val="0"/>
              </a:spcAft>
              <a:buFont typeface="Arial" pitchFamily="34" charset="0"/>
              <a:buChar char="•"/>
              <a:defRPr/>
            </a:pPr>
            <a:r>
              <a:rPr lang="en-GB" sz="2200" dirty="0"/>
              <a:t>T</a:t>
            </a:r>
            <a:r>
              <a:rPr lang="en-GB" sz="2200" dirty="0" smtClean="0"/>
              <a:t>alk about external nutrition/fluids  in terminally ill patients </a:t>
            </a:r>
          </a:p>
          <a:p>
            <a:pPr marL="0" indent="0" fontAlgn="auto">
              <a:spcAft>
                <a:spcPts val="0"/>
              </a:spcAft>
              <a:buFont typeface="Arial" pitchFamily="34" charset="0"/>
              <a:buNone/>
              <a:defRPr/>
            </a:pPr>
            <a:r>
              <a:rPr lang="en-GB" sz="2200" dirty="0"/>
              <a:t>	</a:t>
            </a:r>
            <a:r>
              <a:rPr lang="en-GB" sz="2200" dirty="0" smtClean="0"/>
              <a:t>– risk of nausea and fluid retention</a:t>
            </a:r>
          </a:p>
          <a:p>
            <a:pPr marL="0" indent="0" fontAlgn="auto">
              <a:spcAft>
                <a:spcPts val="0"/>
              </a:spcAft>
              <a:buFont typeface="Arial" pitchFamily="34" charset="0"/>
              <a:buNone/>
              <a:defRPr/>
            </a:pPr>
            <a:endParaRPr lang="en-GB" sz="2200" dirty="0" smtClean="0"/>
          </a:p>
          <a:p>
            <a:pPr fontAlgn="auto">
              <a:spcAft>
                <a:spcPts val="0"/>
              </a:spcAft>
              <a:buFont typeface="Arial" pitchFamily="34" charset="0"/>
              <a:buChar char="•"/>
              <a:defRPr/>
            </a:pPr>
            <a:r>
              <a:rPr lang="en-GB" sz="2200" dirty="0" smtClean="0"/>
              <a:t>Describe cachexia </a:t>
            </a:r>
            <a:r>
              <a:rPr lang="en-GB" sz="2200" dirty="0" err="1" smtClean="0"/>
              <a:t>vs</a:t>
            </a:r>
            <a:r>
              <a:rPr lang="en-GB" sz="2200" dirty="0" smtClean="0"/>
              <a:t> malnutrition</a:t>
            </a:r>
          </a:p>
          <a:p>
            <a:pPr marL="0" indent="0" fontAlgn="auto">
              <a:spcAft>
                <a:spcPts val="0"/>
              </a:spcAft>
              <a:buFont typeface="Arial" pitchFamily="34" charset="0"/>
              <a:buNone/>
              <a:defRPr/>
            </a:pPr>
            <a:endParaRPr lang="en-GB" sz="2200" dirty="0" smtClean="0"/>
          </a:p>
          <a:p>
            <a:pPr fontAlgn="auto">
              <a:spcAft>
                <a:spcPts val="0"/>
              </a:spcAft>
              <a:buFont typeface="Arial" pitchFamily="34" charset="0"/>
              <a:buChar char="•"/>
              <a:defRPr/>
            </a:pPr>
            <a:r>
              <a:rPr lang="en-GB" sz="2200" dirty="0" smtClean="0"/>
              <a:t>Evidence </a:t>
            </a:r>
          </a:p>
          <a:p>
            <a:pPr fontAlgn="auto">
              <a:spcAft>
                <a:spcPts val="0"/>
              </a:spcAft>
              <a:buFont typeface="Wingdings" pitchFamily="2" charset="2"/>
              <a:buNone/>
              <a:defRPr/>
            </a:pPr>
            <a:r>
              <a:rPr lang="en-GB" sz="2200" dirty="0" smtClean="0"/>
              <a:t>			Cardiopulmonary </a:t>
            </a:r>
            <a:r>
              <a:rPr lang="en-GB" sz="2200" dirty="0" err="1" smtClean="0"/>
              <a:t>rescusitation</a:t>
            </a:r>
            <a:endParaRPr lang="en-GB" sz="2200" dirty="0" smtClean="0"/>
          </a:p>
          <a:p>
            <a:pPr fontAlgn="auto">
              <a:spcAft>
                <a:spcPts val="0"/>
              </a:spcAft>
              <a:buFont typeface="Wingdings" pitchFamily="2" charset="2"/>
              <a:buNone/>
              <a:defRPr/>
            </a:pPr>
            <a:r>
              <a:rPr lang="en-GB" sz="2200" dirty="0" smtClean="0"/>
              <a:t>			Referral to hospital</a:t>
            </a:r>
          </a:p>
          <a:p>
            <a:pPr fontAlgn="auto">
              <a:spcAft>
                <a:spcPts val="0"/>
              </a:spcAft>
              <a:buFont typeface="Wingdings" pitchFamily="2" charset="2"/>
              <a:buNone/>
              <a:defRPr/>
            </a:pPr>
            <a:r>
              <a:rPr lang="en-GB" sz="2200" dirty="0" smtClean="0"/>
              <a:t>			Antibiotics</a:t>
            </a:r>
          </a:p>
          <a:p>
            <a:pPr fontAlgn="auto">
              <a:spcAft>
                <a:spcPts val="0"/>
              </a:spcAft>
              <a:buFont typeface="Wingdings" pitchFamily="2" charset="2"/>
              <a:buNone/>
              <a:defRPr/>
            </a:pPr>
            <a:r>
              <a:rPr lang="en-GB" sz="2200" dirty="0" smtClean="0"/>
              <a:t>			External nutritional support</a:t>
            </a:r>
          </a:p>
          <a:p>
            <a:pPr fontAlgn="auto">
              <a:spcAft>
                <a:spcPts val="0"/>
              </a:spcAft>
              <a:buFont typeface="Wingdings" pitchFamily="2" charset="2"/>
              <a:buNone/>
              <a:defRPr/>
            </a:pPr>
            <a:endParaRPr lang="en-GB" sz="2200" dirty="0" smtClean="0"/>
          </a:p>
          <a:p>
            <a:pPr fontAlgn="auto">
              <a:spcAft>
                <a:spcPts val="0"/>
              </a:spcAft>
              <a:buFont typeface="Arial" pitchFamily="34" charset="0"/>
              <a:buChar char="•"/>
              <a:defRPr/>
            </a:pPr>
            <a:r>
              <a:rPr lang="en-GB" sz="2200" dirty="0" smtClean="0"/>
              <a:t>Common causes of death in dementia – “recurrent infections”</a:t>
            </a:r>
          </a:p>
          <a:p>
            <a:pPr fontAlgn="auto">
              <a:spcAft>
                <a:spcPts val="0"/>
              </a:spcAft>
              <a:buFont typeface="Arial" pitchFamily="34" charset="0"/>
              <a:buChar char="•"/>
              <a:defRPr/>
            </a:pPr>
            <a:endParaRPr lang="en-GB" sz="2200" dirty="0" smtClean="0"/>
          </a:p>
          <a:p>
            <a:pPr fontAlgn="auto">
              <a:spcAft>
                <a:spcPts val="0"/>
              </a:spcAft>
              <a:buFont typeface="Arial" pitchFamily="34" charset="0"/>
              <a:buChar char="•"/>
              <a:defRPr/>
            </a:pPr>
            <a:r>
              <a:rPr lang="en-GB" sz="2200" dirty="0" smtClean="0"/>
              <a:t>Post mortem dialogue with relatives 4-6 weeks after death – feed back for free!</a:t>
            </a:r>
            <a:endParaRPr lang="sv-SE" sz="2200"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sv-SE" smtClean="0"/>
              <a:t>Symptom control</a:t>
            </a:r>
          </a:p>
        </p:txBody>
      </p:sp>
      <p:sp>
        <p:nvSpPr>
          <p:cNvPr id="339971" name="Rectangle 3"/>
          <p:cNvSpPr>
            <a:spLocks noGrp="1" noChangeArrowheads="1"/>
          </p:cNvSpPr>
          <p:nvPr>
            <p:ph type="body" idx="1"/>
          </p:nvPr>
        </p:nvSpPr>
        <p:spPr/>
        <p:txBody>
          <a:bodyPr rtlCol="0">
            <a:normAutofit/>
          </a:bodyPr>
          <a:lstStyle/>
          <a:p>
            <a:pPr fontAlgn="auto">
              <a:spcAft>
                <a:spcPts val="0"/>
              </a:spcAft>
              <a:buFont typeface="Arial" pitchFamily="34" charset="0"/>
              <a:buChar char="•"/>
              <a:defRPr/>
            </a:pPr>
            <a:endParaRPr lang="sv-SE" dirty="0" smtClean="0"/>
          </a:p>
          <a:p>
            <a:pPr fontAlgn="auto">
              <a:spcAft>
                <a:spcPts val="0"/>
              </a:spcAft>
              <a:buFont typeface="Arial" pitchFamily="34" charset="0"/>
              <a:buChar char="•"/>
              <a:defRPr/>
            </a:pPr>
            <a:r>
              <a:rPr lang="sv-SE" dirty="0" smtClean="0"/>
              <a:t>Symptom prevention</a:t>
            </a:r>
          </a:p>
          <a:p>
            <a:pPr fontAlgn="auto">
              <a:spcAft>
                <a:spcPts val="0"/>
              </a:spcAft>
              <a:buFont typeface="Arial" pitchFamily="34" charset="0"/>
              <a:buChar char="•"/>
              <a:defRPr/>
            </a:pPr>
            <a:r>
              <a:rPr lang="sv-SE" dirty="0" smtClean="0"/>
              <a:t>Symptom </a:t>
            </a:r>
            <a:r>
              <a:rPr lang="sv-SE" dirty="0" err="1" smtClean="0"/>
              <a:t>assessment</a:t>
            </a:r>
            <a:endParaRPr lang="sv-SE" dirty="0"/>
          </a:p>
          <a:p>
            <a:pPr fontAlgn="auto">
              <a:spcAft>
                <a:spcPts val="0"/>
              </a:spcAft>
              <a:buFont typeface="Arial" pitchFamily="34" charset="0"/>
              <a:buChar char="•"/>
              <a:defRPr/>
            </a:pPr>
            <a:r>
              <a:rPr lang="sv-SE" dirty="0" smtClean="0"/>
              <a:t>Symptom </a:t>
            </a:r>
            <a:r>
              <a:rPr lang="sv-SE" dirty="0" err="1" smtClean="0"/>
              <a:t>treatment</a:t>
            </a:r>
            <a:endParaRPr lang="sv-SE" dirty="0"/>
          </a:p>
          <a:p>
            <a:pPr marL="0" indent="0" fontAlgn="auto">
              <a:spcAft>
                <a:spcPts val="0"/>
              </a:spcAft>
              <a:buFont typeface="Wingdings" pitchFamily="2" charset="2"/>
              <a:buNone/>
              <a:defRPr/>
            </a:pPr>
            <a:endParaRPr lang="sv-SE" dirty="0" smtClean="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p:txBody>
          <a:bodyPr/>
          <a:lstStyle/>
          <a:p>
            <a:r>
              <a:rPr lang="sv-SE" smtClean="0"/>
              <a:t>Symtomprevention</a:t>
            </a:r>
          </a:p>
        </p:txBody>
      </p:sp>
      <p:sp>
        <p:nvSpPr>
          <p:cNvPr id="136195" name="Rectangle 3"/>
          <p:cNvSpPr>
            <a:spLocks noGrp="1" noChangeArrowheads="1"/>
          </p:cNvSpPr>
          <p:nvPr>
            <p:ph type="body" idx="1"/>
          </p:nvPr>
        </p:nvSpPr>
        <p:spPr>
          <a:xfrm>
            <a:off x="457200" y="908050"/>
            <a:ext cx="8229600" cy="5040313"/>
          </a:xfrm>
        </p:spPr>
        <p:txBody>
          <a:bodyPr rtlCol="0">
            <a:normAutofit fontScale="92500" lnSpcReduction="10000"/>
          </a:bodyPr>
          <a:lstStyle/>
          <a:p>
            <a:pPr fontAlgn="auto">
              <a:lnSpc>
                <a:spcPct val="90000"/>
              </a:lnSpc>
              <a:spcAft>
                <a:spcPts val="0"/>
              </a:spcAft>
              <a:buFont typeface="Arial" pitchFamily="34" charset="0"/>
              <a:buChar char="•"/>
              <a:defRPr/>
            </a:pPr>
            <a:endParaRPr lang="sv-SE" sz="2200" dirty="0" smtClean="0"/>
          </a:p>
          <a:p>
            <a:pPr fontAlgn="auto">
              <a:lnSpc>
                <a:spcPct val="90000"/>
              </a:lnSpc>
              <a:spcAft>
                <a:spcPts val="0"/>
              </a:spcAft>
              <a:buFont typeface="Arial" pitchFamily="34" charset="0"/>
              <a:buChar char="•"/>
              <a:defRPr/>
            </a:pPr>
            <a:r>
              <a:rPr lang="sv-SE" sz="2200" dirty="0" smtClean="0"/>
              <a:t>Vanliga tillstånd</a:t>
            </a:r>
          </a:p>
          <a:p>
            <a:pPr fontAlgn="auto">
              <a:lnSpc>
                <a:spcPct val="90000"/>
              </a:lnSpc>
              <a:spcAft>
                <a:spcPts val="0"/>
              </a:spcAft>
              <a:buFont typeface="Wingdings" pitchFamily="2" charset="2"/>
              <a:buNone/>
              <a:defRPr/>
            </a:pPr>
            <a:r>
              <a:rPr lang="sv-SE" sz="2200" dirty="0" smtClean="0"/>
              <a:t>	- förstoppning</a:t>
            </a:r>
          </a:p>
          <a:p>
            <a:pPr fontAlgn="auto">
              <a:lnSpc>
                <a:spcPct val="90000"/>
              </a:lnSpc>
              <a:spcAft>
                <a:spcPts val="0"/>
              </a:spcAft>
              <a:buFont typeface="Wingdings" pitchFamily="2" charset="2"/>
              <a:buNone/>
              <a:defRPr/>
            </a:pPr>
            <a:r>
              <a:rPr lang="sv-SE" sz="2200" dirty="0" smtClean="0"/>
              <a:t>	- urinretention/inkontinens</a:t>
            </a:r>
          </a:p>
          <a:p>
            <a:pPr fontAlgn="auto">
              <a:lnSpc>
                <a:spcPct val="90000"/>
              </a:lnSpc>
              <a:spcAft>
                <a:spcPts val="0"/>
              </a:spcAft>
              <a:buFont typeface="Wingdings" pitchFamily="2" charset="2"/>
              <a:buNone/>
              <a:defRPr/>
            </a:pPr>
            <a:r>
              <a:rPr lang="sv-SE" sz="2200" dirty="0" smtClean="0"/>
              <a:t>	- kroniska tillstånd</a:t>
            </a:r>
          </a:p>
          <a:p>
            <a:pPr fontAlgn="auto">
              <a:lnSpc>
                <a:spcPct val="90000"/>
              </a:lnSpc>
              <a:spcAft>
                <a:spcPts val="0"/>
              </a:spcAft>
              <a:buFont typeface="Wingdings" pitchFamily="2" charset="2"/>
              <a:buNone/>
              <a:defRPr/>
            </a:pPr>
            <a:r>
              <a:rPr lang="sv-SE" sz="2200" dirty="0" smtClean="0"/>
              <a:t>	- infektioner</a:t>
            </a:r>
          </a:p>
          <a:p>
            <a:pPr fontAlgn="auto">
              <a:lnSpc>
                <a:spcPct val="90000"/>
              </a:lnSpc>
              <a:spcAft>
                <a:spcPts val="0"/>
              </a:spcAft>
              <a:buFont typeface="Wingdings" pitchFamily="2" charset="2"/>
              <a:buNone/>
              <a:defRPr/>
            </a:pPr>
            <a:r>
              <a:rPr lang="sv-SE" sz="2200" dirty="0"/>
              <a:t> </a:t>
            </a:r>
            <a:r>
              <a:rPr lang="sv-SE" sz="2200" dirty="0" smtClean="0"/>
              <a:t>   - aspiration</a:t>
            </a:r>
          </a:p>
          <a:p>
            <a:pPr fontAlgn="auto">
              <a:lnSpc>
                <a:spcPct val="90000"/>
              </a:lnSpc>
              <a:spcAft>
                <a:spcPts val="0"/>
              </a:spcAft>
              <a:buFont typeface="Wingdings" pitchFamily="2" charset="2"/>
              <a:buNone/>
              <a:defRPr/>
            </a:pPr>
            <a:r>
              <a:rPr lang="sv-SE" sz="2200" dirty="0" smtClean="0"/>
              <a:t>    - falltendens – frakturrisk</a:t>
            </a:r>
          </a:p>
          <a:p>
            <a:pPr fontAlgn="auto">
              <a:lnSpc>
                <a:spcPct val="90000"/>
              </a:lnSpc>
              <a:spcAft>
                <a:spcPts val="0"/>
              </a:spcAft>
              <a:buFont typeface="Wingdings" pitchFamily="2" charset="2"/>
              <a:buNone/>
              <a:defRPr/>
            </a:pPr>
            <a:r>
              <a:rPr lang="sv-SE" sz="2200" dirty="0"/>
              <a:t> </a:t>
            </a:r>
            <a:r>
              <a:rPr lang="sv-SE" sz="2200" dirty="0" smtClean="0"/>
              <a:t>   - </a:t>
            </a:r>
            <a:r>
              <a:rPr lang="sv-SE" sz="2200" dirty="0" err="1" smtClean="0"/>
              <a:t>polyfarmaci</a:t>
            </a:r>
            <a:endParaRPr lang="sv-SE" sz="2200" dirty="0" smtClean="0"/>
          </a:p>
          <a:p>
            <a:pPr fontAlgn="auto">
              <a:lnSpc>
                <a:spcPct val="90000"/>
              </a:lnSpc>
              <a:spcAft>
                <a:spcPts val="0"/>
              </a:spcAft>
              <a:buFont typeface="Wingdings" pitchFamily="2" charset="2"/>
              <a:buNone/>
              <a:defRPr/>
            </a:pPr>
            <a:endParaRPr lang="sv-SE" sz="2200" dirty="0" smtClean="0"/>
          </a:p>
          <a:p>
            <a:pPr fontAlgn="auto">
              <a:lnSpc>
                <a:spcPct val="90000"/>
              </a:lnSpc>
              <a:spcAft>
                <a:spcPts val="0"/>
              </a:spcAft>
              <a:buFont typeface="Arial" pitchFamily="34" charset="0"/>
              <a:buChar char="•"/>
              <a:defRPr/>
            </a:pPr>
            <a:r>
              <a:rPr lang="sv-SE" sz="2200" dirty="0" smtClean="0"/>
              <a:t>Fiberrik kost – motverka förstoppning</a:t>
            </a:r>
          </a:p>
          <a:p>
            <a:pPr fontAlgn="auto">
              <a:lnSpc>
                <a:spcPct val="90000"/>
              </a:lnSpc>
              <a:spcAft>
                <a:spcPts val="0"/>
              </a:spcAft>
              <a:buFont typeface="Arial" pitchFamily="34" charset="0"/>
              <a:buChar char="•"/>
              <a:defRPr/>
            </a:pPr>
            <a:r>
              <a:rPr lang="sv-SE" sz="2200" dirty="0" smtClean="0"/>
              <a:t>Frekventa vändningar – motverka trycksår och pneumoni</a:t>
            </a:r>
          </a:p>
          <a:p>
            <a:pPr fontAlgn="auto">
              <a:lnSpc>
                <a:spcPct val="90000"/>
              </a:lnSpc>
              <a:spcAft>
                <a:spcPts val="0"/>
              </a:spcAft>
              <a:buFont typeface="Arial" pitchFamily="34" charset="0"/>
              <a:buChar char="•"/>
              <a:defRPr/>
            </a:pPr>
            <a:r>
              <a:rPr lang="sv-SE" sz="2200" dirty="0" smtClean="0"/>
              <a:t>God munvård – motverka sväljningsbesvär</a:t>
            </a:r>
          </a:p>
          <a:p>
            <a:pPr fontAlgn="auto">
              <a:lnSpc>
                <a:spcPct val="90000"/>
              </a:lnSpc>
              <a:spcAft>
                <a:spcPts val="0"/>
              </a:spcAft>
              <a:buFont typeface="Arial" pitchFamily="34" charset="0"/>
              <a:buChar char="•"/>
              <a:defRPr/>
            </a:pPr>
            <a:r>
              <a:rPr lang="sv-SE" sz="2200" dirty="0" smtClean="0"/>
              <a:t>Fallprevention</a:t>
            </a:r>
          </a:p>
          <a:p>
            <a:pPr fontAlgn="auto">
              <a:lnSpc>
                <a:spcPct val="90000"/>
              </a:lnSpc>
              <a:spcAft>
                <a:spcPts val="0"/>
              </a:spcAft>
              <a:buFont typeface="Arial" pitchFamily="34" charset="0"/>
              <a:buChar char="•"/>
              <a:defRPr/>
            </a:pPr>
            <a:r>
              <a:rPr lang="sv-SE" sz="2200" dirty="0" smtClean="0"/>
              <a:t>Lm-sanering</a:t>
            </a:r>
          </a:p>
          <a:p>
            <a:pPr fontAlgn="auto">
              <a:lnSpc>
                <a:spcPct val="90000"/>
              </a:lnSpc>
              <a:spcAft>
                <a:spcPts val="0"/>
              </a:spcAft>
              <a:buFont typeface="Wingdings" pitchFamily="2" charset="2"/>
              <a:buNone/>
              <a:defRPr/>
            </a:pPr>
            <a:r>
              <a:rPr lang="sv-SE" sz="2400" dirty="0" smtClean="0"/>
              <a:t>		</a:t>
            </a:r>
          </a:p>
          <a:p>
            <a:pPr fontAlgn="auto">
              <a:lnSpc>
                <a:spcPct val="90000"/>
              </a:lnSpc>
              <a:spcAft>
                <a:spcPts val="0"/>
              </a:spcAft>
              <a:buFont typeface="Wingdings" pitchFamily="2" charset="2"/>
              <a:buNone/>
              <a:defRPr/>
            </a:pPr>
            <a:endParaRPr lang="sv-SE" sz="2400" dirty="0" smtClean="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p:txBody>
          <a:bodyPr/>
          <a:lstStyle/>
          <a:p>
            <a:r>
              <a:rPr lang="sv-SE" smtClean="0"/>
              <a:t>Symptom prevention</a:t>
            </a:r>
          </a:p>
        </p:txBody>
      </p:sp>
      <p:sp>
        <p:nvSpPr>
          <p:cNvPr id="136195" name="Rectangle 3"/>
          <p:cNvSpPr>
            <a:spLocks noGrp="1" noChangeArrowheads="1"/>
          </p:cNvSpPr>
          <p:nvPr>
            <p:ph type="body" idx="1"/>
          </p:nvPr>
        </p:nvSpPr>
        <p:spPr>
          <a:xfrm>
            <a:off x="457200" y="908050"/>
            <a:ext cx="8229600" cy="5040313"/>
          </a:xfrm>
        </p:spPr>
        <p:txBody>
          <a:bodyPr rtlCol="0">
            <a:normAutofit fontScale="92500" lnSpcReduction="20000"/>
          </a:bodyPr>
          <a:lstStyle/>
          <a:p>
            <a:pPr fontAlgn="auto">
              <a:lnSpc>
                <a:spcPct val="90000"/>
              </a:lnSpc>
              <a:spcAft>
                <a:spcPts val="0"/>
              </a:spcAft>
              <a:buFont typeface="Arial" pitchFamily="34" charset="0"/>
              <a:buChar char="•"/>
              <a:defRPr/>
            </a:pPr>
            <a:endParaRPr lang="sv-SE" sz="2200" dirty="0" smtClean="0"/>
          </a:p>
          <a:p>
            <a:pPr fontAlgn="auto">
              <a:lnSpc>
                <a:spcPct val="90000"/>
              </a:lnSpc>
              <a:spcAft>
                <a:spcPts val="0"/>
              </a:spcAft>
              <a:buFont typeface="Arial" pitchFamily="34" charset="0"/>
              <a:buChar char="•"/>
              <a:defRPr/>
            </a:pPr>
            <a:r>
              <a:rPr lang="sv-SE" sz="2200" dirty="0" smtClean="0"/>
              <a:t>Common </a:t>
            </a:r>
            <a:r>
              <a:rPr lang="sv-SE" sz="2200" dirty="0" err="1" smtClean="0"/>
              <a:t>complications</a:t>
            </a:r>
            <a:endParaRPr lang="sv-SE" sz="2200" dirty="0" smtClean="0"/>
          </a:p>
          <a:p>
            <a:pPr fontAlgn="auto">
              <a:lnSpc>
                <a:spcPct val="90000"/>
              </a:lnSpc>
              <a:spcAft>
                <a:spcPts val="0"/>
              </a:spcAft>
              <a:buFont typeface="Wingdings" pitchFamily="2" charset="2"/>
              <a:buNone/>
              <a:defRPr/>
            </a:pPr>
            <a:r>
              <a:rPr lang="sv-SE" sz="2200" dirty="0" smtClean="0"/>
              <a:t>	- obstipation</a:t>
            </a:r>
          </a:p>
          <a:p>
            <a:pPr fontAlgn="auto">
              <a:lnSpc>
                <a:spcPct val="90000"/>
              </a:lnSpc>
              <a:spcAft>
                <a:spcPts val="0"/>
              </a:spcAft>
              <a:buFont typeface="Wingdings" pitchFamily="2" charset="2"/>
              <a:buNone/>
              <a:defRPr/>
            </a:pPr>
            <a:r>
              <a:rPr lang="sv-SE" sz="2200" dirty="0" smtClean="0"/>
              <a:t>	- </a:t>
            </a:r>
            <a:r>
              <a:rPr lang="sv-SE" sz="2200" dirty="0" err="1" smtClean="0"/>
              <a:t>urinary</a:t>
            </a:r>
            <a:r>
              <a:rPr lang="sv-SE" sz="2200" dirty="0" smtClean="0"/>
              <a:t> retention/</a:t>
            </a:r>
            <a:r>
              <a:rPr lang="sv-SE" sz="2200" dirty="0" err="1" smtClean="0"/>
              <a:t>incontinence</a:t>
            </a:r>
            <a:endParaRPr lang="sv-SE" sz="2200" dirty="0" smtClean="0"/>
          </a:p>
          <a:p>
            <a:pPr fontAlgn="auto">
              <a:lnSpc>
                <a:spcPct val="90000"/>
              </a:lnSpc>
              <a:spcAft>
                <a:spcPts val="0"/>
              </a:spcAft>
              <a:buFont typeface="Wingdings" pitchFamily="2" charset="2"/>
              <a:buNone/>
              <a:defRPr/>
            </a:pPr>
            <a:r>
              <a:rPr lang="sv-SE" sz="2200" dirty="0" smtClean="0"/>
              <a:t>	- </a:t>
            </a:r>
            <a:r>
              <a:rPr lang="sv-SE" sz="2200" dirty="0" err="1" smtClean="0"/>
              <a:t>cronical</a:t>
            </a:r>
            <a:r>
              <a:rPr lang="sv-SE" sz="2200" dirty="0" smtClean="0"/>
              <a:t> </a:t>
            </a:r>
            <a:r>
              <a:rPr lang="sv-SE" sz="2200" dirty="0" err="1" smtClean="0"/>
              <a:t>illnesses</a:t>
            </a:r>
            <a:endParaRPr lang="sv-SE" sz="2200" dirty="0" smtClean="0"/>
          </a:p>
          <a:p>
            <a:pPr fontAlgn="auto">
              <a:lnSpc>
                <a:spcPct val="90000"/>
              </a:lnSpc>
              <a:spcAft>
                <a:spcPts val="0"/>
              </a:spcAft>
              <a:buFont typeface="Wingdings" pitchFamily="2" charset="2"/>
              <a:buNone/>
              <a:defRPr/>
            </a:pPr>
            <a:r>
              <a:rPr lang="sv-SE" sz="2200" dirty="0" smtClean="0"/>
              <a:t>	- </a:t>
            </a:r>
            <a:r>
              <a:rPr lang="sv-SE" sz="2200" dirty="0" err="1" smtClean="0"/>
              <a:t>infections</a:t>
            </a:r>
            <a:endParaRPr lang="sv-SE" sz="2200" dirty="0" smtClean="0"/>
          </a:p>
          <a:p>
            <a:pPr fontAlgn="auto">
              <a:lnSpc>
                <a:spcPct val="90000"/>
              </a:lnSpc>
              <a:spcAft>
                <a:spcPts val="0"/>
              </a:spcAft>
              <a:buFont typeface="Wingdings" pitchFamily="2" charset="2"/>
              <a:buNone/>
              <a:defRPr/>
            </a:pPr>
            <a:r>
              <a:rPr lang="sv-SE" sz="2200" dirty="0"/>
              <a:t> </a:t>
            </a:r>
            <a:r>
              <a:rPr lang="sv-SE" sz="2200" dirty="0" smtClean="0"/>
              <a:t>     - aspiration</a:t>
            </a:r>
          </a:p>
          <a:p>
            <a:pPr fontAlgn="auto">
              <a:lnSpc>
                <a:spcPct val="90000"/>
              </a:lnSpc>
              <a:spcAft>
                <a:spcPts val="0"/>
              </a:spcAft>
              <a:buFont typeface="Wingdings" pitchFamily="2" charset="2"/>
              <a:buNone/>
              <a:defRPr/>
            </a:pPr>
            <a:r>
              <a:rPr lang="sv-SE" sz="2200" dirty="0" smtClean="0"/>
              <a:t>      - </a:t>
            </a:r>
            <a:r>
              <a:rPr lang="sv-SE" sz="2200" dirty="0" err="1" smtClean="0"/>
              <a:t>falling</a:t>
            </a:r>
            <a:r>
              <a:rPr lang="sv-SE" sz="2200" dirty="0" smtClean="0"/>
              <a:t> – risk for </a:t>
            </a:r>
            <a:r>
              <a:rPr lang="sv-SE" sz="2200" dirty="0" err="1" smtClean="0"/>
              <a:t>fractures</a:t>
            </a:r>
            <a:endParaRPr lang="sv-SE" sz="2200" dirty="0" smtClean="0"/>
          </a:p>
          <a:p>
            <a:pPr fontAlgn="auto">
              <a:lnSpc>
                <a:spcPct val="90000"/>
              </a:lnSpc>
              <a:spcAft>
                <a:spcPts val="0"/>
              </a:spcAft>
              <a:buFont typeface="Wingdings" pitchFamily="2" charset="2"/>
              <a:buNone/>
              <a:defRPr/>
            </a:pPr>
            <a:r>
              <a:rPr lang="sv-SE" sz="2200" dirty="0"/>
              <a:t> </a:t>
            </a:r>
            <a:r>
              <a:rPr lang="sv-SE" sz="2200" dirty="0" smtClean="0"/>
              <a:t>     - </a:t>
            </a:r>
            <a:r>
              <a:rPr lang="sv-SE" sz="2200" dirty="0" err="1" smtClean="0"/>
              <a:t>polypharmaci</a:t>
            </a:r>
            <a:endParaRPr lang="sv-SE" sz="2200" dirty="0" smtClean="0"/>
          </a:p>
          <a:p>
            <a:pPr fontAlgn="auto">
              <a:lnSpc>
                <a:spcPct val="90000"/>
              </a:lnSpc>
              <a:spcAft>
                <a:spcPts val="0"/>
              </a:spcAft>
              <a:buFont typeface="Wingdings" pitchFamily="2" charset="2"/>
              <a:buNone/>
              <a:defRPr/>
            </a:pPr>
            <a:endParaRPr lang="sv-SE" sz="2200" dirty="0" smtClean="0"/>
          </a:p>
          <a:p>
            <a:pPr fontAlgn="auto">
              <a:lnSpc>
                <a:spcPct val="90000"/>
              </a:lnSpc>
              <a:spcAft>
                <a:spcPts val="0"/>
              </a:spcAft>
              <a:buFont typeface="Arial" pitchFamily="34" charset="0"/>
              <a:buChar char="•"/>
              <a:defRPr/>
            </a:pPr>
            <a:r>
              <a:rPr lang="sv-SE" sz="2200" dirty="0" smtClean="0"/>
              <a:t>Fiber </a:t>
            </a:r>
            <a:r>
              <a:rPr lang="sv-SE" sz="2200" dirty="0" err="1" smtClean="0"/>
              <a:t>rich</a:t>
            </a:r>
            <a:r>
              <a:rPr lang="sv-SE" sz="2200" dirty="0" smtClean="0"/>
              <a:t> </a:t>
            </a:r>
            <a:r>
              <a:rPr lang="sv-SE" sz="2200" dirty="0" err="1" smtClean="0"/>
              <a:t>meals</a:t>
            </a:r>
            <a:r>
              <a:rPr lang="sv-SE" sz="2200" dirty="0" smtClean="0"/>
              <a:t> – </a:t>
            </a:r>
            <a:r>
              <a:rPr lang="sv-SE" sz="2200" dirty="0" err="1" smtClean="0"/>
              <a:t>prevent</a:t>
            </a:r>
            <a:r>
              <a:rPr lang="sv-SE" sz="2200" dirty="0" smtClean="0"/>
              <a:t> obstipation</a:t>
            </a:r>
          </a:p>
          <a:p>
            <a:pPr fontAlgn="auto">
              <a:lnSpc>
                <a:spcPct val="90000"/>
              </a:lnSpc>
              <a:spcAft>
                <a:spcPts val="0"/>
              </a:spcAft>
              <a:buFont typeface="Arial" pitchFamily="34" charset="0"/>
              <a:buChar char="•"/>
              <a:defRPr/>
            </a:pPr>
            <a:r>
              <a:rPr lang="sv-SE" sz="2200" dirty="0" err="1" smtClean="0"/>
              <a:t>Frequent</a:t>
            </a:r>
            <a:r>
              <a:rPr lang="sv-SE" sz="2200" dirty="0" smtClean="0"/>
              <a:t> position </a:t>
            </a:r>
            <a:r>
              <a:rPr lang="sv-SE" sz="2200" dirty="0" err="1" smtClean="0"/>
              <a:t>changes</a:t>
            </a:r>
            <a:r>
              <a:rPr lang="sv-SE" sz="2200" dirty="0" smtClean="0"/>
              <a:t> – </a:t>
            </a:r>
            <a:r>
              <a:rPr lang="sv-SE" sz="2200" dirty="0" err="1" smtClean="0"/>
              <a:t>prevent</a:t>
            </a:r>
            <a:r>
              <a:rPr lang="sv-SE" sz="2200" dirty="0" smtClean="0"/>
              <a:t> </a:t>
            </a:r>
            <a:r>
              <a:rPr lang="sv-SE" sz="2200" dirty="0" err="1" smtClean="0"/>
              <a:t>pressure</a:t>
            </a:r>
            <a:r>
              <a:rPr lang="sv-SE" sz="2200" dirty="0" smtClean="0"/>
              <a:t> </a:t>
            </a:r>
            <a:r>
              <a:rPr lang="sv-SE" sz="2200" dirty="0" err="1" smtClean="0"/>
              <a:t>ulcers</a:t>
            </a:r>
            <a:r>
              <a:rPr lang="sv-SE" sz="2200" dirty="0" smtClean="0"/>
              <a:t> and </a:t>
            </a:r>
            <a:r>
              <a:rPr lang="sv-SE" sz="2200" dirty="0" err="1" smtClean="0"/>
              <a:t>pneumonia</a:t>
            </a:r>
            <a:r>
              <a:rPr lang="sv-SE" sz="2200" dirty="0" smtClean="0"/>
              <a:t> </a:t>
            </a:r>
          </a:p>
          <a:p>
            <a:pPr fontAlgn="auto">
              <a:lnSpc>
                <a:spcPct val="90000"/>
              </a:lnSpc>
              <a:spcAft>
                <a:spcPts val="0"/>
              </a:spcAft>
              <a:buFont typeface="Arial" pitchFamily="34" charset="0"/>
              <a:buChar char="•"/>
              <a:defRPr/>
            </a:pPr>
            <a:r>
              <a:rPr lang="sv-SE" sz="2200" dirty="0" err="1" smtClean="0"/>
              <a:t>Ambitious</a:t>
            </a:r>
            <a:r>
              <a:rPr lang="sv-SE" sz="2200" dirty="0" smtClean="0"/>
              <a:t> </a:t>
            </a:r>
            <a:r>
              <a:rPr lang="sv-SE" sz="2200" dirty="0" err="1" smtClean="0"/>
              <a:t>mouth</a:t>
            </a:r>
            <a:r>
              <a:rPr lang="sv-SE" sz="2200" dirty="0" smtClean="0"/>
              <a:t> </a:t>
            </a:r>
            <a:r>
              <a:rPr lang="sv-SE" sz="2200" dirty="0" err="1" smtClean="0"/>
              <a:t>care</a:t>
            </a:r>
            <a:r>
              <a:rPr lang="sv-SE" sz="2200" dirty="0" smtClean="0"/>
              <a:t> – </a:t>
            </a:r>
            <a:r>
              <a:rPr lang="sv-SE" sz="2200" dirty="0" err="1" smtClean="0"/>
              <a:t>prevent</a:t>
            </a:r>
            <a:r>
              <a:rPr lang="sv-SE" sz="2200" dirty="0" smtClean="0"/>
              <a:t> </a:t>
            </a:r>
            <a:r>
              <a:rPr lang="sv-SE" sz="2200" dirty="0" err="1" smtClean="0"/>
              <a:t>swallowing</a:t>
            </a:r>
            <a:r>
              <a:rPr lang="sv-SE" sz="2200" dirty="0" smtClean="0"/>
              <a:t> </a:t>
            </a:r>
            <a:r>
              <a:rPr lang="sv-SE" sz="2200" dirty="0" err="1" smtClean="0"/>
              <a:t>difficulties</a:t>
            </a:r>
            <a:endParaRPr lang="sv-SE" sz="2200" dirty="0" smtClean="0"/>
          </a:p>
          <a:p>
            <a:pPr fontAlgn="auto">
              <a:lnSpc>
                <a:spcPct val="90000"/>
              </a:lnSpc>
              <a:spcAft>
                <a:spcPts val="0"/>
              </a:spcAft>
              <a:buFont typeface="Arial" pitchFamily="34" charset="0"/>
              <a:buChar char="•"/>
              <a:defRPr/>
            </a:pPr>
            <a:r>
              <a:rPr lang="sv-SE" sz="2200" dirty="0" smtClean="0"/>
              <a:t>Prevention </a:t>
            </a:r>
            <a:r>
              <a:rPr lang="sv-SE" sz="2200" dirty="0" err="1" smtClean="0"/>
              <a:t>of</a:t>
            </a:r>
            <a:r>
              <a:rPr lang="sv-SE" sz="2200" dirty="0"/>
              <a:t> </a:t>
            </a:r>
            <a:r>
              <a:rPr lang="sv-SE" sz="2200" dirty="0" err="1" smtClean="0"/>
              <a:t>falling</a:t>
            </a:r>
            <a:endParaRPr lang="sv-SE" sz="2200" dirty="0" smtClean="0"/>
          </a:p>
          <a:p>
            <a:pPr fontAlgn="auto">
              <a:lnSpc>
                <a:spcPct val="90000"/>
              </a:lnSpc>
              <a:spcAft>
                <a:spcPts val="0"/>
              </a:spcAft>
              <a:buFont typeface="Arial" pitchFamily="34" charset="0"/>
              <a:buChar char="•"/>
              <a:defRPr/>
            </a:pPr>
            <a:r>
              <a:rPr lang="sv-SE" sz="2200" dirty="0" smtClean="0"/>
              <a:t>Review </a:t>
            </a:r>
            <a:r>
              <a:rPr lang="sv-SE" sz="2200" dirty="0" err="1" smtClean="0"/>
              <a:t>of</a:t>
            </a:r>
            <a:r>
              <a:rPr lang="sv-SE" sz="2200" dirty="0" smtClean="0"/>
              <a:t> </a:t>
            </a:r>
            <a:r>
              <a:rPr lang="sv-SE" sz="2200" dirty="0" err="1" smtClean="0"/>
              <a:t>pharmacological</a:t>
            </a:r>
            <a:r>
              <a:rPr lang="sv-SE" sz="2200" dirty="0" smtClean="0"/>
              <a:t> </a:t>
            </a:r>
            <a:r>
              <a:rPr lang="sv-SE" sz="2200" dirty="0" err="1" smtClean="0"/>
              <a:t>treatment</a:t>
            </a:r>
            <a:endParaRPr lang="sv-SE" sz="2200" dirty="0" smtClean="0"/>
          </a:p>
          <a:p>
            <a:pPr fontAlgn="auto">
              <a:lnSpc>
                <a:spcPct val="90000"/>
              </a:lnSpc>
              <a:spcAft>
                <a:spcPts val="0"/>
              </a:spcAft>
              <a:buFont typeface="Arial" pitchFamily="34" charset="0"/>
              <a:buChar char="•"/>
              <a:defRPr/>
            </a:pPr>
            <a:r>
              <a:rPr lang="sv-SE" sz="2200" dirty="0" err="1" smtClean="0"/>
              <a:t>Rescue</a:t>
            </a:r>
            <a:r>
              <a:rPr lang="sv-SE" sz="2200" dirty="0" smtClean="0"/>
              <a:t> </a:t>
            </a:r>
            <a:r>
              <a:rPr lang="sv-SE" sz="2200" dirty="0" err="1" smtClean="0"/>
              <a:t>doses</a:t>
            </a:r>
            <a:r>
              <a:rPr lang="sv-SE" sz="2200" dirty="0" smtClean="0"/>
              <a:t> for pain, </a:t>
            </a:r>
            <a:r>
              <a:rPr lang="sv-SE" sz="2200" dirty="0" err="1" smtClean="0"/>
              <a:t>nausea</a:t>
            </a:r>
            <a:r>
              <a:rPr lang="sv-SE" sz="2200" dirty="0" smtClean="0"/>
              <a:t>, </a:t>
            </a:r>
            <a:r>
              <a:rPr lang="sv-SE" sz="2200" dirty="0" err="1" smtClean="0"/>
              <a:t>anxiety</a:t>
            </a:r>
            <a:r>
              <a:rPr lang="sv-SE" sz="2200" dirty="0" smtClean="0"/>
              <a:t> and </a:t>
            </a:r>
            <a:r>
              <a:rPr lang="sv-SE" sz="2200" dirty="0" err="1" smtClean="0"/>
              <a:t>secret</a:t>
            </a:r>
            <a:r>
              <a:rPr lang="sv-SE" sz="2200" dirty="0" smtClean="0"/>
              <a:t> stagnation </a:t>
            </a:r>
          </a:p>
          <a:p>
            <a:pPr fontAlgn="auto">
              <a:lnSpc>
                <a:spcPct val="90000"/>
              </a:lnSpc>
              <a:spcAft>
                <a:spcPts val="0"/>
              </a:spcAft>
              <a:buFont typeface="Wingdings" pitchFamily="2" charset="2"/>
              <a:buNone/>
              <a:defRPr/>
            </a:pPr>
            <a:r>
              <a:rPr lang="sv-SE" sz="2400" dirty="0" smtClean="0"/>
              <a:t>		</a:t>
            </a:r>
          </a:p>
          <a:p>
            <a:pPr fontAlgn="auto">
              <a:lnSpc>
                <a:spcPct val="90000"/>
              </a:lnSpc>
              <a:spcAft>
                <a:spcPts val="0"/>
              </a:spcAft>
              <a:buFont typeface="Wingdings" pitchFamily="2" charset="2"/>
              <a:buNone/>
              <a:defRPr/>
            </a:pPr>
            <a:endParaRPr lang="sv-SE" sz="2400" dirty="0" smtClean="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p:txBody>
          <a:bodyPr/>
          <a:lstStyle/>
          <a:p>
            <a:r>
              <a:rPr lang="sv-SE" smtClean="0"/>
              <a:t>Symptom assessment</a:t>
            </a:r>
          </a:p>
        </p:txBody>
      </p:sp>
      <p:sp>
        <p:nvSpPr>
          <p:cNvPr id="114691" name="Rectangle 3"/>
          <p:cNvSpPr>
            <a:spLocks noGrp="1" noChangeArrowheads="1"/>
          </p:cNvSpPr>
          <p:nvPr>
            <p:ph type="body" idx="1"/>
          </p:nvPr>
        </p:nvSpPr>
        <p:spPr>
          <a:xfrm>
            <a:off x="457200" y="1341438"/>
            <a:ext cx="8229600" cy="5111750"/>
          </a:xfrm>
        </p:spPr>
        <p:txBody>
          <a:bodyPr rtlCol="0">
            <a:normAutofit fontScale="85000" lnSpcReduction="20000"/>
          </a:bodyPr>
          <a:lstStyle/>
          <a:p>
            <a:pPr fontAlgn="auto">
              <a:lnSpc>
                <a:spcPct val="80000"/>
              </a:lnSpc>
              <a:spcAft>
                <a:spcPts val="0"/>
              </a:spcAft>
              <a:buFont typeface="Arial" pitchFamily="34" charset="0"/>
              <a:buChar char="•"/>
              <a:defRPr/>
            </a:pPr>
            <a:r>
              <a:rPr lang="sv-SE" sz="2400" dirty="0"/>
              <a:t>L</a:t>
            </a:r>
            <a:r>
              <a:rPr lang="sv-SE" sz="2400" dirty="0" smtClean="0"/>
              <a:t>ack </a:t>
            </a:r>
            <a:r>
              <a:rPr lang="sv-SE" sz="2400" dirty="0" err="1" smtClean="0"/>
              <a:t>of</a:t>
            </a:r>
            <a:r>
              <a:rPr lang="sv-SE" sz="2400" dirty="0" smtClean="0"/>
              <a:t> optimal </a:t>
            </a:r>
            <a:r>
              <a:rPr lang="sv-SE" sz="2400" dirty="0" err="1" smtClean="0"/>
              <a:t>assessment</a:t>
            </a:r>
            <a:r>
              <a:rPr lang="sv-SE" sz="2400" dirty="0" smtClean="0"/>
              <a:t>  </a:t>
            </a:r>
            <a:r>
              <a:rPr lang="sv-SE" sz="2400" dirty="0" err="1" smtClean="0"/>
              <a:t>tools</a:t>
            </a:r>
            <a:r>
              <a:rPr lang="sv-SE" sz="2400" dirty="0" smtClean="0"/>
              <a:t> (</a:t>
            </a:r>
            <a:r>
              <a:rPr lang="sv-SE" sz="2400" dirty="0" err="1" smtClean="0"/>
              <a:t>some</a:t>
            </a:r>
            <a:r>
              <a:rPr lang="sv-SE" sz="2400" dirty="0" smtClean="0"/>
              <a:t> </a:t>
            </a:r>
            <a:r>
              <a:rPr lang="sv-SE" sz="2400" dirty="0" err="1" smtClean="0"/>
              <a:t>exist</a:t>
            </a:r>
            <a:r>
              <a:rPr lang="sv-SE" sz="2400" dirty="0" smtClean="0"/>
              <a:t>; Abbey Pain </a:t>
            </a:r>
            <a:r>
              <a:rPr lang="sv-SE" sz="2400" dirty="0" err="1" smtClean="0"/>
              <a:t>Scale</a:t>
            </a:r>
            <a:r>
              <a:rPr lang="sv-SE" sz="2400" dirty="0" smtClean="0"/>
              <a:t> for pain)</a:t>
            </a:r>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err="1" smtClean="0"/>
              <a:t>Changed</a:t>
            </a:r>
            <a:r>
              <a:rPr lang="sv-SE" sz="2400" dirty="0" smtClean="0"/>
              <a:t> </a:t>
            </a:r>
            <a:r>
              <a:rPr lang="sv-SE" sz="2400" dirty="0" err="1" smtClean="0"/>
              <a:t>behaviour</a:t>
            </a:r>
            <a:r>
              <a:rPr lang="sv-SE" sz="2400" dirty="0" smtClean="0"/>
              <a:t> (</a:t>
            </a:r>
            <a:r>
              <a:rPr lang="sv-SE" sz="2400" dirty="0" err="1" smtClean="0"/>
              <a:t>body</a:t>
            </a:r>
            <a:r>
              <a:rPr lang="sv-SE" sz="2400" dirty="0" smtClean="0"/>
              <a:t> </a:t>
            </a:r>
            <a:r>
              <a:rPr lang="sv-SE" sz="2400" dirty="0" err="1" smtClean="0"/>
              <a:t>language</a:t>
            </a:r>
            <a:r>
              <a:rPr lang="sv-SE" sz="2400" dirty="0" smtClean="0"/>
              <a:t>) </a:t>
            </a:r>
            <a:r>
              <a:rPr lang="sv-SE" sz="2400" dirty="0" err="1" smtClean="0"/>
              <a:t>may</a:t>
            </a:r>
            <a:r>
              <a:rPr lang="sv-SE" sz="2400" dirty="0" smtClean="0"/>
              <a:t> </a:t>
            </a:r>
            <a:r>
              <a:rPr lang="sv-SE" sz="2400" dirty="0" err="1" smtClean="0"/>
              <a:t>indicate</a:t>
            </a:r>
            <a:r>
              <a:rPr lang="sv-SE" sz="2400" dirty="0" smtClean="0"/>
              <a:t> bad symptom </a:t>
            </a:r>
            <a:r>
              <a:rPr lang="sv-SE" sz="2400" dirty="0" err="1" smtClean="0"/>
              <a:t>control</a:t>
            </a:r>
            <a:r>
              <a:rPr lang="sv-SE" sz="2400" dirty="0" smtClean="0"/>
              <a:t> </a:t>
            </a:r>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err="1" smtClean="0"/>
              <a:t>Identify</a:t>
            </a:r>
            <a:r>
              <a:rPr lang="sv-SE" sz="2400" dirty="0" smtClean="0"/>
              <a:t> the cause </a:t>
            </a:r>
            <a:r>
              <a:rPr lang="sv-SE" sz="2400" dirty="0" err="1" smtClean="0"/>
              <a:t>of</a:t>
            </a:r>
            <a:r>
              <a:rPr lang="sv-SE" sz="2400" dirty="0" smtClean="0"/>
              <a:t> </a:t>
            </a:r>
            <a:r>
              <a:rPr lang="sv-SE" sz="2400" dirty="0" err="1" smtClean="0"/>
              <a:t>changed</a:t>
            </a:r>
            <a:r>
              <a:rPr lang="sv-SE" sz="2400" dirty="0" smtClean="0"/>
              <a:t> </a:t>
            </a:r>
            <a:r>
              <a:rPr lang="sv-SE" sz="2400" dirty="0" err="1" smtClean="0"/>
              <a:t>behaviour</a:t>
            </a:r>
            <a:r>
              <a:rPr lang="sv-SE" sz="2400" dirty="0" smtClean="0"/>
              <a:t> or BPSD</a:t>
            </a:r>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err="1" smtClean="0"/>
              <a:t>Signs</a:t>
            </a:r>
            <a:r>
              <a:rPr lang="sv-SE" sz="2400" dirty="0" smtClean="0"/>
              <a:t> </a:t>
            </a:r>
            <a:r>
              <a:rPr lang="sv-SE" sz="2400" dirty="0" err="1" smtClean="0"/>
              <a:t>of</a:t>
            </a:r>
            <a:r>
              <a:rPr lang="sv-SE" sz="2400" dirty="0" smtClean="0"/>
              <a:t> pain?</a:t>
            </a:r>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err="1" smtClean="0"/>
              <a:t>Earlier</a:t>
            </a:r>
            <a:r>
              <a:rPr lang="sv-SE" sz="2400" dirty="0" smtClean="0"/>
              <a:t> </a:t>
            </a:r>
            <a:r>
              <a:rPr lang="sv-SE" sz="2400" dirty="0" err="1" smtClean="0"/>
              <a:t>pathology</a:t>
            </a:r>
            <a:r>
              <a:rPr lang="sv-SE" sz="2400" dirty="0" smtClean="0"/>
              <a:t> – </a:t>
            </a:r>
            <a:r>
              <a:rPr lang="sv-SE" sz="2400" dirty="0" err="1" smtClean="0"/>
              <a:t>medical</a:t>
            </a:r>
            <a:r>
              <a:rPr lang="sv-SE" sz="2400" dirty="0" smtClean="0"/>
              <a:t> record!</a:t>
            </a:r>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err="1" smtClean="0"/>
              <a:t>Examine</a:t>
            </a:r>
            <a:r>
              <a:rPr lang="sv-SE" sz="2400" dirty="0" smtClean="0"/>
              <a:t> the patient!</a:t>
            </a:r>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Wingdings" pitchFamily="2" charset="2"/>
              <a:buNone/>
              <a:defRPr/>
            </a:pPr>
            <a:r>
              <a:rPr lang="sv-SE" sz="2400" dirty="0" smtClean="0"/>
              <a:t>	</a:t>
            </a:r>
            <a:r>
              <a:rPr lang="sv-SE" sz="2400" dirty="0" err="1" smtClean="0"/>
              <a:t>mouth</a:t>
            </a:r>
            <a:r>
              <a:rPr lang="sv-SE" sz="2400" dirty="0" smtClean="0"/>
              <a:t>, abdomen, </a:t>
            </a:r>
            <a:r>
              <a:rPr lang="sv-SE" sz="2400" dirty="0" err="1" smtClean="0"/>
              <a:t>articular</a:t>
            </a:r>
            <a:r>
              <a:rPr lang="sv-SE" sz="2400" dirty="0" smtClean="0"/>
              <a:t> examination, </a:t>
            </a:r>
            <a:r>
              <a:rPr lang="sv-SE" sz="2400" dirty="0" err="1" smtClean="0"/>
              <a:t>feet</a:t>
            </a:r>
            <a:endParaRPr lang="sv-SE" sz="2400" dirty="0" smtClean="0"/>
          </a:p>
          <a:p>
            <a:pPr fontAlgn="auto">
              <a:lnSpc>
                <a:spcPct val="80000"/>
              </a:lnSpc>
              <a:spcAft>
                <a:spcPts val="0"/>
              </a:spcAft>
              <a:buFont typeface="Wingdings" pitchFamily="2" charset="2"/>
              <a:buNone/>
              <a:defRPr/>
            </a:pPr>
            <a:endParaRPr lang="sv-SE" sz="2400" dirty="0" smtClean="0"/>
          </a:p>
          <a:p>
            <a:pPr fontAlgn="auto">
              <a:lnSpc>
                <a:spcPct val="80000"/>
              </a:lnSpc>
              <a:spcAft>
                <a:spcPts val="0"/>
              </a:spcAft>
              <a:buFont typeface="Arial" pitchFamily="34" charset="0"/>
              <a:buChar char="•"/>
              <a:defRPr/>
            </a:pPr>
            <a:r>
              <a:rPr lang="sv-SE" sz="2400" dirty="0" err="1" smtClean="0"/>
              <a:t>Exclude</a:t>
            </a:r>
            <a:r>
              <a:rPr lang="sv-SE" sz="2400" dirty="0" smtClean="0"/>
              <a:t> obstipation, </a:t>
            </a:r>
            <a:r>
              <a:rPr lang="sv-SE" sz="2400" dirty="0" err="1" smtClean="0"/>
              <a:t>urinary</a:t>
            </a:r>
            <a:r>
              <a:rPr lang="sv-SE" sz="2400" dirty="0" smtClean="0"/>
              <a:t> retention, </a:t>
            </a:r>
            <a:r>
              <a:rPr lang="sv-SE" sz="2400" dirty="0" err="1" smtClean="0"/>
              <a:t>fracture</a:t>
            </a:r>
            <a:r>
              <a:rPr lang="sv-SE" sz="2400" dirty="0" smtClean="0"/>
              <a:t>, </a:t>
            </a:r>
            <a:r>
              <a:rPr lang="sv-SE" sz="2400" dirty="0" err="1" smtClean="0"/>
              <a:t>infection</a:t>
            </a:r>
            <a:endParaRPr lang="sv-SE" sz="2400" dirty="0" smtClean="0"/>
          </a:p>
          <a:p>
            <a:pPr fontAlgn="auto">
              <a:lnSpc>
                <a:spcPct val="80000"/>
              </a:lnSpc>
              <a:spcAft>
                <a:spcPts val="0"/>
              </a:spcAft>
              <a:buFont typeface="Arial" pitchFamily="34" charset="0"/>
              <a:buChar char="•"/>
              <a:defRPr/>
            </a:pPr>
            <a:endParaRPr lang="sv-SE" sz="2400" dirty="0" smtClean="0"/>
          </a:p>
          <a:p>
            <a:pPr fontAlgn="auto">
              <a:lnSpc>
                <a:spcPct val="80000"/>
              </a:lnSpc>
              <a:spcAft>
                <a:spcPts val="0"/>
              </a:spcAft>
              <a:buFont typeface="Arial" pitchFamily="34" charset="0"/>
              <a:buChar char="•"/>
              <a:defRPr/>
            </a:pPr>
            <a:r>
              <a:rPr lang="sv-SE" sz="2400" dirty="0" smtClean="0"/>
              <a:t>Liberal </a:t>
            </a:r>
            <a:r>
              <a:rPr lang="sv-SE" sz="2400" dirty="0" err="1" smtClean="0"/>
              <a:t>use</a:t>
            </a:r>
            <a:r>
              <a:rPr lang="sv-SE" sz="2400" dirty="0" smtClean="0"/>
              <a:t> </a:t>
            </a:r>
            <a:r>
              <a:rPr lang="sv-SE" sz="2400" dirty="0" err="1" smtClean="0"/>
              <a:t>of</a:t>
            </a:r>
            <a:r>
              <a:rPr lang="sv-SE" sz="2400" dirty="0" smtClean="0"/>
              <a:t> </a:t>
            </a:r>
            <a:r>
              <a:rPr lang="sv-SE" sz="2400" dirty="0" err="1" smtClean="0"/>
              <a:t>analgetics</a:t>
            </a:r>
            <a:endParaRPr lang="sv-SE" sz="2400" dirty="0" smtClean="0"/>
          </a:p>
          <a:p>
            <a:pPr fontAlgn="auto">
              <a:lnSpc>
                <a:spcPct val="80000"/>
              </a:lnSpc>
              <a:spcAft>
                <a:spcPts val="0"/>
              </a:spcAft>
              <a:buFont typeface="Arial" pitchFamily="34" charset="0"/>
              <a:buChar char="•"/>
              <a:defRPr/>
            </a:pPr>
            <a:endParaRPr lang="sv-SE" sz="2400" dirty="0"/>
          </a:p>
          <a:p>
            <a:pPr fontAlgn="auto">
              <a:lnSpc>
                <a:spcPct val="80000"/>
              </a:lnSpc>
              <a:spcAft>
                <a:spcPts val="0"/>
              </a:spcAft>
              <a:buFont typeface="Arial" pitchFamily="34" charset="0"/>
              <a:buChar char="•"/>
              <a:defRPr/>
            </a:pPr>
            <a:r>
              <a:rPr lang="sv-SE" sz="2400" dirty="0" err="1" smtClean="0"/>
              <a:t>Evaluate</a:t>
            </a:r>
            <a:endParaRPr lang="sv-SE" sz="2400" dirty="0" smtClean="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p:txBody>
          <a:bodyPr/>
          <a:lstStyle/>
          <a:p>
            <a:r>
              <a:rPr lang="sv-SE" smtClean="0"/>
              <a:t>Symptom assessment – teamwork</a:t>
            </a:r>
          </a:p>
        </p:txBody>
      </p:sp>
      <p:sp>
        <p:nvSpPr>
          <p:cNvPr id="92162" name="Rectangle 3"/>
          <p:cNvSpPr>
            <a:spLocks noGrp="1" noChangeArrowheads="1"/>
          </p:cNvSpPr>
          <p:nvPr>
            <p:ph type="body" idx="1"/>
          </p:nvPr>
        </p:nvSpPr>
        <p:spPr/>
        <p:txBody>
          <a:bodyPr/>
          <a:lstStyle/>
          <a:p>
            <a:r>
              <a:rPr lang="sv-SE" smtClean="0"/>
              <a:t>Medical journal</a:t>
            </a:r>
          </a:p>
          <a:p>
            <a:r>
              <a:rPr lang="sv-SE" smtClean="0"/>
              <a:t>Family, relatives, staff</a:t>
            </a:r>
          </a:p>
          <a:p>
            <a:r>
              <a:rPr lang="sv-SE" smtClean="0"/>
              <a:t>Abbey Pain Scale</a:t>
            </a:r>
          </a:p>
          <a:p>
            <a:r>
              <a:rPr lang="sv-SE" smtClean="0"/>
              <a:t>Documentation</a:t>
            </a:r>
          </a:p>
          <a:p>
            <a:r>
              <a:rPr lang="sv-SE" smtClean="0"/>
              <a:t>Interpretation</a:t>
            </a:r>
          </a:p>
          <a:p>
            <a:r>
              <a:rPr lang="sv-SE" smtClean="0"/>
              <a:t>Treatment - plan</a:t>
            </a:r>
          </a:p>
          <a:p>
            <a:r>
              <a:rPr lang="sv-SE" smtClean="0"/>
              <a:t>Evaluation</a:t>
            </a:r>
          </a:p>
        </p:txBody>
      </p:sp>
      <p:sp>
        <p:nvSpPr>
          <p:cNvPr id="92163" name="AutoShape 4"/>
          <p:cNvSpPr>
            <a:spLocks noChangeArrowheads="1"/>
          </p:cNvSpPr>
          <p:nvPr/>
        </p:nvSpPr>
        <p:spPr bwMode="auto">
          <a:xfrm rot="-5400000">
            <a:off x="4176713" y="3609975"/>
            <a:ext cx="1511300" cy="1295400"/>
          </a:xfrm>
          <a:prstGeom prst="curvedUpArrow">
            <a:avLst>
              <a:gd name="adj1" fmla="val 23333"/>
              <a:gd name="adj2" fmla="val 46667"/>
              <a:gd name="adj3" fmla="val 33333"/>
            </a:avLst>
          </a:prstGeom>
          <a:noFill/>
          <a:ln w="9525">
            <a:solidFill>
              <a:schemeClr val="tx1"/>
            </a:solidFill>
            <a:miter lim="800000"/>
            <a:headEnd/>
            <a:tailEnd/>
          </a:ln>
        </p:spPr>
        <p:txBody>
          <a:bodyPr wrap="none" anchor="ctr"/>
          <a:lstStyle/>
          <a:p>
            <a:endParaRPr lang="da-DK">
              <a:latin typeface="Calibri" pitchFamily="34"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p:txBody>
          <a:bodyPr/>
          <a:lstStyle/>
          <a:p>
            <a:r>
              <a:rPr lang="sv-SE" sz="3200" smtClean="0"/>
              <a:t>Symptom control in end stage dementia</a:t>
            </a:r>
          </a:p>
        </p:txBody>
      </p:sp>
      <p:sp>
        <p:nvSpPr>
          <p:cNvPr id="93186" name="Rectangle 3"/>
          <p:cNvSpPr>
            <a:spLocks noGrp="1" noChangeArrowheads="1"/>
          </p:cNvSpPr>
          <p:nvPr>
            <p:ph type="body" idx="1"/>
          </p:nvPr>
        </p:nvSpPr>
        <p:spPr>
          <a:xfrm>
            <a:off x="457200" y="1412875"/>
            <a:ext cx="8229600" cy="4530725"/>
          </a:xfrm>
        </p:spPr>
        <p:txBody>
          <a:bodyPr/>
          <a:lstStyle/>
          <a:p>
            <a:pPr>
              <a:lnSpc>
                <a:spcPct val="90000"/>
              </a:lnSpc>
            </a:pPr>
            <a:r>
              <a:rPr lang="sv-SE" sz="2800" smtClean="0"/>
              <a:t>Optimize enviroment</a:t>
            </a:r>
          </a:p>
          <a:p>
            <a:pPr>
              <a:lnSpc>
                <a:spcPct val="90000"/>
              </a:lnSpc>
            </a:pPr>
            <a:endParaRPr lang="sv-SE" sz="2800" smtClean="0"/>
          </a:p>
          <a:p>
            <a:pPr>
              <a:lnSpc>
                <a:spcPct val="90000"/>
              </a:lnSpc>
            </a:pPr>
            <a:r>
              <a:rPr lang="sv-SE" sz="2800" smtClean="0"/>
              <a:t>Pain control</a:t>
            </a:r>
          </a:p>
          <a:p>
            <a:pPr>
              <a:lnSpc>
                <a:spcPct val="90000"/>
              </a:lnSpc>
            </a:pPr>
            <a:endParaRPr lang="sv-SE" sz="2800" smtClean="0"/>
          </a:p>
          <a:p>
            <a:pPr>
              <a:lnSpc>
                <a:spcPct val="90000"/>
              </a:lnSpc>
            </a:pPr>
            <a:r>
              <a:rPr lang="sv-SE" sz="2800" smtClean="0"/>
              <a:t>Mouth care</a:t>
            </a:r>
          </a:p>
          <a:p>
            <a:pPr>
              <a:lnSpc>
                <a:spcPct val="90000"/>
              </a:lnSpc>
            </a:pPr>
            <a:endParaRPr lang="sv-SE" sz="2800" smtClean="0"/>
          </a:p>
          <a:p>
            <a:pPr>
              <a:lnSpc>
                <a:spcPct val="90000"/>
              </a:lnSpc>
            </a:pPr>
            <a:r>
              <a:rPr lang="sv-SE" sz="2800" smtClean="0"/>
              <a:t>Prevent pressure ulcers</a:t>
            </a:r>
          </a:p>
          <a:p>
            <a:pPr>
              <a:lnSpc>
                <a:spcPct val="90000"/>
              </a:lnSpc>
            </a:pPr>
            <a:endParaRPr lang="sv-SE" sz="2800" smtClean="0"/>
          </a:p>
          <a:p>
            <a:pPr>
              <a:lnSpc>
                <a:spcPct val="90000"/>
              </a:lnSpc>
            </a:pPr>
            <a:r>
              <a:rPr lang="sv-SE" sz="2800" smtClean="0"/>
              <a:t>Plan for miction/defecation </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sv-SE" sz="3200" smtClean="0"/>
              <a:t>Symptom control in end stage dementia</a:t>
            </a:r>
          </a:p>
        </p:txBody>
      </p:sp>
      <p:sp>
        <p:nvSpPr>
          <p:cNvPr id="132099" name="Rectangle 3"/>
          <p:cNvSpPr>
            <a:spLocks noGrp="1" noChangeArrowheads="1"/>
          </p:cNvSpPr>
          <p:nvPr>
            <p:ph type="body" idx="1"/>
          </p:nvPr>
        </p:nvSpPr>
        <p:spPr>
          <a:xfrm>
            <a:off x="457200" y="1412875"/>
            <a:ext cx="8507413" cy="4530725"/>
          </a:xfrm>
        </p:spPr>
        <p:txBody>
          <a:bodyPr rtlCol="0">
            <a:normAutofit fontScale="92500" lnSpcReduction="10000"/>
          </a:bodyPr>
          <a:lstStyle/>
          <a:p>
            <a:pPr fontAlgn="auto">
              <a:lnSpc>
                <a:spcPct val="90000"/>
              </a:lnSpc>
              <a:spcAft>
                <a:spcPts val="0"/>
              </a:spcAft>
              <a:buFont typeface="Arial" pitchFamily="34" charset="0"/>
              <a:buChar char="•"/>
              <a:defRPr/>
            </a:pPr>
            <a:endParaRPr lang="sv-SE" sz="2800" dirty="0" smtClean="0"/>
          </a:p>
          <a:p>
            <a:pPr fontAlgn="auto">
              <a:lnSpc>
                <a:spcPct val="90000"/>
              </a:lnSpc>
              <a:spcAft>
                <a:spcPts val="0"/>
              </a:spcAft>
              <a:buFont typeface="Arial" pitchFamily="34" charset="0"/>
              <a:buChar char="•"/>
              <a:defRPr/>
            </a:pPr>
            <a:r>
              <a:rPr lang="sv-SE" sz="2800" dirty="0" err="1" smtClean="0"/>
              <a:t>Optimize</a:t>
            </a:r>
            <a:r>
              <a:rPr lang="sv-SE" sz="2800" dirty="0" smtClean="0"/>
              <a:t> </a:t>
            </a:r>
            <a:r>
              <a:rPr lang="sv-SE" sz="2800" dirty="0" err="1" smtClean="0"/>
              <a:t>treatment</a:t>
            </a:r>
            <a:r>
              <a:rPr lang="sv-SE" sz="2800" dirty="0" smtClean="0"/>
              <a:t> for </a:t>
            </a:r>
            <a:r>
              <a:rPr lang="sv-SE" sz="2800" dirty="0" err="1" smtClean="0"/>
              <a:t>breathlessness</a:t>
            </a:r>
            <a:r>
              <a:rPr lang="sv-SE" sz="2800" dirty="0" smtClean="0"/>
              <a:t> – </a:t>
            </a:r>
            <a:r>
              <a:rPr lang="sv-SE" sz="2800" dirty="0" err="1" smtClean="0"/>
              <a:t>heart</a:t>
            </a:r>
            <a:r>
              <a:rPr lang="sv-SE" sz="2800" dirty="0" smtClean="0"/>
              <a:t> </a:t>
            </a:r>
            <a:r>
              <a:rPr lang="sv-SE" sz="2800" dirty="0" err="1" smtClean="0"/>
              <a:t>failure</a:t>
            </a:r>
            <a:r>
              <a:rPr lang="sv-SE" sz="2800" dirty="0" smtClean="0"/>
              <a:t>?</a:t>
            </a:r>
          </a:p>
          <a:p>
            <a:pPr fontAlgn="auto">
              <a:lnSpc>
                <a:spcPct val="90000"/>
              </a:lnSpc>
              <a:spcAft>
                <a:spcPts val="0"/>
              </a:spcAft>
              <a:buFont typeface="Arial" pitchFamily="34" charset="0"/>
              <a:buChar char="•"/>
              <a:defRPr/>
            </a:pPr>
            <a:endParaRPr lang="sv-SE" sz="2800" dirty="0" smtClean="0"/>
          </a:p>
          <a:p>
            <a:pPr fontAlgn="auto">
              <a:lnSpc>
                <a:spcPct val="90000"/>
              </a:lnSpc>
              <a:spcAft>
                <a:spcPts val="0"/>
              </a:spcAft>
              <a:buFont typeface="Arial" pitchFamily="34" charset="0"/>
              <a:buChar char="•"/>
              <a:defRPr/>
            </a:pPr>
            <a:r>
              <a:rPr lang="sv-SE" sz="2800" dirty="0" err="1"/>
              <a:t>Rescue</a:t>
            </a:r>
            <a:r>
              <a:rPr lang="sv-SE" sz="2800" dirty="0"/>
              <a:t> </a:t>
            </a:r>
            <a:r>
              <a:rPr lang="sv-SE" sz="2800" dirty="0" err="1" smtClean="0"/>
              <a:t>doses</a:t>
            </a:r>
            <a:r>
              <a:rPr lang="sv-SE" sz="2800" dirty="0"/>
              <a:t> </a:t>
            </a:r>
            <a:r>
              <a:rPr lang="sv-SE" sz="2800" dirty="0" err="1" smtClean="0"/>
              <a:t>prescribed</a:t>
            </a:r>
            <a:r>
              <a:rPr lang="sv-SE" sz="2800" dirty="0" smtClean="0"/>
              <a:t> for </a:t>
            </a:r>
            <a:r>
              <a:rPr lang="sv-SE" sz="2800" dirty="0"/>
              <a:t>pain, </a:t>
            </a:r>
            <a:r>
              <a:rPr lang="sv-SE" sz="2800" dirty="0" err="1"/>
              <a:t>nausea</a:t>
            </a:r>
            <a:r>
              <a:rPr lang="sv-SE" sz="2800" dirty="0"/>
              <a:t>, </a:t>
            </a:r>
            <a:r>
              <a:rPr lang="sv-SE" sz="2800" dirty="0" err="1"/>
              <a:t>anxiety</a:t>
            </a:r>
            <a:r>
              <a:rPr lang="sv-SE" sz="2800" dirty="0"/>
              <a:t> and </a:t>
            </a:r>
            <a:r>
              <a:rPr lang="sv-SE" sz="2800" dirty="0" err="1"/>
              <a:t>secret</a:t>
            </a:r>
            <a:r>
              <a:rPr lang="sv-SE" sz="2800" dirty="0"/>
              <a:t> stagnation </a:t>
            </a:r>
            <a:endParaRPr lang="sv-SE" sz="2800" dirty="0" smtClean="0"/>
          </a:p>
          <a:p>
            <a:pPr fontAlgn="auto">
              <a:lnSpc>
                <a:spcPct val="90000"/>
              </a:lnSpc>
              <a:spcAft>
                <a:spcPts val="0"/>
              </a:spcAft>
              <a:buFont typeface="Arial" pitchFamily="34" charset="0"/>
              <a:buChar char="•"/>
              <a:defRPr/>
            </a:pPr>
            <a:endParaRPr lang="sv-SE" sz="2800" dirty="0"/>
          </a:p>
          <a:p>
            <a:pPr fontAlgn="auto">
              <a:lnSpc>
                <a:spcPct val="90000"/>
              </a:lnSpc>
              <a:spcAft>
                <a:spcPts val="0"/>
              </a:spcAft>
              <a:buFont typeface="Arial" pitchFamily="34" charset="0"/>
              <a:buChar char="•"/>
              <a:defRPr/>
            </a:pPr>
            <a:r>
              <a:rPr lang="sv-SE" sz="2800" dirty="0" err="1"/>
              <a:t>Advanced</a:t>
            </a:r>
            <a:r>
              <a:rPr lang="sv-SE" sz="2800" dirty="0"/>
              <a:t> </a:t>
            </a:r>
            <a:r>
              <a:rPr lang="sv-SE" sz="2800" dirty="0" err="1"/>
              <a:t>care</a:t>
            </a:r>
            <a:r>
              <a:rPr lang="sv-SE" sz="2800" dirty="0"/>
              <a:t> planning at </a:t>
            </a:r>
            <a:r>
              <a:rPr lang="sv-SE" sz="2800" dirty="0" err="1"/>
              <a:t>dementia</a:t>
            </a:r>
            <a:r>
              <a:rPr lang="sv-SE" sz="2800" dirty="0"/>
              <a:t> </a:t>
            </a:r>
            <a:r>
              <a:rPr lang="sv-SE" sz="2800" dirty="0" err="1" smtClean="0"/>
              <a:t>home</a:t>
            </a:r>
            <a:r>
              <a:rPr lang="sv-SE" sz="2800" dirty="0" smtClean="0"/>
              <a:t> </a:t>
            </a:r>
            <a:r>
              <a:rPr lang="sv-SE" sz="2800" dirty="0"/>
              <a:t>and </a:t>
            </a:r>
            <a:r>
              <a:rPr lang="sv-SE" sz="2800" dirty="0" smtClean="0"/>
              <a:t>hospital</a:t>
            </a:r>
          </a:p>
          <a:p>
            <a:pPr fontAlgn="auto">
              <a:lnSpc>
                <a:spcPct val="90000"/>
              </a:lnSpc>
              <a:spcAft>
                <a:spcPts val="0"/>
              </a:spcAft>
              <a:buFont typeface="Arial" pitchFamily="34" charset="0"/>
              <a:buChar char="•"/>
              <a:defRPr/>
            </a:pPr>
            <a:endParaRPr lang="sv-SE" sz="2800" dirty="0"/>
          </a:p>
          <a:p>
            <a:pPr fontAlgn="auto">
              <a:lnSpc>
                <a:spcPct val="90000"/>
              </a:lnSpc>
              <a:spcAft>
                <a:spcPts val="0"/>
              </a:spcAft>
              <a:buFont typeface="Arial" pitchFamily="34" charset="0"/>
              <a:buChar char="•"/>
              <a:defRPr/>
            </a:pPr>
            <a:r>
              <a:rPr lang="sv-SE" sz="2800" dirty="0" err="1"/>
              <a:t>Documentation</a:t>
            </a:r>
            <a:r>
              <a:rPr lang="sv-SE" sz="2800" dirty="0"/>
              <a:t> </a:t>
            </a:r>
            <a:r>
              <a:rPr lang="sv-SE" sz="2800" dirty="0" err="1" smtClean="0"/>
              <a:t>updated</a:t>
            </a:r>
            <a:endParaRPr lang="sv-SE" sz="2800" dirty="0" smtClean="0"/>
          </a:p>
          <a:p>
            <a:pPr fontAlgn="auto">
              <a:lnSpc>
                <a:spcPct val="90000"/>
              </a:lnSpc>
              <a:spcAft>
                <a:spcPts val="0"/>
              </a:spcAft>
              <a:buFont typeface="Arial" pitchFamily="34" charset="0"/>
              <a:buChar char="•"/>
              <a:defRPr/>
            </a:pPr>
            <a:endParaRPr lang="sv-SE" sz="2800" dirty="0"/>
          </a:p>
          <a:p>
            <a:pPr fontAlgn="auto">
              <a:lnSpc>
                <a:spcPct val="90000"/>
              </a:lnSpc>
              <a:spcAft>
                <a:spcPts val="0"/>
              </a:spcAft>
              <a:buFont typeface="Arial" pitchFamily="34" charset="0"/>
              <a:buChar char="•"/>
              <a:defRPr/>
            </a:pPr>
            <a:r>
              <a:rPr lang="sv-SE" sz="2800" dirty="0"/>
              <a:t>Liverpool Care </a:t>
            </a:r>
            <a:r>
              <a:rPr lang="sv-SE" sz="2800" dirty="0" err="1" smtClean="0"/>
              <a:t>Pathway</a:t>
            </a:r>
            <a:r>
              <a:rPr lang="sv-SE" sz="2800" dirty="0" smtClean="0"/>
              <a:t> (?)</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a:xfrm>
            <a:off x="0" y="277813"/>
            <a:ext cx="9144000" cy="1143000"/>
          </a:xfrm>
        </p:spPr>
        <p:txBody>
          <a:bodyPr/>
          <a:lstStyle/>
          <a:p>
            <a:r>
              <a:rPr lang="sv-SE" sz="2800" smtClean="0"/>
              <a:t>Dementia– palliative philosophy is the solution</a:t>
            </a:r>
          </a:p>
        </p:txBody>
      </p:sp>
      <p:sp>
        <p:nvSpPr>
          <p:cNvPr id="135171" name="Rectangle 3"/>
          <p:cNvSpPr>
            <a:spLocks noGrp="1" noChangeArrowheads="1"/>
          </p:cNvSpPr>
          <p:nvPr>
            <p:ph type="body" idx="1"/>
          </p:nvPr>
        </p:nvSpPr>
        <p:spPr>
          <a:xfrm>
            <a:off x="457200" y="1484313"/>
            <a:ext cx="8229600" cy="4565650"/>
          </a:xfrm>
        </p:spPr>
        <p:txBody>
          <a:bodyPr rtlCol="0">
            <a:normAutofit/>
          </a:bodyPr>
          <a:lstStyle/>
          <a:p>
            <a:pPr fontAlgn="auto">
              <a:spcAft>
                <a:spcPts val="0"/>
              </a:spcAft>
              <a:buFont typeface="Arial" pitchFamily="34" charset="0"/>
              <a:buChar char="•"/>
              <a:defRPr/>
            </a:pPr>
            <a:endParaRPr lang="sv-SE" sz="2800" dirty="0" smtClean="0"/>
          </a:p>
          <a:p>
            <a:pPr fontAlgn="auto">
              <a:spcAft>
                <a:spcPts val="0"/>
              </a:spcAft>
              <a:buFont typeface="Arial" pitchFamily="34" charset="0"/>
              <a:buChar char="•"/>
              <a:defRPr/>
            </a:pPr>
            <a:r>
              <a:rPr lang="sv-SE" sz="2800" dirty="0" smtClean="0"/>
              <a:t>Symptom </a:t>
            </a:r>
            <a:r>
              <a:rPr lang="sv-SE" sz="2800" dirty="0" err="1" smtClean="0"/>
              <a:t>control</a:t>
            </a:r>
            <a:endParaRPr lang="sv-SE" sz="2800" dirty="0" smtClean="0"/>
          </a:p>
          <a:p>
            <a:pPr fontAlgn="auto">
              <a:spcAft>
                <a:spcPts val="0"/>
              </a:spcAft>
              <a:buFont typeface="Arial" pitchFamily="34" charset="0"/>
              <a:buChar char="•"/>
              <a:defRPr/>
            </a:pPr>
            <a:r>
              <a:rPr lang="sv-SE" sz="2800" dirty="0" smtClean="0"/>
              <a:t>Team </a:t>
            </a:r>
            <a:r>
              <a:rPr lang="sv-SE" sz="2800" dirty="0" err="1" smtClean="0"/>
              <a:t>work</a:t>
            </a:r>
            <a:endParaRPr lang="sv-SE" sz="2800" dirty="0" smtClean="0"/>
          </a:p>
          <a:p>
            <a:pPr fontAlgn="auto">
              <a:spcAft>
                <a:spcPts val="0"/>
              </a:spcAft>
              <a:buFont typeface="Arial" pitchFamily="34" charset="0"/>
              <a:buChar char="•"/>
              <a:defRPr/>
            </a:pPr>
            <a:r>
              <a:rPr lang="sv-SE" sz="2800" dirty="0" smtClean="0"/>
              <a:t>Support </a:t>
            </a:r>
            <a:r>
              <a:rPr lang="sv-SE" sz="2800" dirty="0" err="1" smtClean="0"/>
              <a:t>of</a:t>
            </a:r>
            <a:r>
              <a:rPr lang="sv-SE" sz="2800" dirty="0" smtClean="0"/>
              <a:t> relatives</a:t>
            </a:r>
          </a:p>
          <a:p>
            <a:pPr fontAlgn="auto">
              <a:spcAft>
                <a:spcPts val="0"/>
              </a:spcAft>
              <a:buFont typeface="Arial" pitchFamily="34" charset="0"/>
              <a:buChar char="•"/>
              <a:defRPr/>
            </a:pPr>
            <a:r>
              <a:rPr lang="sv-SE" sz="2800" dirty="0" smtClean="0"/>
              <a:t>Communication</a:t>
            </a:r>
          </a:p>
          <a:p>
            <a:pPr marL="0" indent="0" fontAlgn="auto">
              <a:spcAft>
                <a:spcPts val="0"/>
              </a:spcAft>
              <a:buFont typeface="Wingdings" pitchFamily="2" charset="2"/>
              <a:buNone/>
              <a:defRPr/>
            </a:pPr>
            <a:r>
              <a:rPr lang="sv-SE" sz="2800" dirty="0" smtClean="0"/>
              <a:t> </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p:txBody>
          <a:bodyPr/>
          <a:lstStyle/>
          <a:p>
            <a:r>
              <a:rPr lang="sv-SE" smtClean="0"/>
              <a:t>Take home messages</a:t>
            </a:r>
          </a:p>
        </p:txBody>
      </p:sp>
      <p:sp>
        <p:nvSpPr>
          <p:cNvPr id="271363" name="Rectangle 3"/>
          <p:cNvSpPr>
            <a:spLocks noGrp="1" noChangeArrowheads="1"/>
          </p:cNvSpPr>
          <p:nvPr>
            <p:ph type="body" idx="1"/>
          </p:nvPr>
        </p:nvSpPr>
        <p:spPr>
          <a:xfrm>
            <a:off x="0" y="1452563"/>
            <a:ext cx="9144000" cy="5072062"/>
          </a:xfrm>
        </p:spPr>
        <p:txBody>
          <a:bodyPr rtlCol="0">
            <a:normAutofit fontScale="77500" lnSpcReduction="20000"/>
          </a:bodyPr>
          <a:lstStyle/>
          <a:p>
            <a:pPr fontAlgn="auto">
              <a:lnSpc>
                <a:spcPct val="90000"/>
              </a:lnSpc>
              <a:spcAft>
                <a:spcPts val="0"/>
              </a:spcAft>
              <a:buFont typeface="Arial" pitchFamily="34" charset="0"/>
              <a:buChar char="•"/>
              <a:defRPr/>
            </a:pPr>
            <a:r>
              <a:rPr lang="sv-SE" sz="2500" dirty="0" err="1" smtClean="0"/>
              <a:t>Dementia</a:t>
            </a:r>
            <a:r>
              <a:rPr lang="sv-SE" sz="2500" dirty="0" smtClean="0"/>
              <a:t> </a:t>
            </a:r>
            <a:r>
              <a:rPr lang="sv-SE" sz="2500" dirty="0" err="1" smtClean="0"/>
              <a:t>increases</a:t>
            </a:r>
            <a:r>
              <a:rPr lang="sv-SE" sz="2500" dirty="0" smtClean="0"/>
              <a:t> </a:t>
            </a:r>
            <a:r>
              <a:rPr lang="sv-SE" sz="2500" dirty="0" err="1" smtClean="0"/>
              <a:t>rapidly</a:t>
            </a:r>
            <a:r>
              <a:rPr lang="sv-SE" sz="2500" dirty="0" smtClean="0"/>
              <a:t> </a:t>
            </a:r>
            <a:r>
              <a:rPr lang="sv-SE" sz="2500" dirty="0" err="1" smtClean="0"/>
              <a:t>because</a:t>
            </a:r>
            <a:r>
              <a:rPr lang="sv-SE" sz="2500" dirty="0" smtClean="0"/>
              <a:t> </a:t>
            </a:r>
            <a:r>
              <a:rPr lang="sv-SE" sz="2500" dirty="0" err="1" smtClean="0"/>
              <a:t>of</a:t>
            </a:r>
            <a:r>
              <a:rPr lang="sv-SE" sz="2500" dirty="0" smtClean="0"/>
              <a:t> </a:t>
            </a:r>
            <a:r>
              <a:rPr lang="sv-SE" sz="2500" dirty="0" err="1" smtClean="0"/>
              <a:t>aging</a:t>
            </a:r>
            <a:r>
              <a:rPr lang="sv-SE" sz="2500" dirty="0" smtClean="0"/>
              <a:t> population </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Dementia</a:t>
            </a:r>
            <a:r>
              <a:rPr lang="sv-SE" sz="2500" dirty="0" smtClean="0"/>
              <a:t> </a:t>
            </a:r>
            <a:r>
              <a:rPr lang="sv-SE" sz="2500" dirty="0" err="1" smtClean="0"/>
              <a:t>most</a:t>
            </a:r>
            <a:r>
              <a:rPr lang="sv-SE" sz="2500" dirty="0" smtClean="0"/>
              <a:t> </a:t>
            </a:r>
            <a:r>
              <a:rPr lang="sv-SE" sz="2500" dirty="0" err="1" smtClean="0"/>
              <a:t>expensive</a:t>
            </a:r>
            <a:r>
              <a:rPr lang="sv-SE" sz="2500" dirty="0" smtClean="0"/>
              <a:t> </a:t>
            </a:r>
            <a:r>
              <a:rPr lang="sv-SE" sz="2500" dirty="0" err="1" smtClean="0"/>
              <a:t>disease</a:t>
            </a:r>
            <a:r>
              <a:rPr lang="sv-SE" sz="2500" dirty="0" smtClean="0"/>
              <a:t> </a:t>
            </a:r>
            <a:r>
              <a:rPr lang="sv-SE" sz="2500" dirty="0" err="1" smtClean="0"/>
              <a:t>group</a:t>
            </a:r>
            <a:endParaRPr lang="sv-SE" sz="2500" dirty="0" smtClean="0"/>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Evidence</a:t>
            </a:r>
            <a:r>
              <a:rPr lang="sv-SE" sz="2500" dirty="0" smtClean="0"/>
              <a:t> </a:t>
            </a:r>
            <a:r>
              <a:rPr lang="sv-SE" sz="2500" dirty="0" err="1" smtClean="0"/>
              <a:t>of</a:t>
            </a:r>
            <a:r>
              <a:rPr lang="sv-SE" sz="2500" dirty="0" smtClean="0"/>
              <a:t> CPR, </a:t>
            </a:r>
            <a:r>
              <a:rPr lang="sv-SE" sz="2500" dirty="0" err="1" smtClean="0"/>
              <a:t>Antibiotics</a:t>
            </a:r>
            <a:r>
              <a:rPr lang="sv-SE" sz="2500" dirty="0" smtClean="0"/>
              <a:t>, Nutrition, ”</a:t>
            </a:r>
            <a:r>
              <a:rPr lang="sv-SE" sz="2500" dirty="0" err="1" smtClean="0"/>
              <a:t>Referral</a:t>
            </a:r>
            <a:r>
              <a:rPr lang="sv-SE" sz="2500" dirty="0" smtClean="0"/>
              <a:t> </a:t>
            </a:r>
            <a:r>
              <a:rPr lang="sv-SE" sz="2500" dirty="0" err="1" smtClean="0"/>
              <a:t>to</a:t>
            </a:r>
            <a:r>
              <a:rPr lang="sv-SE" sz="2500" dirty="0" smtClean="0"/>
              <a:t> hospital”</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Don´t</a:t>
            </a:r>
            <a:r>
              <a:rPr lang="sv-SE" sz="2500" dirty="0" smtClean="0"/>
              <a:t> </a:t>
            </a:r>
            <a:r>
              <a:rPr lang="sv-SE" sz="2500" dirty="0" err="1" smtClean="0"/>
              <a:t>treat</a:t>
            </a:r>
            <a:r>
              <a:rPr lang="sv-SE" sz="2500" dirty="0" smtClean="0"/>
              <a:t> </a:t>
            </a:r>
            <a:r>
              <a:rPr lang="sv-SE" sz="2500" dirty="0" err="1" smtClean="0"/>
              <a:t>communication</a:t>
            </a:r>
            <a:r>
              <a:rPr lang="sv-SE" sz="2500" dirty="0" smtClean="0"/>
              <a:t> </a:t>
            </a:r>
            <a:r>
              <a:rPr lang="sv-SE" sz="2500" dirty="0" err="1" smtClean="0"/>
              <a:t>difficulties</a:t>
            </a:r>
            <a:r>
              <a:rPr lang="sv-SE" sz="2500" dirty="0" smtClean="0"/>
              <a:t> </a:t>
            </a:r>
            <a:r>
              <a:rPr lang="sv-SE" sz="2500" dirty="0" err="1" smtClean="0"/>
              <a:t>with</a:t>
            </a:r>
            <a:r>
              <a:rPr lang="sv-SE" sz="2500" dirty="0" smtClean="0"/>
              <a:t> </a:t>
            </a:r>
            <a:r>
              <a:rPr lang="sv-SE" sz="2500" dirty="0" err="1" smtClean="0"/>
              <a:t>drugs</a:t>
            </a:r>
            <a:r>
              <a:rPr lang="sv-SE" sz="2500" dirty="0" smtClean="0"/>
              <a:t>!</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Changed</a:t>
            </a:r>
            <a:r>
              <a:rPr lang="sv-SE" sz="2500" dirty="0" smtClean="0"/>
              <a:t> </a:t>
            </a:r>
            <a:r>
              <a:rPr lang="sv-SE" sz="2500" dirty="0" err="1" smtClean="0"/>
              <a:t>behaviour</a:t>
            </a:r>
            <a:r>
              <a:rPr lang="sv-SE" sz="2500" dirty="0" smtClean="0"/>
              <a:t> – symptom </a:t>
            </a:r>
            <a:r>
              <a:rPr lang="sv-SE" sz="2500" dirty="0" err="1" smtClean="0"/>
              <a:t>control</a:t>
            </a:r>
            <a:r>
              <a:rPr lang="sv-SE" sz="2500" dirty="0" smtClean="0"/>
              <a:t>?</a:t>
            </a:r>
          </a:p>
          <a:p>
            <a:pPr fontAlgn="auto">
              <a:lnSpc>
                <a:spcPct val="90000"/>
              </a:lnSpc>
              <a:spcAft>
                <a:spcPts val="0"/>
              </a:spcAft>
              <a:buFont typeface="Arial" pitchFamily="34" charset="0"/>
              <a:buChar char="•"/>
              <a:defRPr/>
            </a:pPr>
            <a:endParaRPr lang="sv-SE" sz="2500" dirty="0"/>
          </a:p>
          <a:p>
            <a:pPr fontAlgn="auto">
              <a:lnSpc>
                <a:spcPct val="90000"/>
              </a:lnSpc>
              <a:spcAft>
                <a:spcPts val="0"/>
              </a:spcAft>
              <a:buFont typeface="Arial" pitchFamily="34" charset="0"/>
              <a:buChar char="•"/>
              <a:defRPr/>
            </a:pPr>
            <a:r>
              <a:rPr lang="sv-SE" sz="2500" dirty="0" smtClean="0"/>
              <a:t>Abbey Pain </a:t>
            </a:r>
            <a:r>
              <a:rPr lang="sv-SE" sz="2500" dirty="0" err="1" smtClean="0"/>
              <a:t>Scale</a:t>
            </a:r>
            <a:endParaRPr lang="sv-SE" sz="2500" dirty="0" smtClean="0"/>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Advanced</a:t>
            </a:r>
            <a:r>
              <a:rPr lang="sv-SE" sz="2500" dirty="0" smtClean="0"/>
              <a:t> </a:t>
            </a:r>
            <a:r>
              <a:rPr lang="sv-SE" sz="2500" dirty="0" err="1" smtClean="0"/>
              <a:t>care</a:t>
            </a:r>
            <a:r>
              <a:rPr lang="sv-SE" sz="2500" dirty="0" smtClean="0"/>
              <a:t> planning </a:t>
            </a:r>
            <a:r>
              <a:rPr lang="sv-SE" sz="2500" dirty="0" err="1" smtClean="0"/>
              <a:t>one</a:t>
            </a:r>
            <a:r>
              <a:rPr lang="sv-SE" sz="2500" dirty="0" smtClean="0"/>
              <a:t> </a:t>
            </a:r>
            <a:r>
              <a:rPr lang="sv-SE" sz="2500" dirty="0" err="1" smtClean="0"/>
              <a:t>of</a:t>
            </a:r>
            <a:r>
              <a:rPr lang="sv-SE" sz="2500" dirty="0" smtClean="0"/>
              <a:t> the </a:t>
            </a:r>
            <a:r>
              <a:rPr lang="sv-SE" sz="2500" dirty="0" err="1" smtClean="0"/>
              <a:t>keys</a:t>
            </a:r>
            <a:r>
              <a:rPr lang="sv-SE" sz="2500" dirty="0" smtClean="0"/>
              <a:t>!</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Early</a:t>
            </a:r>
            <a:r>
              <a:rPr lang="sv-SE" sz="2500" dirty="0" smtClean="0"/>
              <a:t> </a:t>
            </a:r>
            <a:r>
              <a:rPr lang="sv-SE" sz="2500" dirty="0" err="1" smtClean="0"/>
              <a:t>description</a:t>
            </a:r>
            <a:r>
              <a:rPr lang="sv-SE" sz="2500" dirty="0" smtClean="0"/>
              <a:t> </a:t>
            </a:r>
            <a:r>
              <a:rPr lang="sv-SE" sz="2500" dirty="0" err="1" smtClean="0"/>
              <a:t>of</a:t>
            </a:r>
            <a:r>
              <a:rPr lang="sv-SE" sz="2500" dirty="0" smtClean="0"/>
              <a:t> </a:t>
            </a:r>
            <a:r>
              <a:rPr lang="sv-SE" sz="2500" dirty="0" err="1" smtClean="0"/>
              <a:t>disease</a:t>
            </a:r>
            <a:r>
              <a:rPr lang="sv-SE" sz="2500" dirty="0" smtClean="0"/>
              <a:t> </a:t>
            </a:r>
            <a:r>
              <a:rPr lang="sv-SE" sz="2500" dirty="0" err="1" smtClean="0"/>
              <a:t>course</a:t>
            </a:r>
            <a:r>
              <a:rPr lang="sv-SE" sz="2500" dirty="0" smtClean="0"/>
              <a:t> and end </a:t>
            </a:r>
            <a:r>
              <a:rPr lang="sv-SE" sz="2500" dirty="0" err="1" smtClean="0"/>
              <a:t>stage</a:t>
            </a:r>
            <a:r>
              <a:rPr lang="sv-SE" sz="2500" dirty="0" smtClean="0"/>
              <a:t> symptoms!</a:t>
            </a:r>
          </a:p>
          <a:p>
            <a:pPr fontAlgn="auto">
              <a:lnSpc>
                <a:spcPct val="90000"/>
              </a:lnSpc>
              <a:spcAft>
                <a:spcPts val="0"/>
              </a:spcAft>
              <a:buFont typeface="Arial" pitchFamily="34" charset="0"/>
              <a:buChar char="•"/>
              <a:defRPr/>
            </a:pPr>
            <a:endParaRPr lang="sv-SE" sz="2500" dirty="0" smtClean="0"/>
          </a:p>
          <a:p>
            <a:pPr fontAlgn="auto">
              <a:lnSpc>
                <a:spcPct val="90000"/>
              </a:lnSpc>
              <a:spcAft>
                <a:spcPts val="0"/>
              </a:spcAft>
              <a:buFont typeface="Arial" pitchFamily="34" charset="0"/>
              <a:buChar char="•"/>
              <a:defRPr/>
            </a:pPr>
            <a:r>
              <a:rPr lang="sv-SE" sz="2500" dirty="0" err="1" smtClean="0"/>
              <a:t>Checklist</a:t>
            </a:r>
            <a:r>
              <a:rPr lang="sv-SE" sz="2500" dirty="0" smtClean="0"/>
              <a:t> </a:t>
            </a:r>
            <a:r>
              <a:rPr lang="sv-SE" sz="2500" dirty="0" err="1" smtClean="0"/>
              <a:t>communication</a:t>
            </a:r>
            <a:r>
              <a:rPr lang="sv-SE" sz="2500" dirty="0" smtClean="0"/>
              <a:t> </a:t>
            </a:r>
            <a:r>
              <a:rPr lang="sv-SE" sz="2500" dirty="0" err="1" smtClean="0"/>
              <a:t>with</a:t>
            </a:r>
            <a:r>
              <a:rPr lang="sv-SE" sz="2500" dirty="0" smtClean="0"/>
              <a:t> relatives</a:t>
            </a:r>
          </a:p>
          <a:p>
            <a:pPr marL="0" indent="0" fontAlgn="auto">
              <a:lnSpc>
                <a:spcPct val="90000"/>
              </a:lnSpc>
              <a:spcAft>
                <a:spcPts val="0"/>
              </a:spcAft>
              <a:buFont typeface="Arial" pitchFamily="34" charset="0"/>
              <a:buNone/>
              <a:defRPr/>
            </a:pPr>
            <a:endParaRPr lang="sv-SE" sz="2500" dirty="0" smtClean="0"/>
          </a:p>
          <a:p>
            <a:pPr fontAlgn="auto">
              <a:lnSpc>
                <a:spcPct val="90000"/>
              </a:lnSpc>
              <a:spcAft>
                <a:spcPts val="0"/>
              </a:spcAft>
              <a:buFont typeface="Arial" pitchFamily="34" charset="0"/>
              <a:buChar char="•"/>
              <a:defRPr/>
            </a:pPr>
            <a:r>
              <a:rPr lang="sv-SE" sz="2500" dirty="0" smtClean="0"/>
              <a:t>Symptom prevention, symptom </a:t>
            </a:r>
            <a:r>
              <a:rPr lang="sv-SE" sz="2500" dirty="0" err="1" smtClean="0"/>
              <a:t>assessment</a:t>
            </a:r>
            <a:r>
              <a:rPr lang="sv-SE" sz="2500" dirty="0" smtClean="0"/>
              <a:t>, symptom </a:t>
            </a:r>
            <a:r>
              <a:rPr lang="sv-SE" sz="2500" dirty="0" err="1" smtClean="0"/>
              <a:t>control</a:t>
            </a:r>
            <a:endParaRPr lang="sv-SE" sz="2500" dirty="0" smtClean="0"/>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r>
              <a:rPr lang="sv-SE" smtClean="0"/>
              <a:t>Take home messages</a:t>
            </a:r>
          </a:p>
        </p:txBody>
      </p:sp>
      <p:sp>
        <p:nvSpPr>
          <p:cNvPr id="353283" name="Rectangle 3"/>
          <p:cNvSpPr>
            <a:spLocks noGrp="1" noChangeArrowheads="1"/>
          </p:cNvSpPr>
          <p:nvPr>
            <p:ph type="body" idx="1"/>
          </p:nvPr>
        </p:nvSpPr>
        <p:spPr>
          <a:xfrm>
            <a:off x="0" y="1268413"/>
            <a:ext cx="9144000" cy="5329237"/>
          </a:xfrm>
        </p:spPr>
        <p:txBody>
          <a:bodyPr/>
          <a:lstStyle/>
          <a:p>
            <a:pPr>
              <a:lnSpc>
                <a:spcPct val="80000"/>
              </a:lnSpc>
            </a:pPr>
            <a:r>
              <a:rPr lang="sv-SE" sz="2500" smtClean="0"/>
              <a:t>Demens ökar i takt med att antalet äldre blir fler</a:t>
            </a:r>
          </a:p>
          <a:p>
            <a:pPr>
              <a:lnSpc>
                <a:spcPct val="80000"/>
              </a:lnSpc>
            </a:pPr>
            <a:r>
              <a:rPr lang="sv-SE" sz="2500" smtClean="0"/>
              <a:t>Demenssjukdomar dyraste sjukdomsgruppen</a:t>
            </a:r>
          </a:p>
          <a:p>
            <a:pPr>
              <a:lnSpc>
                <a:spcPct val="80000"/>
              </a:lnSpc>
            </a:pPr>
            <a:r>
              <a:rPr lang="sv-SE" sz="2500" smtClean="0"/>
              <a:t>4 faser i förloppet vid demenssjukdomar</a:t>
            </a:r>
          </a:p>
          <a:p>
            <a:pPr>
              <a:lnSpc>
                <a:spcPct val="80000"/>
              </a:lnSpc>
            </a:pPr>
            <a:r>
              <a:rPr lang="sv-SE" sz="2500" smtClean="0"/>
              <a:t>Kardinalsymtom på slutfas vid demens</a:t>
            </a:r>
          </a:p>
          <a:p>
            <a:pPr>
              <a:lnSpc>
                <a:spcPct val="80000"/>
              </a:lnSpc>
            </a:pPr>
            <a:r>
              <a:rPr lang="sv-SE" sz="2500" smtClean="0"/>
              <a:t>Evidens för HLR, Ab, Nutrition, ”Skicka in”</a:t>
            </a:r>
          </a:p>
          <a:p>
            <a:pPr>
              <a:lnSpc>
                <a:spcPct val="80000"/>
              </a:lnSpc>
            </a:pPr>
            <a:r>
              <a:rPr lang="sv-SE" sz="2500" smtClean="0"/>
              <a:t>Behandla inte kommunikationsbrist med Lm!</a:t>
            </a:r>
          </a:p>
          <a:p>
            <a:pPr>
              <a:lnSpc>
                <a:spcPct val="80000"/>
              </a:lnSpc>
            </a:pPr>
            <a:r>
              <a:rPr lang="sv-SE" sz="2500" smtClean="0"/>
              <a:t>Ändrat beteende – symtomkontroll?</a:t>
            </a:r>
          </a:p>
          <a:p>
            <a:pPr>
              <a:lnSpc>
                <a:spcPct val="80000"/>
              </a:lnSpc>
            </a:pPr>
            <a:r>
              <a:rPr lang="sv-SE" sz="2500" smtClean="0"/>
              <a:t>Tidig vårdplanering är nyckeln</a:t>
            </a:r>
          </a:p>
          <a:p>
            <a:pPr>
              <a:lnSpc>
                <a:spcPct val="80000"/>
              </a:lnSpc>
            </a:pPr>
            <a:r>
              <a:rPr lang="sv-SE" sz="2500" smtClean="0"/>
              <a:t>Beskriv sjukdomsförloppet i tid!</a:t>
            </a:r>
          </a:p>
          <a:p>
            <a:pPr>
              <a:lnSpc>
                <a:spcPct val="80000"/>
              </a:lnSpc>
            </a:pPr>
            <a:r>
              <a:rPr lang="sv-SE" sz="2500" smtClean="0"/>
              <a:t>Checklista för kommunikation med anhöriga</a:t>
            </a:r>
          </a:p>
          <a:p>
            <a:pPr>
              <a:lnSpc>
                <a:spcPct val="80000"/>
              </a:lnSpc>
            </a:pPr>
            <a:r>
              <a:rPr lang="sv-SE" sz="2500" smtClean="0"/>
              <a:t>1:a hjälpen i mötet med personer med demens</a:t>
            </a:r>
          </a:p>
          <a:p>
            <a:pPr>
              <a:lnSpc>
                <a:spcPct val="80000"/>
              </a:lnSpc>
            </a:pPr>
            <a:r>
              <a:rPr lang="sv-SE" sz="2500" smtClean="0"/>
              <a:t>Symtomlindring, symtomskattning, symtomprevention</a:t>
            </a:r>
          </a:p>
          <a:p>
            <a:pPr>
              <a:lnSpc>
                <a:spcPct val="80000"/>
              </a:lnSpc>
            </a:pPr>
            <a:r>
              <a:rPr lang="sv-SE" sz="2500" smtClean="0"/>
              <a:t>God vård i livets slut oavsett diagnos en mänsklig rättighet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3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32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32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32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328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328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328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328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328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328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328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5328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p:txBody>
          <a:bodyPr/>
          <a:lstStyle/>
          <a:p>
            <a:r>
              <a:rPr lang="sv-SE" smtClean="0"/>
              <a:t>Take home messages</a:t>
            </a:r>
          </a:p>
        </p:txBody>
      </p:sp>
      <p:sp>
        <p:nvSpPr>
          <p:cNvPr id="353283" name="Rectangle 3"/>
          <p:cNvSpPr>
            <a:spLocks noGrp="1" noChangeArrowheads="1"/>
          </p:cNvSpPr>
          <p:nvPr>
            <p:ph type="body" idx="1"/>
          </p:nvPr>
        </p:nvSpPr>
        <p:spPr>
          <a:xfrm>
            <a:off x="0" y="1268413"/>
            <a:ext cx="9144000" cy="5329237"/>
          </a:xfrm>
        </p:spPr>
        <p:txBody>
          <a:bodyPr/>
          <a:lstStyle/>
          <a:p>
            <a:pPr>
              <a:lnSpc>
                <a:spcPct val="80000"/>
              </a:lnSpc>
            </a:pPr>
            <a:r>
              <a:rPr lang="sv-SE" sz="2500" smtClean="0"/>
              <a:t>Dementia increases globally with ageing population</a:t>
            </a:r>
          </a:p>
          <a:p>
            <a:pPr>
              <a:lnSpc>
                <a:spcPct val="80000"/>
              </a:lnSpc>
            </a:pPr>
            <a:r>
              <a:rPr lang="sv-SE" sz="2500" smtClean="0"/>
              <a:t>Most expensive disease group</a:t>
            </a:r>
          </a:p>
          <a:p>
            <a:pPr>
              <a:lnSpc>
                <a:spcPct val="80000"/>
              </a:lnSpc>
            </a:pPr>
            <a:r>
              <a:rPr lang="sv-SE" sz="2500" smtClean="0"/>
              <a:t>4 phases of dosease – cardinal signs of end stage dementia</a:t>
            </a:r>
          </a:p>
          <a:p>
            <a:pPr>
              <a:lnSpc>
                <a:spcPct val="80000"/>
              </a:lnSpc>
            </a:pPr>
            <a:r>
              <a:rPr lang="sv-SE" sz="2500" smtClean="0"/>
              <a:t>Evidence  CPR, Antibiotics, Nutrition, ”Hospital referral”</a:t>
            </a:r>
          </a:p>
          <a:p>
            <a:pPr>
              <a:lnSpc>
                <a:spcPct val="80000"/>
              </a:lnSpc>
            </a:pPr>
            <a:r>
              <a:rPr lang="sv-SE" sz="2500" smtClean="0"/>
              <a:t>Don´t treat communication difficulties with drugs!</a:t>
            </a:r>
          </a:p>
          <a:p>
            <a:pPr>
              <a:lnSpc>
                <a:spcPct val="80000"/>
              </a:lnSpc>
            </a:pPr>
            <a:r>
              <a:rPr lang="sv-SE" sz="2500" smtClean="0"/>
              <a:t>Changed behaviour – symptom control?</a:t>
            </a:r>
          </a:p>
          <a:p>
            <a:pPr>
              <a:lnSpc>
                <a:spcPct val="80000"/>
              </a:lnSpc>
            </a:pPr>
            <a:r>
              <a:rPr lang="sv-SE" sz="2500" smtClean="0"/>
              <a:t>Advanced care planning is the key!</a:t>
            </a:r>
          </a:p>
          <a:p>
            <a:pPr>
              <a:lnSpc>
                <a:spcPct val="80000"/>
              </a:lnSpc>
            </a:pPr>
            <a:r>
              <a:rPr lang="sv-SE" sz="2500" smtClean="0"/>
              <a:t>Describe disease course to relatives in time!</a:t>
            </a:r>
          </a:p>
          <a:p>
            <a:pPr>
              <a:lnSpc>
                <a:spcPct val="80000"/>
              </a:lnSpc>
            </a:pPr>
            <a:r>
              <a:rPr lang="sv-SE" sz="2500" smtClean="0"/>
              <a:t>Checklist in communication with relatives</a:t>
            </a:r>
          </a:p>
          <a:p>
            <a:pPr>
              <a:lnSpc>
                <a:spcPct val="80000"/>
              </a:lnSpc>
            </a:pPr>
            <a:r>
              <a:rPr lang="sv-SE" sz="2500" smtClean="0"/>
              <a:t>Symptom prevention, assessment and symptom control</a:t>
            </a:r>
          </a:p>
          <a:p>
            <a:pPr>
              <a:lnSpc>
                <a:spcPct val="80000"/>
              </a:lnSpc>
            </a:pPr>
            <a:r>
              <a:rPr lang="sv-SE" sz="2500" smtClean="0"/>
              <a:t>Symptom control in the end of life a human right regardless of diagnosis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32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32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32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32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32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328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328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328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328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32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a:xfrm>
            <a:off x="0" y="277813"/>
            <a:ext cx="9144000" cy="1143000"/>
          </a:xfrm>
        </p:spPr>
        <p:txBody>
          <a:bodyPr/>
          <a:lstStyle/>
          <a:p>
            <a:endParaRPr lang="da-DK" sz="3600" smtClean="0"/>
          </a:p>
        </p:txBody>
      </p:sp>
      <p:sp>
        <p:nvSpPr>
          <p:cNvPr id="99330" name="Rectangle 3"/>
          <p:cNvSpPr>
            <a:spLocks noGrp="1" noChangeArrowheads="1"/>
          </p:cNvSpPr>
          <p:nvPr>
            <p:ph type="body" idx="1"/>
          </p:nvPr>
        </p:nvSpPr>
        <p:spPr/>
        <p:txBody>
          <a:bodyPr/>
          <a:lstStyle/>
          <a:p>
            <a:pPr>
              <a:buFont typeface="Wingdings" pitchFamily="2" charset="2"/>
              <a:buNone/>
            </a:pPr>
            <a:endParaRPr lang="sv-SE" smtClean="0"/>
          </a:p>
          <a:p>
            <a:pPr>
              <a:buFont typeface="Arial" charset="0"/>
              <a:buNone/>
            </a:pPr>
            <a:r>
              <a:rPr lang="sv-SE" smtClean="0"/>
              <a:t>	”A person who leaves life should recieve just as much attention and loving care, regardless of the diagnosis, as the care given to a person who just entered life,”</a:t>
            </a:r>
          </a:p>
          <a:p>
            <a:pPr algn="ctr">
              <a:buFont typeface="Wingdings" pitchFamily="2" charset="2"/>
              <a:buNone/>
            </a:pPr>
            <a:r>
              <a:rPr lang="sv-SE" sz="5500" smtClean="0"/>
              <a:t>Thank you!</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2" descr="bild på logga"/>
          <p:cNvPicPr>
            <a:picLocks noChangeAspect="1" noChangeArrowheads="1"/>
          </p:cNvPicPr>
          <p:nvPr/>
        </p:nvPicPr>
        <p:blipFill>
          <a:blip r:embed="rId2"/>
          <a:srcRect/>
          <a:stretch>
            <a:fillRect/>
          </a:stretch>
        </p:blipFill>
        <p:spPr bwMode="auto">
          <a:xfrm>
            <a:off x="1104900" y="2133600"/>
            <a:ext cx="6934200" cy="1858963"/>
          </a:xfrm>
          <a:prstGeom prst="rect">
            <a:avLst/>
          </a:prstGeom>
          <a:noFill/>
          <a:ln w="9525">
            <a:noFill/>
            <a:miter lim="800000"/>
            <a:headEnd/>
            <a:tailEnd/>
          </a:ln>
        </p:spPr>
      </p:pic>
      <p:sp>
        <p:nvSpPr>
          <p:cNvPr id="100354" name="Text Box 3"/>
          <p:cNvSpPr txBox="1">
            <a:spLocks noChangeArrowheads="1"/>
          </p:cNvSpPr>
          <p:nvPr/>
        </p:nvSpPr>
        <p:spPr bwMode="auto">
          <a:xfrm>
            <a:off x="879475" y="5105400"/>
            <a:ext cx="3460750" cy="366713"/>
          </a:xfrm>
          <a:prstGeom prst="rect">
            <a:avLst/>
          </a:prstGeom>
          <a:noFill/>
          <a:ln w="9525">
            <a:noFill/>
            <a:miter lim="800000"/>
            <a:headEnd/>
            <a:tailEnd/>
          </a:ln>
        </p:spPr>
        <p:txBody>
          <a:bodyPr wrap="none">
            <a:spAutoFit/>
          </a:bodyPr>
          <a:lstStyle/>
          <a:p>
            <a:r>
              <a:rPr lang="sv-SE"/>
              <a:t>www.svensktdemenscentrum.se</a:t>
            </a:r>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7" name="Picture 2"/>
          <p:cNvPicPr>
            <a:picLocks noChangeAspect="1" noChangeArrowheads="1"/>
          </p:cNvPicPr>
          <p:nvPr/>
        </p:nvPicPr>
        <p:blipFill>
          <a:blip r:embed="rId2"/>
          <a:srcRect/>
          <a:stretch>
            <a:fillRect/>
          </a:stretch>
        </p:blipFill>
        <p:spPr bwMode="auto">
          <a:xfrm>
            <a:off x="1965325" y="201613"/>
            <a:ext cx="5211763" cy="6453187"/>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endParaRPr lang="da-DK" smtClean="0"/>
          </a:p>
        </p:txBody>
      </p:sp>
      <p:pic>
        <p:nvPicPr>
          <p:cNvPr id="102402" name="Picture 3" descr="MargaretaSkog126"/>
          <p:cNvPicPr>
            <a:picLocks noChangeAspect="1" noChangeArrowheads="1"/>
          </p:cNvPicPr>
          <p:nvPr/>
        </p:nvPicPr>
        <p:blipFill>
          <a:blip r:embed="rId2"/>
          <a:srcRect/>
          <a:stretch>
            <a:fillRect/>
          </a:stretch>
        </p:blipFill>
        <p:spPr bwMode="auto">
          <a:xfrm>
            <a:off x="2051050" y="174625"/>
            <a:ext cx="4751388" cy="65087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p:txBody>
          <a:bodyPr/>
          <a:lstStyle/>
          <a:p>
            <a:endParaRPr lang="da-DK" smtClean="0"/>
          </a:p>
        </p:txBody>
      </p:sp>
      <p:pic>
        <p:nvPicPr>
          <p:cNvPr id="103426" name="Picture 3" descr="MargaretaSkog2127"/>
          <p:cNvPicPr>
            <a:picLocks noChangeAspect="1" noChangeArrowheads="1"/>
          </p:cNvPicPr>
          <p:nvPr/>
        </p:nvPicPr>
        <p:blipFill>
          <a:blip r:embed="rId2"/>
          <a:srcRect/>
          <a:stretch>
            <a:fillRect/>
          </a:stretch>
        </p:blipFill>
        <p:spPr bwMode="auto">
          <a:xfrm>
            <a:off x="2187575" y="188913"/>
            <a:ext cx="4768850" cy="64801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4"/>
          <p:cNvPicPr>
            <a:picLocks noChangeAspect="1" noChangeArrowheads="1"/>
          </p:cNvPicPr>
          <p:nvPr/>
        </p:nvPicPr>
        <p:blipFill>
          <a:blip r:embed="rId2"/>
          <a:srcRect/>
          <a:stretch>
            <a:fillRect/>
          </a:stretch>
        </p:blipFill>
        <p:spPr bwMode="auto">
          <a:xfrm>
            <a:off x="2217738" y="152400"/>
            <a:ext cx="4706937" cy="6553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nvPr>
        </p:nvSpPr>
        <p:spPr/>
        <p:txBody>
          <a:bodyPr/>
          <a:lstStyle/>
          <a:p>
            <a:r>
              <a:rPr lang="sv-SE" smtClean="0"/>
              <a:t>Reflections</a:t>
            </a:r>
          </a:p>
        </p:txBody>
      </p:sp>
      <p:sp>
        <p:nvSpPr>
          <p:cNvPr id="3" name="Content Placeholder 2"/>
          <p:cNvSpPr>
            <a:spLocks noGrp="1"/>
          </p:cNvSpPr>
          <p:nvPr>
            <p:ph idx="1"/>
          </p:nvPr>
        </p:nvSpPr>
        <p:spPr/>
        <p:txBody>
          <a:bodyPr rtlCol="0">
            <a:normAutofit fontScale="70000" lnSpcReduction="20000"/>
          </a:bodyPr>
          <a:lstStyle/>
          <a:p>
            <a:pPr fontAlgn="auto">
              <a:spcAft>
                <a:spcPts val="0"/>
              </a:spcAft>
              <a:buFont typeface="Arial" pitchFamily="34" charset="0"/>
              <a:buChar char="•"/>
              <a:defRPr/>
            </a:pPr>
            <a:r>
              <a:rPr lang="sv-SE" dirty="0" smtClean="0"/>
              <a:t>In </a:t>
            </a:r>
            <a:r>
              <a:rPr lang="sv-SE" dirty="0" err="1" smtClean="0"/>
              <a:t>evenings</a:t>
            </a:r>
            <a:r>
              <a:rPr lang="sv-SE" dirty="0" smtClean="0"/>
              <a:t> weekends </a:t>
            </a:r>
            <a:r>
              <a:rPr lang="sv-SE" dirty="0" err="1" smtClean="0"/>
              <a:t>takes</a:t>
            </a:r>
            <a:r>
              <a:rPr lang="sv-SE" dirty="0" smtClean="0"/>
              <a:t> lång </a:t>
            </a:r>
            <a:r>
              <a:rPr lang="sv-SE" dirty="0" err="1" smtClean="0"/>
              <a:t>time</a:t>
            </a:r>
            <a:r>
              <a:rPr lang="sv-SE" dirty="0" smtClean="0"/>
              <a:t> for </a:t>
            </a:r>
            <a:r>
              <a:rPr lang="sv-SE" dirty="0" err="1" smtClean="0"/>
              <a:t>nurse</a:t>
            </a:r>
            <a:r>
              <a:rPr lang="sv-SE" dirty="0" smtClean="0"/>
              <a:t> </a:t>
            </a:r>
            <a:r>
              <a:rPr lang="sv-SE" dirty="0" err="1" smtClean="0"/>
              <a:t>to</a:t>
            </a:r>
            <a:r>
              <a:rPr lang="sv-SE" dirty="0" smtClean="0"/>
              <a:t> get </a:t>
            </a:r>
            <a:r>
              <a:rPr lang="sv-SE" dirty="0" err="1" smtClean="0"/>
              <a:t>rescue</a:t>
            </a:r>
            <a:r>
              <a:rPr lang="sv-SE" dirty="0" smtClean="0"/>
              <a:t> </a:t>
            </a:r>
            <a:r>
              <a:rPr lang="sv-SE" dirty="0" err="1" smtClean="0"/>
              <a:t>doses</a:t>
            </a:r>
            <a:r>
              <a:rPr lang="sv-SE" dirty="0" smtClean="0"/>
              <a:t> </a:t>
            </a:r>
            <a:r>
              <a:rPr lang="sv-SE" dirty="0" err="1" smtClean="0"/>
              <a:t>prescribed</a:t>
            </a:r>
            <a:endParaRPr lang="sv-SE" dirty="0" smtClean="0"/>
          </a:p>
          <a:p>
            <a:pPr fontAlgn="auto">
              <a:spcAft>
                <a:spcPts val="0"/>
              </a:spcAft>
              <a:buFont typeface="Arial" pitchFamily="34" charset="0"/>
              <a:buChar char="•"/>
              <a:defRPr/>
            </a:pPr>
            <a:r>
              <a:rPr lang="sv-SE" dirty="0" smtClean="0"/>
              <a:t>Care in the </a:t>
            </a:r>
            <a:r>
              <a:rPr lang="sv-SE" dirty="0" err="1" smtClean="0"/>
              <a:t>dementia</a:t>
            </a:r>
            <a:r>
              <a:rPr lang="sv-SE" dirty="0" smtClean="0"/>
              <a:t> </a:t>
            </a:r>
            <a:r>
              <a:rPr lang="sv-SE" dirty="0" err="1" smtClean="0"/>
              <a:t>group</a:t>
            </a:r>
            <a:r>
              <a:rPr lang="sv-SE" dirty="0" smtClean="0"/>
              <a:t> </a:t>
            </a:r>
            <a:r>
              <a:rPr lang="sv-SE" dirty="0" err="1" smtClean="0"/>
              <a:t>livings</a:t>
            </a:r>
            <a:r>
              <a:rPr lang="sv-SE" dirty="0" smtClean="0"/>
              <a:t> best solution</a:t>
            </a:r>
          </a:p>
          <a:p>
            <a:pPr fontAlgn="auto">
              <a:spcAft>
                <a:spcPts val="0"/>
              </a:spcAft>
              <a:buFont typeface="Arial" pitchFamily="34" charset="0"/>
              <a:buChar char="•"/>
              <a:defRPr/>
            </a:pPr>
            <a:r>
              <a:rPr lang="sv-SE" dirty="0" smtClean="0"/>
              <a:t>Staff must </a:t>
            </a:r>
            <a:r>
              <a:rPr lang="sv-SE" dirty="0" err="1" smtClean="0"/>
              <a:t>know</a:t>
            </a:r>
            <a:r>
              <a:rPr lang="sv-SE" dirty="0" smtClean="0"/>
              <a:t> </a:t>
            </a:r>
            <a:r>
              <a:rPr lang="sv-SE" dirty="0" err="1" smtClean="0"/>
              <a:t>dementia</a:t>
            </a:r>
            <a:r>
              <a:rPr lang="sv-SE" dirty="0" smtClean="0"/>
              <a:t> – all professions</a:t>
            </a:r>
          </a:p>
          <a:p>
            <a:pPr fontAlgn="auto">
              <a:spcAft>
                <a:spcPts val="0"/>
              </a:spcAft>
              <a:buFont typeface="Arial" pitchFamily="34" charset="0"/>
              <a:buChar char="•"/>
              <a:defRPr/>
            </a:pPr>
            <a:r>
              <a:rPr lang="sv-SE" dirty="0" err="1" smtClean="0"/>
              <a:t>Blood</a:t>
            </a:r>
            <a:r>
              <a:rPr lang="sv-SE" dirty="0" smtClean="0"/>
              <a:t> transfusions? </a:t>
            </a:r>
          </a:p>
          <a:p>
            <a:pPr fontAlgn="auto">
              <a:spcAft>
                <a:spcPts val="0"/>
              </a:spcAft>
              <a:buFont typeface="Arial" pitchFamily="34" charset="0"/>
              <a:buChar char="•"/>
              <a:defRPr/>
            </a:pPr>
            <a:r>
              <a:rPr lang="sv-SE" dirty="0" smtClean="0"/>
              <a:t>Does the patient </a:t>
            </a:r>
            <a:r>
              <a:rPr lang="sv-SE" dirty="0" err="1" smtClean="0"/>
              <a:t>understand</a:t>
            </a:r>
            <a:r>
              <a:rPr lang="sv-SE" dirty="0" smtClean="0"/>
              <a:t>?</a:t>
            </a:r>
          </a:p>
          <a:p>
            <a:pPr fontAlgn="auto">
              <a:spcAft>
                <a:spcPts val="0"/>
              </a:spcAft>
              <a:buFont typeface="Arial" pitchFamily="34" charset="0"/>
              <a:buChar char="•"/>
              <a:defRPr/>
            </a:pPr>
            <a:r>
              <a:rPr lang="sv-SE" dirty="0" smtClean="0"/>
              <a:t>For </a:t>
            </a:r>
            <a:r>
              <a:rPr lang="sv-SE" dirty="0" err="1" smtClean="0"/>
              <a:t>who´s</a:t>
            </a:r>
            <a:r>
              <a:rPr lang="sv-SE" dirty="0" smtClean="0"/>
              <a:t> sake </a:t>
            </a:r>
            <a:r>
              <a:rPr lang="sv-SE" dirty="0" err="1" smtClean="0"/>
              <a:t>are</a:t>
            </a:r>
            <a:r>
              <a:rPr lang="sv-SE" dirty="0" smtClean="0"/>
              <a:t> </a:t>
            </a:r>
            <a:r>
              <a:rPr lang="sv-SE" dirty="0" err="1" smtClean="0"/>
              <a:t>we</a:t>
            </a:r>
            <a:r>
              <a:rPr lang="sv-SE" dirty="0" smtClean="0"/>
              <a:t> </a:t>
            </a:r>
            <a:r>
              <a:rPr lang="sv-SE" dirty="0" err="1" smtClean="0"/>
              <a:t>acting</a:t>
            </a:r>
            <a:r>
              <a:rPr lang="sv-SE" dirty="0" smtClean="0"/>
              <a:t>?</a:t>
            </a:r>
          </a:p>
          <a:p>
            <a:pPr fontAlgn="auto">
              <a:spcAft>
                <a:spcPts val="0"/>
              </a:spcAft>
              <a:buFont typeface="Arial" pitchFamily="34" charset="0"/>
              <a:buChar char="•"/>
              <a:defRPr/>
            </a:pPr>
            <a:r>
              <a:rPr lang="sv-SE" dirty="0" smtClean="0"/>
              <a:t>Swedish term ”kasta macka” – look </a:t>
            </a:r>
            <a:r>
              <a:rPr lang="sv-SE" dirty="0" err="1" smtClean="0"/>
              <a:t>further</a:t>
            </a:r>
            <a:r>
              <a:rPr lang="sv-SE" dirty="0" smtClean="0"/>
              <a:t> </a:t>
            </a:r>
            <a:r>
              <a:rPr lang="sv-SE" dirty="0" err="1" smtClean="0"/>
              <a:t>downstream</a:t>
            </a:r>
            <a:endParaRPr lang="sv-SE" dirty="0" smtClean="0"/>
          </a:p>
          <a:p>
            <a:pPr fontAlgn="auto">
              <a:spcAft>
                <a:spcPts val="0"/>
              </a:spcAft>
              <a:buFont typeface="Arial" pitchFamily="34" charset="0"/>
              <a:buChar char="•"/>
              <a:defRPr/>
            </a:pPr>
            <a:r>
              <a:rPr lang="sv-SE" dirty="0" err="1" smtClean="0"/>
              <a:t>Avoid</a:t>
            </a:r>
            <a:r>
              <a:rPr lang="sv-SE" dirty="0" smtClean="0"/>
              <a:t> </a:t>
            </a:r>
            <a:r>
              <a:rPr lang="sv-SE" dirty="0" err="1" smtClean="0"/>
              <a:t>blaming</a:t>
            </a:r>
            <a:r>
              <a:rPr lang="sv-SE" dirty="0" smtClean="0"/>
              <a:t> </a:t>
            </a:r>
            <a:r>
              <a:rPr lang="sv-SE" dirty="0" err="1" smtClean="0"/>
              <a:t>each</a:t>
            </a:r>
            <a:r>
              <a:rPr lang="sv-SE" dirty="0" smtClean="0"/>
              <a:t> </a:t>
            </a:r>
            <a:r>
              <a:rPr lang="sv-SE" dirty="0" err="1" smtClean="0"/>
              <a:t>other</a:t>
            </a:r>
            <a:endParaRPr lang="sv-SE" dirty="0" smtClean="0"/>
          </a:p>
          <a:p>
            <a:pPr fontAlgn="auto">
              <a:spcAft>
                <a:spcPts val="0"/>
              </a:spcAft>
              <a:buFont typeface="Arial" pitchFamily="34" charset="0"/>
              <a:buChar char="•"/>
              <a:defRPr/>
            </a:pPr>
            <a:r>
              <a:rPr lang="sv-SE" dirty="0" smtClean="0"/>
              <a:t>It </a:t>
            </a:r>
            <a:r>
              <a:rPr lang="sv-SE" dirty="0" err="1" smtClean="0"/>
              <a:t>takes</a:t>
            </a:r>
            <a:r>
              <a:rPr lang="sv-SE" dirty="0" smtClean="0"/>
              <a:t> </a:t>
            </a:r>
            <a:r>
              <a:rPr lang="sv-SE" dirty="0" err="1" smtClean="0"/>
              <a:t>two</a:t>
            </a:r>
            <a:r>
              <a:rPr lang="sv-SE" dirty="0" smtClean="0"/>
              <a:t> for a tango! </a:t>
            </a:r>
            <a:r>
              <a:rPr lang="sv-SE" dirty="0" err="1" smtClean="0"/>
              <a:t>Both</a:t>
            </a:r>
            <a:r>
              <a:rPr lang="sv-SE" dirty="0" smtClean="0"/>
              <a:t> </a:t>
            </a:r>
            <a:r>
              <a:rPr lang="sv-SE" dirty="0" err="1" smtClean="0"/>
              <a:t>primary</a:t>
            </a:r>
            <a:r>
              <a:rPr lang="sv-SE" dirty="0" smtClean="0"/>
              <a:t> </a:t>
            </a:r>
            <a:r>
              <a:rPr lang="sv-SE" dirty="0" err="1" smtClean="0"/>
              <a:t>care</a:t>
            </a:r>
            <a:r>
              <a:rPr lang="sv-SE" dirty="0" smtClean="0"/>
              <a:t> and hospitals </a:t>
            </a:r>
            <a:r>
              <a:rPr lang="sv-SE" dirty="0" err="1" smtClean="0"/>
              <a:t>need</a:t>
            </a:r>
            <a:r>
              <a:rPr lang="sv-SE" dirty="0" smtClean="0"/>
              <a:t> </a:t>
            </a:r>
            <a:r>
              <a:rPr lang="sv-SE" dirty="0" err="1" smtClean="0"/>
              <a:t>to</a:t>
            </a:r>
            <a:r>
              <a:rPr lang="sv-SE" dirty="0" smtClean="0"/>
              <a:t> </a:t>
            </a:r>
            <a:r>
              <a:rPr lang="sv-SE" dirty="0" err="1" smtClean="0"/>
              <a:t>help</a:t>
            </a:r>
            <a:r>
              <a:rPr lang="sv-SE" dirty="0" smtClean="0"/>
              <a:t> </a:t>
            </a:r>
            <a:r>
              <a:rPr lang="sv-SE" dirty="0" err="1" smtClean="0"/>
              <a:t>each</a:t>
            </a:r>
            <a:r>
              <a:rPr lang="sv-SE" dirty="0" smtClean="0"/>
              <a:t> </a:t>
            </a:r>
            <a:r>
              <a:rPr lang="sv-SE" dirty="0" err="1" smtClean="0"/>
              <a:t>other</a:t>
            </a:r>
            <a:endParaRPr lang="sv-SE" dirty="0" smtClean="0"/>
          </a:p>
          <a:p>
            <a:pPr fontAlgn="auto">
              <a:spcAft>
                <a:spcPts val="0"/>
              </a:spcAft>
              <a:buFont typeface="Arial" pitchFamily="34" charset="0"/>
              <a:buChar char="•"/>
              <a:defRPr/>
            </a:pPr>
            <a:r>
              <a:rPr lang="sv-SE" dirty="0" err="1" smtClean="0"/>
              <a:t>Clarify</a:t>
            </a:r>
            <a:r>
              <a:rPr lang="sv-SE" dirty="0" smtClean="0"/>
              <a:t> the plan</a:t>
            </a:r>
          </a:p>
          <a:p>
            <a:pPr fontAlgn="auto">
              <a:spcAft>
                <a:spcPts val="0"/>
              </a:spcAft>
              <a:buFont typeface="Arial" pitchFamily="34" charset="0"/>
              <a:buChar char="•"/>
              <a:defRPr/>
            </a:pPr>
            <a:r>
              <a:rPr lang="sv-SE" dirty="0" smtClean="0"/>
              <a:t>If the </a:t>
            </a:r>
            <a:r>
              <a:rPr lang="sv-SE" dirty="0" err="1" smtClean="0"/>
              <a:t>physician</a:t>
            </a:r>
            <a:r>
              <a:rPr lang="sv-SE" dirty="0" smtClean="0"/>
              <a:t> </a:t>
            </a:r>
            <a:r>
              <a:rPr lang="sv-SE" dirty="0" err="1" smtClean="0"/>
              <a:t>does</a:t>
            </a:r>
            <a:r>
              <a:rPr lang="sv-SE" dirty="0" smtClean="0"/>
              <a:t> not </a:t>
            </a:r>
            <a:r>
              <a:rPr lang="sv-SE" dirty="0" err="1" smtClean="0"/>
              <a:t>have</a:t>
            </a:r>
            <a:r>
              <a:rPr lang="sv-SE" dirty="0" smtClean="0"/>
              <a:t> the </a:t>
            </a:r>
            <a:r>
              <a:rPr lang="sv-SE" dirty="0" err="1" smtClean="0"/>
              <a:t>time</a:t>
            </a:r>
            <a:r>
              <a:rPr lang="sv-SE" dirty="0" smtClean="0"/>
              <a:t> – </a:t>
            </a:r>
            <a:r>
              <a:rPr lang="sv-SE" dirty="0" err="1" smtClean="0"/>
              <a:t>help</a:t>
            </a:r>
            <a:r>
              <a:rPr lang="sv-SE" dirty="0" smtClean="0"/>
              <a:t> the </a:t>
            </a:r>
            <a:r>
              <a:rPr lang="sv-SE" dirty="0" err="1" smtClean="0"/>
              <a:t>nurse</a:t>
            </a:r>
            <a:r>
              <a:rPr lang="sv-SE" dirty="0" smtClean="0"/>
              <a:t> </a:t>
            </a:r>
            <a:r>
              <a:rPr lang="sv-SE" dirty="0" err="1" smtClean="0"/>
              <a:t>to</a:t>
            </a:r>
            <a:r>
              <a:rPr lang="sv-SE" dirty="0" smtClean="0"/>
              <a:t> be </a:t>
            </a:r>
            <a:r>
              <a:rPr lang="sv-SE" dirty="0" err="1" smtClean="0"/>
              <a:t>able</a:t>
            </a:r>
            <a:r>
              <a:rPr lang="sv-SE" dirty="0" smtClean="0"/>
              <a:t> </a:t>
            </a:r>
            <a:r>
              <a:rPr lang="sv-SE" dirty="0" err="1" smtClean="0"/>
              <a:t>to</a:t>
            </a:r>
            <a:r>
              <a:rPr lang="sv-SE" dirty="0" smtClean="0"/>
              <a:t> </a:t>
            </a:r>
            <a:r>
              <a:rPr lang="sv-SE" dirty="0" err="1" smtClean="0"/>
              <a:t>act</a:t>
            </a:r>
            <a:r>
              <a:rPr lang="sv-SE" dirty="0" smtClean="0"/>
              <a:t> – </a:t>
            </a:r>
            <a:r>
              <a:rPr lang="sv-SE" dirty="0" err="1" smtClean="0"/>
              <a:t>rescue</a:t>
            </a:r>
            <a:r>
              <a:rPr lang="sv-SE" dirty="0" smtClean="0"/>
              <a:t> </a:t>
            </a:r>
            <a:r>
              <a:rPr lang="sv-SE" dirty="0" err="1" smtClean="0"/>
              <a:t>doses</a:t>
            </a:r>
            <a:r>
              <a:rPr lang="sv-SE" dirty="0" smtClean="0"/>
              <a:t>!</a:t>
            </a:r>
          </a:p>
          <a:p>
            <a:pPr marL="0" indent="0" fontAlgn="auto">
              <a:spcAft>
                <a:spcPts val="0"/>
              </a:spcAft>
              <a:buFont typeface="Arial" pitchFamily="34" charset="0"/>
              <a:buNone/>
              <a:defRPr/>
            </a:pPr>
            <a:endParaRPr lang="sv-SE"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Title 1"/>
          <p:cNvSpPr>
            <a:spLocks noGrp="1"/>
          </p:cNvSpPr>
          <p:nvPr>
            <p:ph type="title"/>
          </p:nvPr>
        </p:nvSpPr>
        <p:spPr/>
        <p:txBody>
          <a:bodyPr/>
          <a:lstStyle/>
          <a:p>
            <a:r>
              <a:rPr lang="sv-SE" smtClean="0"/>
              <a:t>Reflections</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sv-SE" dirty="0" err="1" smtClean="0"/>
              <a:t>Economical</a:t>
            </a:r>
            <a:r>
              <a:rPr lang="sv-SE" dirty="0" smtClean="0"/>
              <a:t> support for </a:t>
            </a:r>
            <a:r>
              <a:rPr lang="sv-SE" dirty="0" err="1" smtClean="0"/>
              <a:t>avanced</a:t>
            </a:r>
            <a:r>
              <a:rPr lang="sv-SE" dirty="0" smtClean="0"/>
              <a:t> </a:t>
            </a:r>
            <a:r>
              <a:rPr lang="sv-SE" dirty="0" err="1" smtClean="0"/>
              <a:t>care</a:t>
            </a:r>
            <a:r>
              <a:rPr lang="sv-SE" dirty="0" smtClean="0"/>
              <a:t> planning</a:t>
            </a:r>
          </a:p>
          <a:p>
            <a:pPr fontAlgn="auto">
              <a:spcAft>
                <a:spcPts val="0"/>
              </a:spcAft>
              <a:buFont typeface="Arial" pitchFamily="34" charset="0"/>
              <a:buChar char="•"/>
              <a:defRPr/>
            </a:pPr>
            <a:r>
              <a:rPr lang="sv-SE" dirty="0" smtClean="0"/>
              <a:t>GP:s </a:t>
            </a:r>
            <a:r>
              <a:rPr lang="sv-SE" dirty="0" err="1" smtClean="0"/>
              <a:t>fully</a:t>
            </a:r>
            <a:r>
              <a:rPr lang="sv-SE" dirty="0" smtClean="0"/>
              <a:t> </a:t>
            </a:r>
            <a:r>
              <a:rPr lang="sv-SE" dirty="0" err="1" smtClean="0"/>
              <a:t>booked</a:t>
            </a:r>
            <a:endParaRPr lang="sv-SE" dirty="0" smtClean="0"/>
          </a:p>
          <a:p>
            <a:pPr fontAlgn="auto">
              <a:spcAft>
                <a:spcPts val="0"/>
              </a:spcAft>
              <a:buFont typeface="Arial" pitchFamily="34" charset="0"/>
              <a:buChar char="•"/>
              <a:defRPr/>
            </a:pPr>
            <a:r>
              <a:rPr lang="sv-SE" dirty="0" smtClean="0"/>
              <a:t>Not </a:t>
            </a:r>
            <a:r>
              <a:rPr lang="sv-SE" dirty="0" err="1" smtClean="0"/>
              <a:t>only</a:t>
            </a:r>
            <a:r>
              <a:rPr lang="sv-SE" dirty="0" smtClean="0"/>
              <a:t> </a:t>
            </a:r>
            <a:r>
              <a:rPr lang="sv-SE" dirty="0" err="1" smtClean="0"/>
              <a:t>time</a:t>
            </a:r>
            <a:r>
              <a:rPr lang="sv-SE" dirty="0" smtClean="0"/>
              <a:t>, </a:t>
            </a:r>
            <a:r>
              <a:rPr lang="sv-SE" dirty="0" err="1" smtClean="0"/>
              <a:t>education</a:t>
            </a:r>
            <a:r>
              <a:rPr lang="sv-SE" dirty="0" smtClean="0"/>
              <a:t>!</a:t>
            </a:r>
            <a:endParaRPr lang="sv-SE" dirty="0"/>
          </a:p>
          <a:p>
            <a:pPr fontAlgn="auto">
              <a:spcAft>
                <a:spcPts val="0"/>
              </a:spcAft>
              <a:buFont typeface="Arial" pitchFamily="34" charset="0"/>
              <a:buChar char="•"/>
              <a:defRPr/>
            </a:pPr>
            <a:r>
              <a:rPr lang="sv-SE" dirty="0" err="1" smtClean="0"/>
              <a:t>What</a:t>
            </a:r>
            <a:r>
              <a:rPr lang="sv-SE" dirty="0" smtClean="0"/>
              <a:t> </a:t>
            </a:r>
            <a:r>
              <a:rPr lang="sv-SE" dirty="0" err="1" smtClean="0"/>
              <a:t>matters</a:t>
            </a:r>
            <a:r>
              <a:rPr lang="sv-SE" dirty="0" smtClean="0"/>
              <a:t> </a:t>
            </a:r>
            <a:r>
              <a:rPr lang="sv-SE" dirty="0" err="1" smtClean="0"/>
              <a:t>to</a:t>
            </a:r>
            <a:r>
              <a:rPr lang="sv-SE" dirty="0" smtClean="0"/>
              <a:t> patient, </a:t>
            </a:r>
            <a:r>
              <a:rPr lang="sv-SE" dirty="0" err="1" smtClean="0"/>
              <a:t>to</a:t>
            </a:r>
            <a:r>
              <a:rPr lang="sv-SE" dirty="0" smtClean="0"/>
              <a:t> relatives?</a:t>
            </a:r>
          </a:p>
          <a:p>
            <a:pPr fontAlgn="auto">
              <a:spcAft>
                <a:spcPts val="0"/>
              </a:spcAft>
              <a:buFont typeface="Arial" pitchFamily="34" charset="0"/>
              <a:buChar char="•"/>
              <a:defRPr/>
            </a:pPr>
            <a:r>
              <a:rPr lang="sv-SE" dirty="0" err="1" smtClean="0"/>
              <a:t>What</a:t>
            </a:r>
            <a:r>
              <a:rPr lang="sv-SE" dirty="0" smtClean="0"/>
              <a:t> </a:t>
            </a:r>
            <a:r>
              <a:rPr lang="sv-SE" dirty="0" err="1" smtClean="0"/>
              <a:t>are</a:t>
            </a:r>
            <a:r>
              <a:rPr lang="sv-SE" dirty="0" smtClean="0"/>
              <a:t> the </a:t>
            </a:r>
            <a:r>
              <a:rPr lang="sv-SE" dirty="0" err="1" smtClean="0"/>
              <a:t>goals</a:t>
            </a:r>
            <a:r>
              <a:rPr lang="sv-SE" dirty="0" smtClean="0"/>
              <a:t> </a:t>
            </a:r>
            <a:r>
              <a:rPr lang="sv-SE" dirty="0" err="1" smtClean="0"/>
              <a:t>of</a:t>
            </a:r>
            <a:r>
              <a:rPr lang="sv-SE" dirty="0" smtClean="0"/>
              <a:t> </a:t>
            </a:r>
            <a:r>
              <a:rPr lang="sv-SE" dirty="0" err="1" smtClean="0"/>
              <a:t>care</a:t>
            </a:r>
            <a:r>
              <a:rPr lang="sv-SE" dirty="0" smtClean="0"/>
              <a:t>?</a:t>
            </a:r>
          </a:p>
          <a:p>
            <a:pPr fontAlgn="auto">
              <a:spcAft>
                <a:spcPts val="0"/>
              </a:spcAft>
              <a:buFont typeface="Arial" pitchFamily="34" charset="0"/>
              <a:buChar char="•"/>
              <a:defRPr/>
            </a:pPr>
            <a:r>
              <a:rPr lang="sv-SE" dirty="0" smtClean="0"/>
              <a:t>Relatives </a:t>
            </a:r>
            <a:r>
              <a:rPr lang="sv-SE" dirty="0" err="1" smtClean="0"/>
              <a:t>help</a:t>
            </a:r>
            <a:r>
              <a:rPr lang="sv-SE" dirty="0" smtClean="0"/>
              <a:t> </a:t>
            </a:r>
            <a:r>
              <a:rPr lang="sv-SE" dirty="0" err="1" smtClean="0"/>
              <a:t>us</a:t>
            </a:r>
            <a:r>
              <a:rPr lang="sv-SE" dirty="0" smtClean="0"/>
              <a:t> </a:t>
            </a:r>
            <a:r>
              <a:rPr lang="sv-SE" dirty="0" err="1" smtClean="0"/>
              <a:t>decide</a:t>
            </a:r>
            <a:r>
              <a:rPr lang="sv-SE" dirty="0" smtClean="0"/>
              <a:t>, </a:t>
            </a:r>
            <a:r>
              <a:rPr lang="sv-SE" dirty="0" err="1" smtClean="0"/>
              <a:t>they</a:t>
            </a:r>
            <a:r>
              <a:rPr lang="sv-SE" dirty="0" smtClean="0"/>
              <a:t> </a:t>
            </a:r>
            <a:r>
              <a:rPr lang="sv-SE" dirty="0" err="1" smtClean="0"/>
              <a:t>mustn´t</a:t>
            </a:r>
            <a:r>
              <a:rPr lang="sv-SE" dirty="0" smtClean="0"/>
              <a:t> </a:t>
            </a:r>
            <a:r>
              <a:rPr lang="sv-SE" dirty="0" err="1" smtClean="0"/>
              <a:t>feel</a:t>
            </a:r>
            <a:r>
              <a:rPr lang="sv-SE" dirty="0" smtClean="0"/>
              <a:t> </a:t>
            </a:r>
            <a:r>
              <a:rPr lang="sv-SE" dirty="0" err="1" smtClean="0"/>
              <a:t>guilty</a:t>
            </a:r>
            <a:r>
              <a:rPr lang="sv-SE" dirty="0" smtClean="0"/>
              <a:t> for the </a:t>
            </a:r>
            <a:r>
              <a:rPr lang="sv-SE" dirty="0" err="1" smtClean="0"/>
              <a:t>decisions</a:t>
            </a:r>
            <a:endParaRPr lang="sv-SE" dirty="0" smtClean="0"/>
          </a:p>
          <a:p>
            <a:pPr fontAlgn="auto">
              <a:spcAft>
                <a:spcPts val="0"/>
              </a:spcAft>
              <a:buFont typeface="Arial" pitchFamily="34" charset="0"/>
              <a:buChar char="•"/>
              <a:defRPr/>
            </a:pPr>
            <a:r>
              <a:rPr lang="sv-SE" dirty="0" err="1" smtClean="0"/>
              <a:t>High</a:t>
            </a:r>
            <a:r>
              <a:rPr lang="sv-SE" dirty="0" smtClean="0"/>
              <a:t> </a:t>
            </a:r>
            <a:r>
              <a:rPr lang="sv-SE" dirty="0" err="1" smtClean="0"/>
              <a:t>quality</a:t>
            </a:r>
            <a:r>
              <a:rPr lang="sv-SE" dirty="0" smtClean="0"/>
              <a:t> </a:t>
            </a:r>
            <a:r>
              <a:rPr lang="sv-SE" dirty="0" err="1" smtClean="0"/>
              <a:t>care</a:t>
            </a:r>
            <a:r>
              <a:rPr lang="sv-SE" dirty="0" smtClean="0"/>
              <a:t> – </a:t>
            </a:r>
            <a:r>
              <a:rPr lang="sv-SE" dirty="0" err="1" smtClean="0"/>
              <a:t>communication</a:t>
            </a:r>
            <a:r>
              <a:rPr lang="sv-SE" dirty="0" smtClean="0"/>
              <a:t>, </a:t>
            </a:r>
            <a:r>
              <a:rPr lang="sv-SE" dirty="0" err="1" smtClean="0"/>
              <a:t>high</a:t>
            </a:r>
            <a:r>
              <a:rPr lang="sv-SE" dirty="0" smtClean="0"/>
              <a:t> ambition in </a:t>
            </a:r>
            <a:r>
              <a:rPr lang="sv-SE" dirty="0" err="1" smtClean="0"/>
              <a:t>care</a:t>
            </a:r>
            <a:r>
              <a:rPr lang="sv-SE" dirty="0" smtClean="0"/>
              <a:t>, </a:t>
            </a:r>
            <a:r>
              <a:rPr lang="sv-SE" dirty="0" err="1" smtClean="0"/>
              <a:t>high</a:t>
            </a:r>
            <a:r>
              <a:rPr lang="sv-SE" dirty="0" smtClean="0"/>
              <a:t> ambition in </a:t>
            </a:r>
            <a:r>
              <a:rPr lang="sv-SE" dirty="0" err="1" smtClean="0"/>
              <a:t>prevent</a:t>
            </a:r>
            <a:r>
              <a:rPr lang="sv-SE" dirty="0" smtClean="0"/>
              <a:t> BPSD and </a:t>
            </a:r>
            <a:r>
              <a:rPr lang="sv-SE" dirty="0" err="1" smtClean="0"/>
              <a:t>prevent</a:t>
            </a:r>
            <a:r>
              <a:rPr lang="sv-SE" dirty="0" smtClean="0"/>
              <a:t> bad symptom </a:t>
            </a:r>
            <a:r>
              <a:rPr lang="sv-SE" dirty="0" err="1" smtClean="0"/>
              <a:t>control</a:t>
            </a:r>
            <a:r>
              <a:rPr lang="sv-SE" dirty="0" smtClean="0"/>
              <a:t>, </a:t>
            </a:r>
            <a:r>
              <a:rPr lang="sv-SE" dirty="0" err="1" smtClean="0"/>
              <a:t>optimize</a:t>
            </a:r>
            <a:r>
              <a:rPr lang="sv-SE" dirty="0" smtClean="0"/>
              <a:t> nutrition</a:t>
            </a:r>
            <a:endParaRPr lang="sv-SE"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sv-SE" smtClean="0"/>
              <a:t>Reflections</a:t>
            </a:r>
          </a:p>
        </p:txBody>
      </p:sp>
      <p:sp>
        <p:nvSpPr>
          <p:cNvPr id="3" name="Content Placeholder 2"/>
          <p:cNvSpPr>
            <a:spLocks noGrp="1"/>
          </p:cNvSpPr>
          <p:nvPr>
            <p:ph idx="1"/>
          </p:nvPr>
        </p:nvSpPr>
        <p:spPr/>
        <p:txBody>
          <a:bodyPr rtlCol="0">
            <a:normAutofit fontScale="70000" lnSpcReduction="20000"/>
          </a:bodyPr>
          <a:lstStyle/>
          <a:p>
            <a:pPr fontAlgn="auto">
              <a:spcAft>
                <a:spcPts val="0"/>
              </a:spcAft>
              <a:buFont typeface="Arial" pitchFamily="34" charset="0"/>
              <a:buChar char="•"/>
              <a:defRPr/>
            </a:pPr>
            <a:r>
              <a:rPr lang="sv-SE" dirty="0" smtClean="0"/>
              <a:t>BPSD </a:t>
            </a:r>
            <a:r>
              <a:rPr lang="sv-SE" dirty="0" err="1" smtClean="0"/>
              <a:t>assessment</a:t>
            </a:r>
            <a:endParaRPr lang="sv-SE" dirty="0" smtClean="0"/>
          </a:p>
          <a:p>
            <a:pPr fontAlgn="auto">
              <a:spcAft>
                <a:spcPts val="0"/>
              </a:spcAft>
              <a:buFont typeface="Arial" pitchFamily="34" charset="0"/>
              <a:buChar char="•"/>
              <a:defRPr/>
            </a:pPr>
            <a:r>
              <a:rPr lang="sv-SE" dirty="0" smtClean="0"/>
              <a:t>Symptom prevention</a:t>
            </a:r>
          </a:p>
          <a:p>
            <a:pPr fontAlgn="auto">
              <a:spcAft>
                <a:spcPts val="0"/>
              </a:spcAft>
              <a:buFont typeface="Arial" pitchFamily="34" charset="0"/>
              <a:buChar char="•"/>
              <a:defRPr/>
            </a:pPr>
            <a:r>
              <a:rPr lang="sv-SE" dirty="0" smtClean="0"/>
              <a:t>Basic </a:t>
            </a:r>
            <a:r>
              <a:rPr lang="sv-SE" dirty="0" err="1" smtClean="0"/>
              <a:t>insights</a:t>
            </a:r>
            <a:r>
              <a:rPr lang="sv-SE" dirty="0" smtClean="0"/>
              <a:t> in </a:t>
            </a:r>
            <a:r>
              <a:rPr lang="sv-SE" dirty="0" err="1" smtClean="0"/>
              <a:t>ethical</a:t>
            </a:r>
            <a:r>
              <a:rPr lang="sv-SE" dirty="0" smtClean="0"/>
              <a:t> </a:t>
            </a:r>
            <a:r>
              <a:rPr lang="sv-SE" dirty="0" err="1" smtClean="0"/>
              <a:t>issues</a:t>
            </a:r>
            <a:endParaRPr lang="sv-SE" dirty="0" smtClean="0"/>
          </a:p>
          <a:p>
            <a:pPr fontAlgn="auto">
              <a:spcAft>
                <a:spcPts val="0"/>
              </a:spcAft>
              <a:buFont typeface="Arial" pitchFamily="34" charset="0"/>
              <a:buChar char="•"/>
              <a:defRPr/>
            </a:pPr>
            <a:r>
              <a:rPr lang="sv-SE" dirty="0" err="1" smtClean="0"/>
              <a:t>Advanced</a:t>
            </a:r>
            <a:r>
              <a:rPr lang="sv-SE" dirty="0" smtClean="0"/>
              <a:t> </a:t>
            </a:r>
            <a:r>
              <a:rPr lang="sv-SE" dirty="0" err="1" smtClean="0"/>
              <a:t>care</a:t>
            </a:r>
            <a:r>
              <a:rPr lang="sv-SE" dirty="0" smtClean="0"/>
              <a:t> planning – </a:t>
            </a:r>
            <a:r>
              <a:rPr lang="sv-SE" dirty="0" err="1" smtClean="0"/>
              <a:t>communication</a:t>
            </a:r>
            <a:endParaRPr lang="sv-SE" dirty="0" smtClean="0"/>
          </a:p>
          <a:p>
            <a:pPr fontAlgn="auto">
              <a:spcAft>
                <a:spcPts val="0"/>
              </a:spcAft>
              <a:buFont typeface="Arial" pitchFamily="34" charset="0"/>
              <a:buChar char="•"/>
              <a:defRPr/>
            </a:pPr>
            <a:r>
              <a:rPr lang="sv-SE" dirty="0" err="1" smtClean="0"/>
              <a:t>Prescribe</a:t>
            </a:r>
            <a:r>
              <a:rPr lang="sv-SE" dirty="0" smtClean="0"/>
              <a:t> </a:t>
            </a:r>
            <a:r>
              <a:rPr lang="sv-SE" dirty="0" err="1" smtClean="0"/>
              <a:t>rescue</a:t>
            </a:r>
            <a:r>
              <a:rPr lang="sv-SE" dirty="0" smtClean="0"/>
              <a:t> </a:t>
            </a:r>
            <a:r>
              <a:rPr lang="sv-SE" dirty="0" err="1" smtClean="0"/>
              <a:t>doses</a:t>
            </a:r>
            <a:r>
              <a:rPr lang="sv-SE" dirty="0" smtClean="0"/>
              <a:t> </a:t>
            </a:r>
          </a:p>
          <a:p>
            <a:pPr fontAlgn="auto">
              <a:spcAft>
                <a:spcPts val="0"/>
              </a:spcAft>
              <a:buFont typeface="Arial" pitchFamily="34" charset="0"/>
              <a:buChar char="•"/>
              <a:defRPr/>
            </a:pPr>
            <a:r>
              <a:rPr lang="sv-SE" dirty="0" err="1" smtClean="0"/>
              <a:t>Once</a:t>
            </a:r>
            <a:r>
              <a:rPr lang="sv-SE" dirty="0" smtClean="0"/>
              <a:t> the situation </a:t>
            </a:r>
            <a:r>
              <a:rPr lang="sv-SE" dirty="0" err="1" smtClean="0"/>
              <a:t>occurs</a:t>
            </a:r>
            <a:r>
              <a:rPr lang="sv-SE" dirty="0" smtClean="0"/>
              <a:t> it is </a:t>
            </a:r>
            <a:r>
              <a:rPr lang="sv-SE" dirty="0" err="1" smtClean="0"/>
              <a:t>much</a:t>
            </a:r>
            <a:r>
              <a:rPr lang="sv-SE" dirty="0" smtClean="0"/>
              <a:t> </a:t>
            </a:r>
            <a:r>
              <a:rPr lang="sv-SE" dirty="0" err="1" smtClean="0"/>
              <a:t>harder</a:t>
            </a:r>
            <a:endParaRPr lang="sv-SE" dirty="0" smtClean="0"/>
          </a:p>
          <a:p>
            <a:pPr fontAlgn="auto">
              <a:spcAft>
                <a:spcPts val="0"/>
              </a:spcAft>
              <a:buFont typeface="Arial" pitchFamily="34" charset="0"/>
              <a:buChar char="•"/>
              <a:defRPr/>
            </a:pPr>
            <a:r>
              <a:rPr lang="sv-SE" dirty="0" smtClean="0"/>
              <a:t>”beredskapsjourer” </a:t>
            </a:r>
            <a:r>
              <a:rPr lang="sv-SE" dirty="0" err="1" smtClean="0"/>
              <a:t>are</a:t>
            </a:r>
            <a:r>
              <a:rPr lang="sv-SE" dirty="0" smtClean="0"/>
              <a:t> not </a:t>
            </a:r>
            <a:r>
              <a:rPr lang="sv-SE" dirty="0" err="1" smtClean="0"/>
              <a:t>included</a:t>
            </a:r>
            <a:r>
              <a:rPr lang="sv-SE" dirty="0" smtClean="0"/>
              <a:t> in </a:t>
            </a:r>
            <a:r>
              <a:rPr lang="sv-SE" dirty="0" err="1" smtClean="0"/>
              <a:t>education</a:t>
            </a:r>
            <a:r>
              <a:rPr lang="sv-SE" dirty="0" smtClean="0"/>
              <a:t> </a:t>
            </a:r>
            <a:r>
              <a:rPr lang="sv-SE" dirty="0" err="1" smtClean="0"/>
              <a:t>programmes</a:t>
            </a:r>
            <a:r>
              <a:rPr lang="sv-SE" dirty="0" smtClean="0"/>
              <a:t>, </a:t>
            </a:r>
            <a:r>
              <a:rPr lang="sv-SE" dirty="0" err="1" smtClean="0"/>
              <a:t>limited</a:t>
            </a:r>
            <a:r>
              <a:rPr lang="sv-SE" dirty="0" smtClean="0"/>
              <a:t> </a:t>
            </a:r>
            <a:r>
              <a:rPr lang="sv-SE" dirty="0" err="1" smtClean="0"/>
              <a:t>interest</a:t>
            </a:r>
            <a:r>
              <a:rPr lang="sv-SE" dirty="0" smtClean="0"/>
              <a:t> in </a:t>
            </a:r>
            <a:r>
              <a:rPr lang="sv-SE" dirty="0" err="1" smtClean="0"/>
              <a:t>visiting</a:t>
            </a:r>
            <a:r>
              <a:rPr lang="sv-SE" dirty="0" smtClean="0"/>
              <a:t> patients and </a:t>
            </a:r>
            <a:r>
              <a:rPr lang="sv-SE" dirty="0" err="1" smtClean="0"/>
              <a:t>refers</a:t>
            </a:r>
            <a:r>
              <a:rPr lang="sv-SE" dirty="0" smtClean="0"/>
              <a:t> patients </a:t>
            </a:r>
            <a:r>
              <a:rPr lang="sv-SE" dirty="0" err="1" smtClean="0"/>
              <a:t>often</a:t>
            </a:r>
            <a:endParaRPr lang="sv-SE" dirty="0" smtClean="0"/>
          </a:p>
          <a:p>
            <a:pPr fontAlgn="auto">
              <a:spcAft>
                <a:spcPts val="0"/>
              </a:spcAft>
              <a:buFont typeface="Arial" pitchFamily="34" charset="0"/>
              <a:buChar char="•"/>
              <a:defRPr/>
            </a:pPr>
            <a:r>
              <a:rPr lang="sv-SE" dirty="0" smtClean="0"/>
              <a:t>Minimum </a:t>
            </a:r>
            <a:r>
              <a:rPr lang="sv-SE" dirty="0" err="1" smtClean="0"/>
              <a:t>one</a:t>
            </a:r>
            <a:r>
              <a:rPr lang="sv-SE" dirty="0" smtClean="0"/>
              <a:t> </a:t>
            </a:r>
            <a:r>
              <a:rPr lang="sv-SE" dirty="0" err="1" smtClean="0"/>
              <a:t>nurse</a:t>
            </a:r>
            <a:r>
              <a:rPr lang="sv-SE" dirty="0" smtClean="0"/>
              <a:t> per </a:t>
            </a:r>
            <a:r>
              <a:rPr lang="sv-SE" dirty="0" err="1" smtClean="0"/>
              <a:t>ward</a:t>
            </a:r>
            <a:r>
              <a:rPr lang="sv-SE" dirty="0" smtClean="0"/>
              <a:t>?</a:t>
            </a:r>
          </a:p>
          <a:p>
            <a:pPr fontAlgn="auto">
              <a:spcAft>
                <a:spcPts val="0"/>
              </a:spcAft>
              <a:buFont typeface="Arial" pitchFamily="34" charset="0"/>
              <a:buChar char="•"/>
              <a:defRPr/>
            </a:pPr>
            <a:r>
              <a:rPr lang="sv-SE" dirty="0" err="1" smtClean="0"/>
              <a:t>Taxes</a:t>
            </a:r>
            <a:r>
              <a:rPr lang="sv-SE" dirty="0" smtClean="0"/>
              <a:t>, </a:t>
            </a:r>
            <a:r>
              <a:rPr lang="sv-SE" dirty="0" err="1" smtClean="0"/>
              <a:t>demographic</a:t>
            </a:r>
            <a:r>
              <a:rPr lang="sv-SE" dirty="0" smtClean="0"/>
              <a:t> </a:t>
            </a:r>
            <a:r>
              <a:rPr lang="sv-SE" dirty="0" err="1" smtClean="0"/>
              <a:t>development</a:t>
            </a:r>
            <a:endParaRPr lang="sv-SE" dirty="0" smtClean="0"/>
          </a:p>
          <a:p>
            <a:pPr fontAlgn="auto">
              <a:spcAft>
                <a:spcPts val="0"/>
              </a:spcAft>
              <a:buFont typeface="Arial" pitchFamily="34" charset="0"/>
              <a:buChar char="•"/>
              <a:defRPr/>
            </a:pPr>
            <a:r>
              <a:rPr lang="sv-SE" dirty="0" smtClean="0"/>
              <a:t>Kalmar </a:t>
            </a:r>
            <a:r>
              <a:rPr lang="sv-SE" dirty="0" err="1" smtClean="0"/>
              <a:t>reduced</a:t>
            </a:r>
            <a:r>
              <a:rPr lang="sv-SE" dirty="0" smtClean="0"/>
              <a:t> </a:t>
            </a:r>
            <a:r>
              <a:rPr lang="sv-SE" dirty="0" err="1" smtClean="0"/>
              <a:t>emergency</a:t>
            </a:r>
            <a:r>
              <a:rPr lang="sv-SE" dirty="0" smtClean="0"/>
              <a:t> </a:t>
            </a:r>
            <a:r>
              <a:rPr lang="sv-SE" dirty="0" err="1" smtClean="0"/>
              <a:t>ward</a:t>
            </a:r>
            <a:r>
              <a:rPr lang="sv-SE" dirty="0" smtClean="0"/>
              <a:t> </a:t>
            </a:r>
            <a:r>
              <a:rPr lang="sv-SE" dirty="0" err="1" smtClean="0"/>
              <a:t>costs</a:t>
            </a:r>
            <a:r>
              <a:rPr lang="sv-SE" dirty="0" smtClean="0"/>
              <a:t> </a:t>
            </a:r>
            <a:r>
              <a:rPr lang="sv-SE" dirty="0" err="1" smtClean="0"/>
              <a:t>with</a:t>
            </a:r>
            <a:r>
              <a:rPr lang="sv-SE" dirty="0" smtClean="0"/>
              <a:t> 13% by </a:t>
            </a:r>
            <a:r>
              <a:rPr lang="sv-SE" dirty="0" err="1" smtClean="0"/>
              <a:t>advanced</a:t>
            </a:r>
            <a:r>
              <a:rPr lang="sv-SE" dirty="0" smtClean="0"/>
              <a:t> </a:t>
            </a:r>
            <a:r>
              <a:rPr lang="sv-SE" dirty="0" err="1" smtClean="0"/>
              <a:t>care</a:t>
            </a:r>
            <a:r>
              <a:rPr lang="sv-SE" dirty="0" smtClean="0"/>
              <a:t> planning and </a:t>
            </a:r>
            <a:r>
              <a:rPr lang="sv-SE" dirty="0" err="1" smtClean="0"/>
              <a:t>collaborations</a:t>
            </a:r>
            <a:endParaRPr lang="sv-SE"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457200" y="277813"/>
            <a:ext cx="8229600" cy="922337"/>
          </a:xfrm>
        </p:spPr>
        <p:txBody>
          <a:bodyPr/>
          <a:lstStyle/>
          <a:p>
            <a:r>
              <a:rPr lang="sv-SE" sz="3600" smtClean="0"/>
              <a:t>Vård i livets slut vid demenssjukdom</a:t>
            </a:r>
          </a:p>
        </p:txBody>
      </p:sp>
      <p:sp>
        <p:nvSpPr>
          <p:cNvPr id="108546" name="Rectangle 3"/>
          <p:cNvSpPr>
            <a:spLocks noGrp="1" noChangeArrowheads="1"/>
          </p:cNvSpPr>
          <p:nvPr>
            <p:ph type="body" idx="1"/>
          </p:nvPr>
        </p:nvSpPr>
        <p:spPr/>
        <p:txBody>
          <a:bodyPr/>
          <a:lstStyle/>
          <a:p>
            <a:pPr algn="ctr">
              <a:buFont typeface="Wingdings" pitchFamily="2" charset="2"/>
              <a:buNone/>
            </a:pPr>
            <a:endParaRPr lang="sv-SE" sz="2400" b="1" smtClean="0"/>
          </a:p>
          <a:p>
            <a:pPr algn="ctr">
              <a:buFont typeface="Wingdings" pitchFamily="2" charset="2"/>
              <a:buNone/>
            </a:pPr>
            <a:r>
              <a:rPr lang="sv-SE" sz="2400" b="1" smtClean="0"/>
              <a:t>21 november 2013</a:t>
            </a:r>
          </a:p>
          <a:p>
            <a:pPr algn="ctr">
              <a:buFont typeface="Wingdings" pitchFamily="2" charset="2"/>
              <a:buNone/>
            </a:pPr>
            <a:r>
              <a:rPr lang="sv-SE" sz="2400" b="1" smtClean="0"/>
              <a:t>Östersund</a:t>
            </a:r>
            <a:r>
              <a:rPr lang="sv-SE" sz="2400" smtClean="0"/>
              <a:t> </a:t>
            </a:r>
          </a:p>
          <a:p>
            <a:pPr algn="ctr">
              <a:buFont typeface="Wingdings" pitchFamily="2" charset="2"/>
              <a:buNone/>
            </a:pPr>
            <a:endParaRPr lang="sv-SE" smtClean="0"/>
          </a:p>
          <a:p>
            <a:pPr algn="ctr">
              <a:buFont typeface="Wingdings" pitchFamily="2" charset="2"/>
              <a:buNone/>
            </a:pPr>
            <a:endParaRPr lang="sv-SE" smtClean="0"/>
          </a:p>
          <a:p>
            <a:pPr algn="ctr">
              <a:buFont typeface="Wingdings" pitchFamily="2" charset="2"/>
              <a:buNone/>
            </a:pPr>
            <a:r>
              <a:rPr lang="sv-SE" smtClean="0"/>
              <a:t>	</a:t>
            </a:r>
            <a:r>
              <a:rPr lang="sv-SE" sz="2400" smtClean="0"/>
              <a:t>Johan Sundelöf, MD, PhD</a:t>
            </a:r>
          </a:p>
          <a:p>
            <a:pPr algn="ctr">
              <a:buFont typeface="Wingdings" pitchFamily="2" charset="2"/>
              <a:buNone/>
            </a:pPr>
            <a:r>
              <a:rPr lang="sv-SE" sz="2400" smtClean="0"/>
              <a:t>	Överläkare Löwet ASIH, Upplands Väsby</a:t>
            </a:r>
          </a:p>
          <a:p>
            <a:pPr algn="ctr">
              <a:buFont typeface="Wingdings" pitchFamily="2" charset="2"/>
              <a:buNone/>
            </a:pPr>
            <a:r>
              <a:rPr lang="sv-SE" sz="2400" smtClean="0"/>
              <a:t>	Inst. för Folkhälso-/Vårdvetenskap, Uppsala Universitet</a:t>
            </a:r>
          </a:p>
          <a:p>
            <a:pPr algn="ctr">
              <a:buFont typeface="Wingdings" pitchFamily="2" charset="2"/>
              <a:buNone/>
            </a:pPr>
            <a:r>
              <a:rPr lang="sv-SE" sz="2400" smtClean="0"/>
              <a:t>Johan.sundelof@pubcare.uu.se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p:txBody>
          <a:bodyPr/>
          <a:lstStyle/>
          <a:p>
            <a:r>
              <a:rPr lang="sv-SE" smtClean="0"/>
              <a:t>”Upplägg”</a:t>
            </a:r>
          </a:p>
        </p:txBody>
      </p:sp>
      <p:sp>
        <p:nvSpPr>
          <p:cNvPr id="109570" name="Rectangle 3"/>
          <p:cNvSpPr>
            <a:spLocks noGrp="1" noChangeArrowheads="1"/>
          </p:cNvSpPr>
          <p:nvPr>
            <p:ph type="body" idx="1"/>
          </p:nvPr>
        </p:nvSpPr>
        <p:spPr>
          <a:xfrm>
            <a:off x="179388" y="1600200"/>
            <a:ext cx="8785225" cy="4525963"/>
          </a:xfrm>
        </p:spPr>
        <p:txBody>
          <a:bodyPr/>
          <a:lstStyle/>
          <a:p>
            <a:r>
              <a:rPr lang="sv-SE" smtClean="0"/>
              <a:t>Demenssjukdomar</a:t>
            </a:r>
          </a:p>
          <a:p>
            <a:r>
              <a:rPr lang="sv-SE" smtClean="0"/>
              <a:t>BPSD</a:t>
            </a:r>
          </a:p>
          <a:p>
            <a:r>
              <a:rPr lang="sv-SE" smtClean="0"/>
              <a:t>Evidens HLR, antibiotika, nutrition, ”skicka in”</a:t>
            </a:r>
          </a:p>
          <a:p>
            <a:r>
              <a:rPr lang="sv-SE" smtClean="0"/>
              <a:t>Kunskap om sjukdomsförloppet är nyckeln</a:t>
            </a:r>
          </a:p>
          <a:p>
            <a:r>
              <a:rPr lang="sv-SE" smtClean="0"/>
              <a:t>Symtomlindring</a:t>
            </a:r>
          </a:p>
          <a:p>
            <a:r>
              <a:rPr lang="sv-SE" smtClean="0"/>
              <a:t>Demens ABCplus, Masterutbildning om demens</a:t>
            </a:r>
          </a:p>
          <a:p>
            <a:endParaRPr lang="sv-SE" smtClean="0"/>
          </a:p>
        </p:txBody>
      </p:sp>
    </p:spTree>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p:txBody>
          <a:bodyPr/>
          <a:lstStyle/>
          <a:p>
            <a:r>
              <a:rPr lang="sv-SE" smtClean="0"/>
              <a:t>Take home messages</a:t>
            </a:r>
          </a:p>
        </p:txBody>
      </p:sp>
      <p:sp>
        <p:nvSpPr>
          <p:cNvPr id="271363" name="Rectangle 3"/>
          <p:cNvSpPr>
            <a:spLocks noGrp="1" noChangeArrowheads="1"/>
          </p:cNvSpPr>
          <p:nvPr>
            <p:ph type="body" idx="1"/>
          </p:nvPr>
        </p:nvSpPr>
        <p:spPr>
          <a:xfrm>
            <a:off x="0" y="1452563"/>
            <a:ext cx="9144000" cy="4784725"/>
          </a:xfrm>
        </p:spPr>
        <p:txBody>
          <a:bodyPr/>
          <a:lstStyle/>
          <a:p>
            <a:pPr>
              <a:lnSpc>
                <a:spcPct val="90000"/>
              </a:lnSpc>
            </a:pPr>
            <a:r>
              <a:rPr lang="sv-SE" sz="2500" smtClean="0"/>
              <a:t>Demens ökar i takt med att antalet äldre blir fler</a:t>
            </a:r>
          </a:p>
          <a:p>
            <a:pPr>
              <a:lnSpc>
                <a:spcPct val="90000"/>
              </a:lnSpc>
            </a:pPr>
            <a:r>
              <a:rPr lang="sv-SE" sz="2500" smtClean="0"/>
              <a:t>Demenssjukdomar dyraste sjukdomsgruppen</a:t>
            </a:r>
          </a:p>
          <a:p>
            <a:pPr>
              <a:lnSpc>
                <a:spcPct val="90000"/>
              </a:lnSpc>
            </a:pPr>
            <a:r>
              <a:rPr lang="sv-SE" sz="2500" smtClean="0"/>
              <a:t>Evidens för HLR, Ab, Nutrition, ”Skicka in”</a:t>
            </a:r>
          </a:p>
          <a:p>
            <a:pPr>
              <a:lnSpc>
                <a:spcPct val="90000"/>
              </a:lnSpc>
            </a:pPr>
            <a:r>
              <a:rPr lang="sv-SE" sz="2500" smtClean="0"/>
              <a:t>Behandla inte kommunikationsbrist med Lm!</a:t>
            </a:r>
          </a:p>
          <a:p>
            <a:pPr>
              <a:lnSpc>
                <a:spcPct val="90000"/>
              </a:lnSpc>
            </a:pPr>
            <a:r>
              <a:rPr lang="sv-SE" sz="2500" smtClean="0"/>
              <a:t>Ändrat beteende – symtomkontroll?</a:t>
            </a:r>
          </a:p>
          <a:p>
            <a:pPr>
              <a:lnSpc>
                <a:spcPct val="90000"/>
              </a:lnSpc>
            </a:pPr>
            <a:r>
              <a:rPr lang="sv-SE" sz="2500" smtClean="0"/>
              <a:t>Tidig vårdplanering är nyckeln</a:t>
            </a:r>
          </a:p>
          <a:p>
            <a:pPr>
              <a:lnSpc>
                <a:spcPct val="90000"/>
              </a:lnSpc>
            </a:pPr>
            <a:r>
              <a:rPr lang="sv-SE" sz="2500" smtClean="0"/>
              <a:t>Beskriv sjukdomsförloppet i tid!</a:t>
            </a:r>
          </a:p>
          <a:p>
            <a:pPr>
              <a:lnSpc>
                <a:spcPct val="90000"/>
              </a:lnSpc>
            </a:pPr>
            <a:r>
              <a:rPr lang="sv-SE" sz="2500" smtClean="0"/>
              <a:t>Checklista för kommunikation med anhöriga</a:t>
            </a:r>
          </a:p>
          <a:p>
            <a:pPr>
              <a:lnSpc>
                <a:spcPct val="90000"/>
              </a:lnSpc>
            </a:pPr>
            <a:r>
              <a:rPr lang="sv-SE" sz="2500" smtClean="0"/>
              <a:t>1:a hjälpen i mötet med personer med demens</a:t>
            </a:r>
          </a:p>
          <a:p>
            <a:pPr>
              <a:lnSpc>
                <a:spcPct val="90000"/>
              </a:lnSpc>
            </a:pPr>
            <a:r>
              <a:rPr lang="sv-SE" sz="2500" smtClean="0"/>
              <a:t>Symtomlindring, symtomskattning, symtomprevention</a:t>
            </a:r>
          </a:p>
          <a:p>
            <a:pPr>
              <a:lnSpc>
                <a:spcPct val="90000"/>
              </a:lnSpc>
            </a:pPr>
            <a:r>
              <a:rPr lang="sv-SE" sz="2500" smtClean="0"/>
              <a:t>God vård i livets slut oavsett diagnos en mänsklig rättighet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1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1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1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13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136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136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136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136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136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136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136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build="p"/>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sv-SE" smtClean="0"/>
              <a:t>Palliation och demens</a:t>
            </a:r>
          </a:p>
        </p:txBody>
      </p:sp>
      <p:sp>
        <p:nvSpPr>
          <p:cNvPr id="111618" name="Rectangle 3"/>
          <p:cNvSpPr>
            <a:spLocks noGrp="1" noChangeArrowheads="1"/>
          </p:cNvSpPr>
          <p:nvPr>
            <p:ph type="body" idx="1"/>
          </p:nvPr>
        </p:nvSpPr>
        <p:spPr/>
        <p:txBody>
          <a:bodyPr/>
          <a:lstStyle/>
          <a:p>
            <a:endParaRPr lang="sv-SE" smtClean="0"/>
          </a:p>
          <a:p>
            <a:endParaRPr lang="sv-SE" smtClean="0"/>
          </a:p>
          <a:p>
            <a:r>
              <a:rPr lang="sv-SE" smtClean="0"/>
              <a:t>Alla människor skall tillförsäkras en god palliativ vård oavsett sjukdom (SOU 2001:6)</a:t>
            </a:r>
          </a:p>
        </p:txBody>
      </p:sp>
    </p:spTree>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41" name="Rectangle 2"/>
          <p:cNvSpPr>
            <a:spLocks noGrp="1" noChangeArrowheads="1"/>
          </p:cNvSpPr>
          <p:nvPr>
            <p:ph type="body" idx="1"/>
          </p:nvPr>
        </p:nvSpPr>
        <p:spPr>
          <a:xfrm>
            <a:off x="1042988" y="908050"/>
            <a:ext cx="7056437" cy="5257800"/>
          </a:xfrm>
        </p:spPr>
        <p:txBody>
          <a:bodyPr/>
          <a:lstStyle/>
          <a:p>
            <a:pPr>
              <a:lnSpc>
                <a:spcPct val="90000"/>
              </a:lnSpc>
            </a:pPr>
            <a:endParaRPr lang="sv-SE" sz="2600" smtClean="0"/>
          </a:p>
          <a:p>
            <a:pPr>
              <a:lnSpc>
                <a:spcPct val="90000"/>
              </a:lnSpc>
              <a:buFont typeface="Wingdings" pitchFamily="2" charset="2"/>
              <a:buNone/>
            </a:pPr>
            <a:endParaRPr lang="sv-SE" sz="2600" smtClean="0"/>
          </a:p>
          <a:p>
            <a:pPr>
              <a:lnSpc>
                <a:spcPct val="90000"/>
              </a:lnSpc>
              <a:buFont typeface="Wingdings" pitchFamily="2" charset="2"/>
              <a:buNone/>
            </a:pPr>
            <a:endParaRPr lang="sv-SE" sz="2600" smtClean="0"/>
          </a:p>
          <a:p>
            <a:pPr>
              <a:lnSpc>
                <a:spcPct val="90000"/>
              </a:lnSpc>
              <a:buFont typeface="Wingdings" pitchFamily="2" charset="2"/>
              <a:buNone/>
            </a:pPr>
            <a:r>
              <a:rPr lang="sv-SE" sz="2600" smtClean="0"/>
              <a:t>	Demens definieras som en bestående minnesförsämring (&gt;6 månader) som är så uttalad att den leder till svårigheter att klara sitt vardagliga liv </a:t>
            </a:r>
          </a:p>
        </p:txBody>
      </p:sp>
      <p:sp>
        <p:nvSpPr>
          <p:cNvPr id="112642" name="Rectangle 3"/>
          <p:cNvSpPr>
            <a:spLocks noGrp="1" noChangeArrowheads="1"/>
          </p:cNvSpPr>
          <p:nvPr>
            <p:ph type="title"/>
          </p:nvPr>
        </p:nvSpPr>
        <p:spPr>
          <a:xfrm>
            <a:off x="984250" y="407988"/>
            <a:ext cx="7116763" cy="763587"/>
          </a:xfrm>
        </p:spPr>
        <p:txBody>
          <a:bodyPr/>
          <a:lstStyle/>
          <a:p>
            <a:r>
              <a:rPr lang="sv-SE" smtClean="0"/>
              <a:t>Definition av demens</a:t>
            </a:r>
          </a:p>
        </p:txBody>
      </p:sp>
      <p:sp>
        <p:nvSpPr>
          <p:cNvPr id="112643" name="Text Box 4"/>
          <p:cNvSpPr txBox="1">
            <a:spLocks noChangeArrowheads="1"/>
          </p:cNvSpPr>
          <p:nvPr/>
        </p:nvSpPr>
        <p:spPr bwMode="auto">
          <a:xfrm>
            <a:off x="4068763" y="5595938"/>
            <a:ext cx="5113337" cy="430212"/>
          </a:xfrm>
          <a:prstGeom prst="rect">
            <a:avLst/>
          </a:prstGeom>
          <a:noFill/>
          <a:ln w="9525">
            <a:noFill/>
            <a:miter lim="800000"/>
            <a:headEnd/>
            <a:tailEnd/>
          </a:ln>
        </p:spPr>
        <p:txBody>
          <a:bodyPr lIns="96744" tIns="48372" rIns="96744" bIns="48372">
            <a:spAutoFit/>
          </a:bodyPr>
          <a:lstStyle/>
          <a:p>
            <a:pPr defTabSz="193675">
              <a:spcBef>
                <a:spcPct val="20000"/>
              </a:spcBef>
            </a:pPr>
            <a:r>
              <a:rPr lang="en-US" sz="1000" b="1"/>
              <a:t>(ICD-10; World Health Organization’s 10th International Classification of Diseases</a:t>
            </a:r>
          </a:p>
          <a:p>
            <a:pPr defTabSz="193675">
              <a:spcBef>
                <a:spcPct val="20000"/>
              </a:spcBef>
            </a:pPr>
            <a:r>
              <a:rPr lang="sv-SE" sz="1000" b="1"/>
              <a:t>DSM-IV; </a:t>
            </a:r>
            <a:r>
              <a:rPr lang="en-US" sz="1000" b="1"/>
              <a:t>Diagnostic and Statistical Manual of Mental Disorders IV )</a:t>
            </a:r>
            <a:endParaRPr lang="sv-SE" sz="1000" b="1"/>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a:xfrm>
            <a:off x="179388" y="115888"/>
            <a:ext cx="8856662" cy="1009650"/>
          </a:xfrm>
        </p:spPr>
        <p:txBody>
          <a:bodyPr/>
          <a:lstStyle/>
          <a:p>
            <a:r>
              <a:rPr lang="sv-SE" sz="2600" b="1" smtClean="0"/>
              <a:t>Alzheimers sjukdom är vanligaste demenssjukdomen</a:t>
            </a:r>
            <a:r>
              <a:rPr lang="sv-SE" smtClean="0"/>
              <a:t> </a:t>
            </a:r>
          </a:p>
        </p:txBody>
      </p:sp>
      <p:sp>
        <p:nvSpPr>
          <p:cNvPr id="113666" name="Rectangle 3"/>
          <p:cNvSpPr>
            <a:spLocks noGrp="1" noChangeArrowheads="1"/>
          </p:cNvSpPr>
          <p:nvPr>
            <p:ph type="body" idx="1"/>
          </p:nvPr>
        </p:nvSpPr>
        <p:spPr>
          <a:xfrm>
            <a:off x="1393825" y="1639888"/>
            <a:ext cx="6346825" cy="4094162"/>
          </a:xfrm>
        </p:spPr>
        <p:txBody>
          <a:bodyPr/>
          <a:lstStyle/>
          <a:p>
            <a:endParaRPr lang="sv-SE" smtClean="0"/>
          </a:p>
          <a:p>
            <a:r>
              <a:rPr lang="sv-SE" smtClean="0"/>
              <a:t>Alzheimers sjukdom 60%</a:t>
            </a:r>
          </a:p>
          <a:p>
            <a:r>
              <a:rPr lang="sv-SE" smtClean="0"/>
              <a:t>Vaskulär demens 25%</a:t>
            </a:r>
          </a:p>
          <a:p>
            <a:r>
              <a:rPr lang="sv-SE" smtClean="0"/>
              <a:t>Lewy body demens 10%</a:t>
            </a:r>
          </a:p>
          <a:p>
            <a:r>
              <a:rPr lang="sv-SE" smtClean="0"/>
              <a:t>Frontotemporal demens 5%</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457200" y="115888"/>
            <a:ext cx="8229600" cy="1143000"/>
          </a:xfrm>
        </p:spPr>
        <p:txBody>
          <a:bodyPr/>
          <a:lstStyle/>
          <a:p>
            <a:r>
              <a:rPr lang="sv-SE" sz="2800" b="1" smtClean="0"/>
              <a:t>Antalet personer med demens i Sverige ökar</a:t>
            </a:r>
            <a:endParaRPr lang="sv-SE" sz="2800" smtClean="0"/>
          </a:p>
        </p:txBody>
      </p:sp>
      <p:pic>
        <p:nvPicPr>
          <p:cNvPr id="114690" name="Picture 3"/>
          <p:cNvPicPr>
            <a:picLocks noChangeAspect="1" noChangeArrowheads="1"/>
          </p:cNvPicPr>
          <p:nvPr/>
        </p:nvPicPr>
        <p:blipFill>
          <a:blip r:embed="rId2"/>
          <a:srcRect/>
          <a:stretch>
            <a:fillRect/>
          </a:stretch>
        </p:blipFill>
        <p:spPr bwMode="auto">
          <a:xfrm>
            <a:off x="1258888" y="1484313"/>
            <a:ext cx="6705600" cy="4833937"/>
          </a:xfrm>
          <a:prstGeom prst="rect">
            <a:avLst/>
          </a:prstGeom>
          <a:noFill/>
          <a:ln w="9525">
            <a:noFill/>
            <a:miter lim="800000"/>
            <a:headEnd/>
            <a:tailEnd/>
          </a:ln>
        </p:spPr>
      </p:pic>
      <p:sp>
        <p:nvSpPr>
          <p:cNvPr id="114691" name="Text Box 4"/>
          <p:cNvSpPr txBox="1">
            <a:spLocks noChangeArrowheads="1"/>
          </p:cNvSpPr>
          <p:nvPr/>
        </p:nvSpPr>
        <p:spPr bwMode="auto">
          <a:xfrm>
            <a:off x="7194550" y="6467475"/>
            <a:ext cx="977900" cy="274638"/>
          </a:xfrm>
          <a:prstGeom prst="rect">
            <a:avLst/>
          </a:prstGeom>
          <a:noFill/>
          <a:ln w="9525">
            <a:noFill/>
            <a:miter lim="800000"/>
            <a:headEnd/>
            <a:tailEnd/>
          </a:ln>
        </p:spPr>
        <p:txBody>
          <a:bodyPr wrap="none">
            <a:spAutoFit/>
          </a:bodyPr>
          <a:lstStyle/>
          <a:p>
            <a:pPr eaLnBrk="0" hangingPunct="0"/>
            <a:r>
              <a:rPr lang="sv-SE" sz="1200">
                <a:ea typeface="MS PGothic" pitchFamily="34" charset="-128"/>
              </a:rPr>
              <a:t>(SBU 2005)</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5713" name="Rectangle 2"/>
          <p:cNvSpPr>
            <a:spLocks noGrp="1" noChangeArrowheads="1"/>
          </p:cNvSpPr>
          <p:nvPr>
            <p:ph type="body" idx="1"/>
          </p:nvPr>
        </p:nvSpPr>
        <p:spPr>
          <a:xfrm>
            <a:off x="457200" y="1600200"/>
            <a:ext cx="8229600" cy="4497388"/>
          </a:xfrm>
        </p:spPr>
        <p:txBody>
          <a:bodyPr/>
          <a:lstStyle/>
          <a:p>
            <a:pPr>
              <a:lnSpc>
                <a:spcPct val="80000"/>
              </a:lnSpc>
            </a:pPr>
            <a:r>
              <a:rPr lang="sv-SE" sz="2400" b="1" smtClean="0"/>
              <a:t>Ovanligt före 60 år</a:t>
            </a:r>
          </a:p>
          <a:p>
            <a:pPr>
              <a:lnSpc>
                <a:spcPct val="80000"/>
              </a:lnSpc>
              <a:buFont typeface="Wingdings" pitchFamily="2" charset="2"/>
              <a:buNone/>
            </a:pPr>
            <a:endParaRPr lang="sv-SE" sz="2400" b="1" smtClean="0"/>
          </a:p>
          <a:p>
            <a:pPr>
              <a:lnSpc>
                <a:spcPct val="80000"/>
              </a:lnSpc>
            </a:pPr>
            <a:r>
              <a:rPr lang="sv-SE" sz="2400" b="1" smtClean="0"/>
              <a:t>1% vid 65 år och fördubblas vart 5 år</a:t>
            </a:r>
          </a:p>
          <a:p>
            <a:pPr>
              <a:lnSpc>
                <a:spcPct val="80000"/>
              </a:lnSpc>
              <a:buFont typeface="Wingdings" pitchFamily="2" charset="2"/>
              <a:buNone/>
            </a:pPr>
            <a:endParaRPr lang="sv-SE" sz="2400" b="1" u="sng" smtClean="0"/>
          </a:p>
          <a:p>
            <a:pPr>
              <a:lnSpc>
                <a:spcPct val="80000"/>
              </a:lnSpc>
              <a:buFont typeface="Wingdings" pitchFamily="2" charset="2"/>
              <a:buNone/>
            </a:pPr>
            <a:r>
              <a:rPr lang="sv-SE" sz="2400" b="1" u="sng" smtClean="0"/>
              <a:t>Sverige:</a:t>
            </a:r>
          </a:p>
          <a:p>
            <a:pPr>
              <a:lnSpc>
                <a:spcPct val="80000"/>
              </a:lnSpc>
              <a:buFont typeface="Wingdings" pitchFamily="2" charset="2"/>
              <a:buNone/>
            </a:pPr>
            <a:r>
              <a:rPr lang="sv-SE" sz="2400" smtClean="0"/>
              <a:t>2005: 140 000 demenssjuka</a:t>
            </a:r>
          </a:p>
          <a:p>
            <a:pPr>
              <a:lnSpc>
                <a:spcPct val="80000"/>
              </a:lnSpc>
              <a:buFont typeface="Wingdings" pitchFamily="2" charset="2"/>
              <a:buNone/>
            </a:pPr>
            <a:r>
              <a:rPr lang="sv-SE" sz="2400" smtClean="0"/>
              <a:t>2050: 250 000 demenssjuka</a:t>
            </a:r>
          </a:p>
          <a:p>
            <a:pPr>
              <a:lnSpc>
                <a:spcPct val="80000"/>
              </a:lnSpc>
              <a:buFont typeface="Wingdings" pitchFamily="2" charset="2"/>
              <a:buNone/>
            </a:pPr>
            <a:endParaRPr lang="sv-SE" sz="2400" smtClean="0"/>
          </a:p>
          <a:p>
            <a:pPr>
              <a:lnSpc>
                <a:spcPct val="80000"/>
              </a:lnSpc>
              <a:buFont typeface="Wingdings" pitchFamily="2" charset="2"/>
              <a:buNone/>
            </a:pPr>
            <a:r>
              <a:rPr lang="sv-SE" sz="2400" b="1" u="sng" smtClean="0"/>
              <a:t>Världen:</a:t>
            </a:r>
          </a:p>
          <a:p>
            <a:pPr>
              <a:lnSpc>
                <a:spcPct val="80000"/>
              </a:lnSpc>
              <a:buFont typeface="Wingdings" pitchFamily="2" charset="2"/>
              <a:buNone/>
            </a:pPr>
            <a:r>
              <a:rPr lang="sv-SE" sz="2400" smtClean="0"/>
              <a:t>2005: 24 miljoner demenssjuka</a:t>
            </a:r>
          </a:p>
          <a:p>
            <a:pPr>
              <a:lnSpc>
                <a:spcPct val="80000"/>
              </a:lnSpc>
              <a:buFont typeface="Wingdings" pitchFamily="2" charset="2"/>
              <a:buNone/>
            </a:pPr>
            <a:r>
              <a:rPr lang="sv-SE" sz="2400" smtClean="0"/>
              <a:t>2040: 80 miljoner demenssjuka</a:t>
            </a:r>
          </a:p>
        </p:txBody>
      </p:sp>
      <p:sp>
        <p:nvSpPr>
          <p:cNvPr id="115714" name="Rectangle 3"/>
          <p:cNvSpPr>
            <a:spLocks noGrp="1" noChangeArrowheads="1"/>
          </p:cNvSpPr>
          <p:nvPr>
            <p:ph type="title"/>
          </p:nvPr>
        </p:nvSpPr>
        <p:spPr>
          <a:xfrm>
            <a:off x="0" y="260350"/>
            <a:ext cx="9144000" cy="792163"/>
          </a:xfrm>
        </p:spPr>
        <p:txBody>
          <a:bodyPr bIns="0" anchor="b"/>
          <a:lstStyle/>
          <a:p>
            <a:r>
              <a:rPr lang="sv-SE" sz="3900" smtClean="0"/>
              <a:t>Demens ökar i Sverige och världen</a:t>
            </a:r>
          </a:p>
        </p:txBody>
      </p:sp>
      <p:sp>
        <p:nvSpPr>
          <p:cNvPr id="115715" name="Text Box 4"/>
          <p:cNvSpPr txBox="1">
            <a:spLocks noChangeArrowheads="1"/>
          </p:cNvSpPr>
          <p:nvPr/>
        </p:nvSpPr>
        <p:spPr bwMode="auto">
          <a:xfrm>
            <a:off x="6443663" y="6021388"/>
            <a:ext cx="2468562" cy="581025"/>
          </a:xfrm>
          <a:prstGeom prst="rect">
            <a:avLst/>
          </a:prstGeom>
          <a:noFill/>
          <a:ln w="9525">
            <a:noFill/>
            <a:miter lim="800000"/>
            <a:headEnd/>
            <a:tailEnd/>
          </a:ln>
        </p:spPr>
        <p:txBody>
          <a:bodyPr wrap="none">
            <a:spAutoFit/>
          </a:bodyPr>
          <a:lstStyle/>
          <a:p>
            <a:pPr eaLnBrk="0" hangingPunct="0"/>
            <a:r>
              <a:rPr lang="sv-SE" sz="1600">
                <a:ea typeface="MS PGothic" pitchFamily="34" charset="-128"/>
              </a:rPr>
              <a:t>(Socialstyrelsen 2005)</a:t>
            </a:r>
          </a:p>
          <a:p>
            <a:pPr eaLnBrk="0" hangingPunct="0"/>
            <a:r>
              <a:rPr lang="sv-SE" sz="1600">
                <a:ea typeface="MS PGothic" pitchFamily="34" charset="-128"/>
              </a:rPr>
              <a:t>(Ferri et al, Lancet, 2005)</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6737" name="Rectangle 2"/>
          <p:cNvSpPr>
            <a:spLocks noGrp="1" noChangeArrowheads="1"/>
          </p:cNvSpPr>
          <p:nvPr>
            <p:ph type="ctrTitle"/>
          </p:nvPr>
        </p:nvSpPr>
        <p:spPr>
          <a:xfrm>
            <a:off x="0" y="115888"/>
            <a:ext cx="9144000" cy="1470025"/>
          </a:xfrm>
        </p:spPr>
        <p:txBody>
          <a:bodyPr/>
          <a:lstStyle/>
          <a:p>
            <a:r>
              <a:rPr lang="sv-SE" sz="3400" smtClean="0"/>
              <a:t>Andelen äldre ökar i stora delar av världen</a:t>
            </a:r>
            <a:r>
              <a:rPr lang="sv-SE" smtClean="0"/>
              <a:t> </a:t>
            </a:r>
          </a:p>
        </p:txBody>
      </p:sp>
      <p:sp>
        <p:nvSpPr>
          <p:cNvPr id="183299" name="Rectangle 3"/>
          <p:cNvSpPr>
            <a:spLocks noGrp="1" noChangeArrowheads="1"/>
          </p:cNvSpPr>
          <p:nvPr>
            <p:ph type="subTitle" idx="1"/>
          </p:nvPr>
        </p:nvSpPr>
        <p:spPr/>
        <p:txBody>
          <a:bodyPr rtlCol="0">
            <a:normAutofit/>
          </a:bodyPr>
          <a:lstStyle/>
          <a:p>
            <a:pPr fontAlgn="auto">
              <a:spcAft>
                <a:spcPts val="0"/>
              </a:spcAft>
              <a:buFont typeface="Arial" pitchFamily="34" charset="0"/>
              <a:buNone/>
              <a:defRPr/>
            </a:pPr>
            <a:endParaRPr lang="sv-SE" smtClean="0"/>
          </a:p>
        </p:txBody>
      </p:sp>
      <p:pic>
        <p:nvPicPr>
          <p:cNvPr id="116739" name="Picture 4" descr="Life_expectancy_world_map2"/>
          <p:cNvPicPr>
            <a:picLocks noChangeAspect="1" noChangeArrowheads="1"/>
          </p:cNvPicPr>
          <p:nvPr/>
        </p:nvPicPr>
        <p:blipFill>
          <a:blip r:embed="rId2"/>
          <a:srcRect/>
          <a:stretch>
            <a:fillRect/>
          </a:stretch>
        </p:blipFill>
        <p:spPr bwMode="auto">
          <a:xfrm>
            <a:off x="323850" y="1797050"/>
            <a:ext cx="8675688" cy="4013200"/>
          </a:xfrm>
          <a:prstGeom prst="rect">
            <a:avLst/>
          </a:prstGeom>
          <a:noFill/>
          <a:ln w="9525">
            <a:noFill/>
            <a:miter lim="800000"/>
            <a:headEnd/>
            <a:tailEnd/>
          </a:ln>
        </p:spPr>
      </p:pic>
      <p:sp>
        <p:nvSpPr>
          <p:cNvPr id="116740" name="Text Box 5"/>
          <p:cNvSpPr txBox="1">
            <a:spLocks noChangeArrowheads="1"/>
          </p:cNvSpPr>
          <p:nvPr/>
        </p:nvSpPr>
        <p:spPr bwMode="auto">
          <a:xfrm>
            <a:off x="7072313" y="6184900"/>
            <a:ext cx="1466850" cy="366713"/>
          </a:xfrm>
          <a:prstGeom prst="rect">
            <a:avLst/>
          </a:prstGeom>
          <a:noFill/>
          <a:ln w="9525">
            <a:noFill/>
            <a:miter lim="800000"/>
            <a:headEnd/>
            <a:tailEnd/>
          </a:ln>
        </p:spPr>
        <p:txBody>
          <a:bodyPr wrap="none">
            <a:spAutoFit/>
          </a:bodyPr>
          <a:lstStyle/>
          <a:p>
            <a:r>
              <a:rPr lang="sv-SE"/>
              <a:t>(WHO 2012)</a:t>
            </a:r>
          </a:p>
        </p:txBody>
      </p:sp>
    </p:spTree>
  </p:cSld>
  <p:clrMapOvr>
    <a:masterClrMapping/>
  </p:clrMapOvr>
  <p:transition spd="slow"/>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17761" name="Group 2"/>
          <p:cNvGrpSpPr>
            <a:grpSpLocks/>
          </p:cNvGrpSpPr>
          <p:nvPr/>
        </p:nvGrpSpPr>
        <p:grpSpPr bwMode="auto">
          <a:xfrm>
            <a:off x="1908175" y="1111250"/>
            <a:ext cx="4970463" cy="8150225"/>
            <a:chOff x="1791" y="1207"/>
            <a:chExt cx="2316" cy="4499"/>
          </a:xfrm>
        </p:grpSpPr>
        <p:sp>
          <p:nvSpPr>
            <p:cNvPr id="147459" name="Rectangle 3"/>
            <p:cNvSpPr>
              <a:spLocks noChangeArrowheads="1"/>
            </p:cNvSpPr>
            <p:nvPr/>
          </p:nvSpPr>
          <p:spPr bwMode="auto">
            <a:xfrm>
              <a:off x="3458" y="1642"/>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38,4</a:t>
              </a:r>
            </a:p>
          </p:txBody>
        </p:sp>
        <p:sp>
          <p:nvSpPr>
            <p:cNvPr id="147460" name="Rectangle 4"/>
            <p:cNvSpPr>
              <a:spLocks noChangeArrowheads="1"/>
            </p:cNvSpPr>
            <p:nvPr/>
          </p:nvSpPr>
          <p:spPr bwMode="auto">
            <a:xfrm>
              <a:off x="2088" y="1642"/>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Demens</a:t>
              </a:r>
            </a:p>
          </p:txBody>
        </p:sp>
        <p:sp>
          <p:nvSpPr>
            <p:cNvPr id="147461" name="Rectangle 5"/>
            <p:cNvSpPr>
              <a:spLocks noChangeArrowheads="1"/>
            </p:cNvSpPr>
            <p:nvPr/>
          </p:nvSpPr>
          <p:spPr bwMode="auto">
            <a:xfrm>
              <a:off x="3458" y="1872"/>
              <a:ext cx="649"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36</a:t>
              </a:r>
            </a:p>
          </p:txBody>
        </p:sp>
        <p:sp>
          <p:nvSpPr>
            <p:cNvPr id="147462" name="Rectangle 6"/>
            <p:cNvSpPr>
              <a:spLocks noChangeArrowheads="1"/>
            </p:cNvSpPr>
            <p:nvPr/>
          </p:nvSpPr>
          <p:spPr bwMode="auto">
            <a:xfrm>
              <a:off x="2088" y="1872"/>
              <a:ext cx="1257"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Reumatiska sjukdomar</a:t>
              </a:r>
            </a:p>
          </p:txBody>
        </p:sp>
        <p:sp>
          <p:nvSpPr>
            <p:cNvPr id="147463" name="Rectangle 7"/>
            <p:cNvSpPr>
              <a:spLocks noChangeArrowheads="1"/>
            </p:cNvSpPr>
            <p:nvPr/>
          </p:nvSpPr>
          <p:spPr bwMode="auto">
            <a:xfrm>
              <a:off x="3458" y="2101"/>
              <a:ext cx="649" cy="29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36</a:t>
              </a:r>
            </a:p>
          </p:txBody>
        </p:sp>
        <p:sp>
          <p:nvSpPr>
            <p:cNvPr id="147464" name="Rectangle 8"/>
            <p:cNvSpPr>
              <a:spLocks noChangeArrowheads="1"/>
            </p:cNvSpPr>
            <p:nvPr/>
          </p:nvSpPr>
          <p:spPr bwMode="auto">
            <a:xfrm>
              <a:off x="2088" y="2101"/>
              <a:ext cx="1257" cy="29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Psykiska sjukdomar</a:t>
              </a:r>
              <a:r>
                <a:rPr lang="sv-SE" sz="1200" b="1">
                  <a:effectLst>
                    <a:outerShdw blurRad="38100" dist="38100" dir="2700000" algn="tl">
                      <a:srgbClr val="000000"/>
                    </a:outerShdw>
                  </a:effectLst>
                  <a:latin typeface="Arial" pitchFamily="34" charset="0"/>
                  <a:cs typeface="+mn-cs"/>
                </a:rPr>
                <a:t> </a:t>
              </a:r>
            </a:p>
          </p:txBody>
        </p:sp>
        <p:sp>
          <p:nvSpPr>
            <p:cNvPr id="147465" name="Rectangle 9"/>
            <p:cNvSpPr>
              <a:spLocks noChangeArrowheads="1"/>
            </p:cNvSpPr>
            <p:nvPr/>
          </p:nvSpPr>
          <p:spPr bwMode="auto">
            <a:xfrm>
              <a:off x="3458" y="2391"/>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33</a:t>
              </a:r>
            </a:p>
          </p:txBody>
        </p:sp>
        <p:sp>
          <p:nvSpPr>
            <p:cNvPr id="147466" name="Rectangle 10"/>
            <p:cNvSpPr>
              <a:spLocks noChangeArrowheads="1"/>
            </p:cNvSpPr>
            <p:nvPr/>
          </p:nvSpPr>
          <p:spPr bwMode="auto">
            <a:xfrm>
              <a:off x="2088" y="2391"/>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Cancer</a:t>
              </a:r>
            </a:p>
          </p:txBody>
        </p:sp>
        <p:sp>
          <p:nvSpPr>
            <p:cNvPr id="147467" name="Rectangle 11"/>
            <p:cNvSpPr>
              <a:spLocks noChangeArrowheads="1"/>
            </p:cNvSpPr>
            <p:nvPr/>
          </p:nvSpPr>
          <p:spPr bwMode="auto">
            <a:xfrm>
              <a:off x="3458" y="2621"/>
              <a:ext cx="649"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32,5</a:t>
              </a:r>
            </a:p>
          </p:txBody>
        </p:sp>
        <p:sp>
          <p:nvSpPr>
            <p:cNvPr id="147468" name="Rectangle 12"/>
            <p:cNvSpPr>
              <a:spLocks noChangeArrowheads="1"/>
            </p:cNvSpPr>
            <p:nvPr/>
          </p:nvSpPr>
          <p:spPr bwMode="auto">
            <a:xfrm>
              <a:off x="2088" y="2621"/>
              <a:ext cx="1257"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Depression</a:t>
              </a:r>
            </a:p>
          </p:txBody>
        </p:sp>
        <p:sp>
          <p:nvSpPr>
            <p:cNvPr id="147469" name="Rectangle 13"/>
            <p:cNvSpPr>
              <a:spLocks noChangeArrowheads="1"/>
            </p:cNvSpPr>
            <p:nvPr/>
          </p:nvSpPr>
          <p:spPr bwMode="auto">
            <a:xfrm>
              <a:off x="3458" y="2850"/>
              <a:ext cx="649"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25</a:t>
              </a:r>
            </a:p>
          </p:txBody>
        </p:sp>
        <p:sp>
          <p:nvSpPr>
            <p:cNvPr id="147470" name="Rectangle 14"/>
            <p:cNvSpPr>
              <a:spLocks noChangeArrowheads="1"/>
            </p:cNvSpPr>
            <p:nvPr/>
          </p:nvSpPr>
          <p:spPr bwMode="auto">
            <a:xfrm>
              <a:off x="2088" y="2850"/>
              <a:ext cx="1257"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Hjärtkärlsjukdomar</a:t>
              </a:r>
            </a:p>
          </p:txBody>
        </p:sp>
        <p:sp>
          <p:nvSpPr>
            <p:cNvPr id="147471" name="Rectangle 15"/>
            <p:cNvSpPr>
              <a:spLocks noChangeArrowheads="1"/>
            </p:cNvSpPr>
            <p:nvPr/>
          </p:nvSpPr>
          <p:spPr bwMode="auto">
            <a:xfrm>
              <a:off x="3458" y="3079"/>
              <a:ext cx="649"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20,3</a:t>
              </a:r>
            </a:p>
          </p:txBody>
        </p:sp>
        <p:sp>
          <p:nvSpPr>
            <p:cNvPr id="147472" name="Rectangle 16"/>
            <p:cNvSpPr>
              <a:spLocks noChangeArrowheads="1"/>
            </p:cNvSpPr>
            <p:nvPr/>
          </p:nvSpPr>
          <p:spPr bwMode="auto">
            <a:xfrm>
              <a:off x="2088" y="3079"/>
              <a:ext cx="1257" cy="2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Alkohol</a:t>
              </a:r>
            </a:p>
          </p:txBody>
        </p:sp>
        <p:sp>
          <p:nvSpPr>
            <p:cNvPr id="147473" name="Rectangle 17"/>
            <p:cNvSpPr>
              <a:spLocks noChangeArrowheads="1"/>
            </p:cNvSpPr>
            <p:nvPr/>
          </p:nvSpPr>
          <p:spPr bwMode="auto">
            <a:xfrm>
              <a:off x="3458" y="3309"/>
              <a:ext cx="649"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12</a:t>
              </a:r>
            </a:p>
          </p:txBody>
        </p:sp>
        <p:sp>
          <p:nvSpPr>
            <p:cNvPr id="147474" name="Rectangle 18"/>
            <p:cNvSpPr>
              <a:spLocks noChangeArrowheads="1"/>
            </p:cNvSpPr>
            <p:nvPr/>
          </p:nvSpPr>
          <p:spPr bwMode="auto">
            <a:xfrm>
              <a:off x="2088" y="3309"/>
              <a:ext cx="1257"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Stroke</a:t>
              </a:r>
            </a:p>
          </p:txBody>
        </p:sp>
        <p:sp>
          <p:nvSpPr>
            <p:cNvPr id="147475" name="Rectangle 19"/>
            <p:cNvSpPr>
              <a:spLocks noChangeArrowheads="1"/>
            </p:cNvSpPr>
            <p:nvPr/>
          </p:nvSpPr>
          <p:spPr bwMode="auto">
            <a:xfrm>
              <a:off x="3458" y="3538"/>
              <a:ext cx="649"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7</a:t>
              </a:r>
            </a:p>
          </p:txBody>
        </p:sp>
        <p:sp>
          <p:nvSpPr>
            <p:cNvPr id="147476" name="Rectangle 20"/>
            <p:cNvSpPr>
              <a:spLocks noChangeArrowheads="1"/>
            </p:cNvSpPr>
            <p:nvPr/>
          </p:nvSpPr>
          <p:spPr bwMode="auto">
            <a:xfrm>
              <a:off x="2088" y="3538"/>
              <a:ext cx="1257" cy="229"/>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effectLst>
                    <a:outerShdw blurRad="38100" dist="38100" dir="2700000" algn="tl">
                      <a:srgbClr val="000000"/>
                    </a:outerShdw>
                  </a:effectLst>
                  <a:latin typeface="Arial" pitchFamily="34" charset="0"/>
                  <a:cs typeface="+mn-cs"/>
                </a:rPr>
                <a:t>Diabetes</a:t>
              </a:r>
            </a:p>
          </p:txBody>
        </p:sp>
        <p:sp>
          <p:nvSpPr>
            <p:cNvPr id="147477" name="Rectangle 21"/>
            <p:cNvSpPr>
              <a:spLocks noChangeArrowheads="1"/>
            </p:cNvSpPr>
            <p:nvPr/>
          </p:nvSpPr>
          <p:spPr bwMode="auto">
            <a:xfrm>
              <a:off x="3291" y="1207"/>
              <a:ext cx="805" cy="3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solidFill>
                    <a:srgbClr val="FFFF00"/>
                  </a:solidFill>
                  <a:effectLst>
                    <a:outerShdw blurRad="38100" dist="38100" dir="2700000" algn="tl">
                      <a:srgbClr val="000000"/>
                    </a:outerShdw>
                  </a:effectLst>
                  <a:latin typeface="Arial" pitchFamily="34" charset="0"/>
                  <a:cs typeface="+mn-cs"/>
                </a:rPr>
                <a:t>   </a:t>
              </a:r>
              <a:r>
                <a:rPr lang="sv-SE" sz="1400" b="1">
                  <a:effectLst>
                    <a:outerShdw blurRad="38100" dist="38100" dir="2700000" algn="tl">
                      <a:srgbClr val="000000"/>
                    </a:outerShdw>
                  </a:effectLst>
                  <a:latin typeface="Arial" pitchFamily="34" charset="0"/>
                  <a:cs typeface="+mn-cs"/>
                </a:rPr>
                <a:t>Kostnad</a:t>
              </a:r>
            </a:p>
            <a:p>
              <a:pPr fontAlgn="auto">
                <a:spcBef>
                  <a:spcPct val="20000"/>
                </a:spcBef>
                <a:spcAft>
                  <a:spcPts val="0"/>
                </a:spcAft>
                <a:buClr>
                  <a:schemeClr val="hlink"/>
                </a:buClr>
                <a:buSzPct val="90000"/>
                <a:buFont typeface="Wingdings" pitchFamily="2" charset="2"/>
                <a:buNone/>
                <a:defRPr/>
              </a:pPr>
              <a:r>
                <a:rPr lang="sv-SE" sz="1400" b="1">
                  <a:effectLst>
                    <a:outerShdw blurRad="38100" dist="38100" dir="2700000" algn="tl">
                      <a:srgbClr val="000000"/>
                    </a:outerShdw>
                  </a:effectLst>
                  <a:latin typeface="Arial" pitchFamily="34" charset="0"/>
                  <a:cs typeface="+mn-cs"/>
                </a:rPr>
                <a:t>(miljarder kr)</a:t>
              </a:r>
            </a:p>
          </p:txBody>
        </p:sp>
        <p:sp>
          <p:nvSpPr>
            <p:cNvPr id="147478" name="Rectangle 22"/>
            <p:cNvSpPr>
              <a:spLocks noChangeArrowheads="1"/>
            </p:cNvSpPr>
            <p:nvPr/>
          </p:nvSpPr>
          <p:spPr bwMode="auto">
            <a:xfrm>
              <a:off x="1791" y="1207"/>
              <a:ext cx="1299" cy="330"/>
            </a:xfrm>
            <a:prstGeom prst="rect">
              <a:avLst/>
            </a:prstGeom>
            <a:noFill/>
            <a:ln>
              <a:noFill/>
            </a:ln>
            <a:effectLst/>
            <a:extLst>
              <a:ext uri="{909E8E84-426E-40DD-AFC4-6F175D3DCCD1}"/>
              <a:ext uri="{91240B29-F687-4F45-9708-019B960494DF}"/>
              <a:ext uri="{AF507438-7753-43E0-B8FC-AC1667EBCBE1}"/>
            </a:extLst>
          </p:spPr>
          <p:txBody>
            <a:bodyPr/>
            <a:lstStyle/>
            <a:p>
              <a:pPr fontAlgn="auto">
                <a:spcBef>
                  <a:spcPct val="20000"/>
                </a:spcBef>
                <a:spcAft>
                  <a:spcPts val="0"/>
                </a:spcAft>
                <a:buClr>
                  <a:schemeClr val="hlink"/>
                </a:buClr>
                <a:buSzPct val="90000"/>
                <a:buFont typeface="Wingdings" pitchFamily="2" charset="2"/>
                <a:buNone/>
                <a:defRPr/>
              </a:pPr>
              <a:r>
                <a:rPr lang="sv-SE" b="1">
                  <a:solidFill>
                    <a:srgbClr val="FFFF00"/>
                  </a:solidFill>
                  <a:effectLst>
                    <a:outerShdw blurRad="38100" dist="38100" dir="2700000" algn="tl">
                      <a:srgbClr val="000000"/>
                    </a:outerShdw>
                  </a:effectLst>
                  <a:latin typeface="Arial" pitchFamily="34" charset="0"/>
                  <a:cs typeface="+mn-cs"/>
                </a:rPr>
                <a:t>         </a:t>
              </a:r>
              <a:r>
                <a:rPr lang="sv-SE" b="1">
                  <a:effectLst>
                    <a:outerShdw blurRad="38100" dist="38100" dir="2700000" algn="tl">
                      <a:srgbClr val="000000"/>
                    </a:outerShdw>
                  </a:effectLst>
                  <a:latin typeface="Arial" pitchFamily="34" charset="0"/>
                  <a:cs typeface="+mn-cs"/>
                </a:rPr>
                <a:t>Sjukdomsgrupp</a:t>
              </a:r>
            </a:p>
          </p:txBody>
        </p:sp>
        <p:sp>
          <p:nvSpPr>
            <p:cNvPr id="117785" name="Line 23"/>
            <p:cNvSpPr>
              <a:spLocks noChangeShapeType="1"/>
            </p:cNvSpPr>
            <p:nvPr/>
          </p:nvSpPr>
          <p:spPr bwMode="auto">
            <a:xfrm>
              <a:off x="2201" y="1313"/>
              <a:ext cx="1906" cy="1"/>
            </a:xfrm>
            <a:prstGeom prst="line">
              <a:avLst/>
            </a:prstGeom>
            <a:noFill/>
            <a:ln w="9525">
              <a:noFill/>
              <a:round/>
              <a:headEnd/>
              <a:tailEnd/>
            </a:ln>
          </p:spPr>
          <p:txBody>
            <a:bodyPr/>
            <a:lstStyle/>
            <a:p>
              <a:endParaRPr lang="da-DK"/>
            </a:p>
          </p:txBody>
        </p:sp>
        <p:sp>
          <p:nvSpPr>
            <p:cNvPr id="117786" name="Line 24"/>
            <p:cNvSpPr>
              <a:spLocks noChangeShapeType="1"/>
            </p:cNvSpPr>
            <p:nvPr/>
          </p:nvSpPr>
          <p:spPr bwMode="auto">
            <a:xfrm>
              <a:off x="2201" y="5663"/>
              <a:ext cx="1906" cy="1"/>
            </a:xfrm>
            <a:prstGeom prst="line">
              <a:avLst/>
            </a:prstGeom>
            <a:noFill/>
            <a:ln w="9525">
              <a:noFill/>
              <a:round/>
              <a:headEnd/>
              <a:tailEnd/>
            </a:ln>
          </p:spPr>
          <p:txBody>
            <a:bodyPr/>
            <a:lstStyle/>
            <a:p>
              <a:endParaRPr lang="da-DK"/>
            </a:p>
          </p:txBody>
        </p:sp>
        <p:sp>
          <p:nvSpPr>
            <p:cNvPr id="117787" name="Line 25"/>
            <p:cNvSpPr>
              <a:spLocks noChangeShapeType="1"/>
            </p:cNvSpPr>
            <p:nvPr/>
          </p:nvSpPr>
          <p:spPr bwMode="auto">
            <a:xfrm>
              <a:off x="3346" y="1313"/>
              <a:ext cx="0" cy="4350"/>
            </a:xfrm>
            <a:prstGeom prst="line">
              <a:avLst/>
            </a:prstGeom>
            <a:noFill/>
            <a:ln w="9525">
              <a:noFill/>
              <a:round/>
              <a:headEnd/>
              <a:tailEnd/>
            </a:ln>
          </p:spPr>
          <p:txBody>
            <a:bodyPr/>
            <a:lstStyle/>
            <a:p>
              <a:endParaRPr lang="da-DK"/>
            </a:p>
          </p:txBody>
        </p:sp>
        <p:sp>
          <p:nvSpPr>
            <p:cNvPr id="117788" name="Line 26"/>
            <p:cNvSpPr>
              <a:spLocks noChangeShapeType="1"/>
            </p:cNvSpPr>
            <p:nvPr/>
          </p:nvSpPr>
          <p:spPr bwMode="auto">
            <a:xfrm>
              <a:off x="2201" y="5434"/>
              <a:ext cx="1906" cy="1"/>
            </a:xfrm>
            <a:prstGeom prst="line">
              <a:avLst/>
            </a:prstGeom>
            <a:noFill/>
            <a:ln w="9525">
              <a:noFill/>
              <a:round/>
              <a:headEnd/>
              <a:tailEnd/>
            </a:ln>
          </p:spPr>
          <p:txBody>
            <a:bodyPr/>
            <a:lstStyle/>
            <a:p>
              <a:endParaRPr lang="da-DK"/>
            </a:p>
          </p:txBody>
        </p:sp>
        <p:sp>
          <p:nvSpPr>
            <p:cNvPr id="117789" name="Line 27"/>
            <p:cNvSpPr>
              <a:spLocks noChangeShapeType="1"/>
            </p:cNvSpPr>
            <p:nvPr/>
          </p:nvSpPr>
          <p:spPr bwMode="auto">
            <a:xfrm>
              <a:off x="2201" y="5204"/>
              <a:ext cx="1906" cy="1"/>
            </a:xfrm>
            <a:prstGeom prst="line">
              <a:avLst/>
            </a:prstGeom>
            <a:noFill/>
            <a:ln w="9525">
              <a:noFill/>
              <a:round/>
              <a:headEnd/>
              <a:tailEnd/>
            </a:ln>
          </p:spPr>
          <p:txBody>
            <a:bodyPr/>
            <a:lstStyle/>
            <a:p>
              <a:endParaRPr lang="da-DK"/>
            </a:p>
          </p:txBody>
        </p:sp>
        <p:sp>
          <p:nvSpPr>
            <p:cNvPr id="117790" name="Line 28"/>
            <p:cNvSpPr>
              <a:spLocks noChangeShapeType="1"/>
            </p:cNvSpPr>
            <p:nvPr/>
          </p:nvSpPr>
          <p:spPr bwMode="auto">
            <a:xfrm>
              <a:off x="2201" y="4975"/>
              <a:ext cx="1906" cy="1"/>
            </a:xfrm>
            <a:prstGeom prst="line">
              <a:avLst/>
            </a:prstGeom>
            <a:noFill/>
            <a:ln w="9525">
              <a:noFill/>
              <a:round/>
              <a:headEnd/>
              <a:tailEnd/>
            </a:ln>
          </p:spPr>
          <p:txBody>
            <a:bodyPr/>
            <a:lstStyle/>
            <a:p>
              <a:endParaRPr lang="da-DK"/>
            </a:p>
          </p:txBody>
        </p:sp>
        <p:sp>
          <p:nvSpPr>
            <p:cNvPr id="117791" name="Line 29"/>
            <p:cNvSpPr>
              <a:spLocks noChangeShapeType="1"/>
            </p:cNvSpPr>
            <p:nvPr/>
          </p:nvSpPr>
          <p:spPr bwMode="auto">
            <a:xfrm>
              <a:off x="2201" y="4745"/>
              <a:ext cx="1906" cy="1"/>
            </a:xfrm>
            <a:prstGeom prst="line">
              <a:avLst/>
            </a:prstGeom>
            <a:noFill/>
            <a:ln w="9525">
              <a:noFill/>
              <a:round/>
              <a:headEnd/>
              <a:tailEnd/>
            </a:ln>
          </p:spPr>
          <p:txBody>
            <a:bodyPr/>
            <a:lstStyle/>
            <a:p>
              <a:endParaRPr lang="da-DK"/>
            </a:p>
          </p:txBody>
        </p:sp>
        <p:sp>
          <p:nvSpPr>
            <p:cNvPr id="117792" name="Line 30"/>
            <p:cNvSpPr>
              <a:spLocks noChangeShapeType="1"/>
            </p:cNvSpPr>
            <p:nvPr/>
          </p:nvSpPr>
          <p:spPr bwMode="auto">
            <a:xfrm>
              <a:off x="2201" y="4516"/>
              <a:ext cx="1906" cy="1"/>
            </a:xfrm>
            <a:prstGeom prst="line">
              <a:avLst/>
            </a:prstGeom>
            <a:noFill/>
            <a:ln w="9525">
              <a:noFill/>
              <a:round/>
              <a:headEnd/>
              <a:tailEnd/>
            </a:ln>
          </p:spPr>
          <p:txBody>
            <a:bodyPr/>
            <a:lstStyle/>
            <a:p>
              <a:endParaRPr lang="da-DK"/>
            </a:p>
          </p:txBody>
        </p:sp>
        <p:sp>
          <p:nvSpPr>
            <p:cNvPr id="117793" name="Line 31"/>
            <p:cNvSpPr>
              <a:spLocks noChangeShapeType="1"/>
            </p:cNvSpPr>
            <p:nvPr/>
          </p:nvSpPr>
          <p:spPr bwMode="auto">
            <a:xfrm>
              <a:off x="2201" y="3997"/>
              <a:ext cx="1906" cy="1"/>
            </a:xfrm>
            <a:prstGeom prst="line">
              <a:avLst/>
            </a:prstGeom>
            <a:noFill/>
            <a:ln w="9525">
              <a:noFill/>
              <a:round/>
              <a:headEnd/>
              <a:tailEnd/>
            </a:ln>
          </p:spPr>
          <p:txBody>
            <a:bodyPr/>
            <a:lstStyle/>
            <a:p>
              <a:endParaRPr lang="da-DK"/>
            </a:p>
          </p:txBody>
        </p:sp>
        <p:sp>
          <p:nvSpPr>
            <p:cNvPr id="117794" name="Line 32"/>
            <p:cNvSpPr>
              <a:spLocks noChangeShapeType="1"/>
            </p:cNvSpPr>
            <p:nvPr/>
          </p:nvSpPr>
          <p:spPr bwMode="auto">
            <a:xfrm>
              <a:off x="2201" y="1642"/>
              <a:ext cx="1906" cy="1"/>
            </a:xfrm>
            <a:prstGeom prst="line">
              <a:avLst/>
            </a:prstGeom>
            <a:noFill/>
            <a:ln w="9525">
              <a:noFill/>
              <a:round/>
              <a:headEnd/>
              <a:tailEnd/>
            </a:ln>
          </p:spPr>
          <p:txBody>
            <a:bodyPr/>
            <a:lstStyle/>
            <a:p>
              <a:endParaRPr lang="da-DK"/>
            </a:p>
          </p:txBody>
        </p:sp>
        <p:sp>
          <p:nvSpPr>
            <p:cNvPr id="117795" name="Line 33"/>
            <p:cNvSpPr>
              <a:spLocks noChangeShapeType="1"/>
            </p:cNvSpPr>
            <p:nvPr/>
          </p:nvSpPr>
          <p:spPr bwMode="auto">
            <a:xfrm>
              <a:off x="2201" y="3767"/>
              <a:ext cx="1906" cy="1"/>
            </a:xfrm>
            <a:prstGeom prst="line">
              <a:avLst/>
            </a:prstGeom>
            <a:noFill/>
            <a:ln w="9525">
              <a:noFill/>
              <a:round/>
              <a:headEnd/>
              <a:tailEnd/>
            </a:ln>
          </p:spPr>
          <p:txBody>
            <a:bodyPr/>
            <a:lstStyle/>
            <a:p>
              <a:endParaRPr lang="da-DK"/>
            </a:p>
          </p:txBody>
        </p:sp>
        <p:sp>
          <p:nvSpPr>
            <p:cNvPr id="117796" name="Line 34"/>
            <p:cNvSpPr>
              <a:spLocks noChangeShapeType="1"/>
            </p:cNvSpPr>
            <p:nvPr/>
          </p:nvSpPr>
          <p:spPr bwMode="auto">
            <a:xfrm>
              <a:off x="2201" y="3538"/>
              <a:ext cx="1906" cy="1"/>
            </a:xfrm>
            <a:prstGeom prst="line">
              <a:avLst/>
            </a:prstGeom>
            <a:noFill/>
            <a:ln w="9525">
              <a:noFill/>
              <a:round/>
              <a:headEnd/>
              <a:tailEnd/>
            </a:ln>
          </p:spPr>
          <p:txBody>
            <a:bodyPr/>
            <a:lstStyle/>
            <a:p>
              <a:endParaRPr lang="da-DK"/>
            </a:p>
          </p:txBody>
        </p:sp>
        <p:sp>
          <p:nvSpPr>
            <p:cNvPr id="117797" name="Line 35"/>
            <p:cNvSpPr>
              <a:spLocks noChangeShapeType="1"/>
            </p:cNvSpPr>
            <p:nvPr/>
          </p:nvSpPr>
          <p:spPr bwMode="auto">
            <a:xfrm>
              <a:off x="2201" y="3309"/>
              <a:ext cx="1906" cy="1"/>
            </a:xfrm>
            <a:prstGeom prst="line">
              <a:avLst/>
            </a:prstGeom>
            <a:noFill/>
            <a:ln w="9525">
              <a:noFill/>
              <a:round/>
              <a:headEnd/>
              <a:tailEnd/>
            </a:ln>
          </p:spPr>
          <p:txBody>
            <a:bodyPr/>
            <a:lstStyle/>
            <a:p>
              <a:endParaRPr lang="da-DK"/>
            </a:p>
          </p:txBody>
        </p:sp>
        <p:sp>
          <p:nvSpPr>
            <p:cNvPr id="117798" name="Line 36"/>
            <p:cNvSpPr>
              <a:spLocks noChangeShapeType="1"/>
            </p:cNvSpPr>
            <p:nvPr/>
          </p:nvSpPr>
          <p:spPr bwMode="auto">
            <a:xfrm>
              <a:off x="2201" y="3079"/>
              <a:ext cx="1906" cy="1"/>
            </a:xfrm>
            <a:prstGeom prst="line">
              <a:avLst/>
            </a:prstGeom>
            <a:noFill/>
            <a:ln w="9525">
              <a:noFill/>
              <a:round/>
              <a:headEnd/>
              <a:tailEnd/>
            </a:ln>
          </p:spPr>
          <p:txBody>
            <a:bodyPr/>
            <a:lstStyle/>
            <a:p>
              <a:endParaRPr lang="da-DK"/>
            </a:p>
          </p:txBody>
        </p:sp>
        <p:sp>
          <p:nvSpPr>
            <p:cNvPr id="117799" name="Line 37"/>
            <p:cNvSpPr>
              <a:spLocks noChangeShapeType="1"/>
            </p:cNvSpPr>
            <p:nvPr/>
          </p:nvSpPr>
          <p:spPr bwMode="auto">
            <a:xfrm>
              <a:off x="2201" y="2850"/>
              <a:ext cx="1906" cy="1"/>
            </a:xfrm>
            <a:prstGeom prst="line">
              <a:avLst/>
            </a:prstGeom>
            <a:noFill/>
            <a:ln w="9525">
              <a:noFill/>
              <a:round/>
              <a:headEnd/>
              <a:tailEnd/>
            </a:ln>
          </p:spPr>
          <p:txBody>
            <a:bodyPr/>
            <a:lstStyle/>
            <a:p>
              <a:endParaRPr lang="da-DK"/>
            </a:p>
          </p:txBody>
        </p:sp>
        <p:sp>
          <p:nvSpPr>
            <p:cNvPr id="117800" name="Line 38"/>
            <p:cNvSpPr>
              <a:spLocks noChangeShapeType="1"/>
            </p:cNvSpPr>
            <p:nvPr/>
          </p:nvSpPr>
          <p:spPr bwMode="auto">
            <a:xfrm>
              <a:off x="2201" y="2621"/>
              <a:ext cx="1906" cy="1"/>
            </a:xfrm>
            <a:prstGeom prst="line">
              <a:avLst/>
            </a:prstGeom>
            <a:noFill/>
            <a:ln w="9525">
              <a:noFill/>
              <a:round/>
              <a:headEnd/>
              <a:tailEnd/>
            </a:ln>
          </p:spPr>
          <p:txBody>
            <a:bodyPr/>
            <a:lstStyle/>
            <a:p>
              <a:endParaRPr lang="da-DK"/>
            </a:p>
          </p:txBody>
        </p:sp>
        <p:sp>
          <p:nvSpPr>
            <p:cNvPr id="117801" name="Line 39"/>
            <p:cNvSpPr>
              <a:spLocks noChangeShapeType="1"/>
            </p:cNvSpPr>
            <p:nvPr/>
          </p:nvSpPr>
          <p:spPr bwMode="auto">
            <a:xfrm>
              <a:off x="2201" y="2391"/>
              <a:ext cx="1906" cy="1"/>
            </a:xfrm>
            <a:prstGeom prst="line">
              <a:avLst/>
            </a:prstGeom>
            <a:noFill/>
            <a:ln w="9525">
              <a:noFill/>
              <a:round/>
              <a:headEnd/>
              <a:tailEnd/>
            </a:ln>
          </p:spPr>
          <p:txBody>
            <a:bodyPr/>
            <a:lstStyle/>
            <a:p>
              <a:endParaRPr lang="da-DK"/>
            </a:p>
          </p:txBody>
        </p:sp>
        <p:sp>
          <p:nvSpPr>
            <p:cNvPr id="117802" name="Line 40"/>
            <p:cNvSpPr>
              <a:spLocks noChangeShapeType="1"/>
            </p:cNvSpPr>
            <p:nvPr/>
          </p:nvSpPr>
          <p:spPr bwMode="auto">
            <a:xfrm>
              <a:off x="2201" y="2101"/>
              <a:ext cx="1906" cy="1"/>
            </a:xfrm>
            <a:prstGeom prst="line">
              <a:avLst/>
            </a:prstGeom>
            <a:noFill/>
            <a:ln w="9525">
              <a:noFill/>
              <a:round/>
              <a:headEnd/>
              <a:tailEnd/>
            </a:ln>
          </p:spPr>
          <p:txBody>
            <a:bodyPr/>
            <a:lstStyle/>
            <a:p>
              <a:endParaRPr lang="da-DK"/>
            </a:p>
          </p:txBody>
        </p:sp>
        <p:sp>
          <p:nvSpPr>
            <p:cNvPr id="117803" name="Line 41"/>
            <p:cNvSpPr>
              <a:spLocks noChangeShapeType="1"/>
            </p:cNvSpPr>
            <p:nvPr/>
          </p:nvSpPr>
          <p:spPr bwMode="auto">
            <a:xfrm>
              <a:off x="2201" y="1872"/>
              <a:ext cx="1906" cy="1"/>
            </a:xfrm>
            <a:prstGeom prst="line">
              <a:avLst/>
            </a:prstGeom>
            <a:noFill/>
            <a:ln w="9525">
              <a:noFill/>
              <a:round/>
              <a:headEnd/>
              <a:tailEnd/>
            </a:ln>
          </p:spPr>
          <p:txBody>
            <a:bodyPr/>
            <a:lstStyle/>
            <a:p>
              <a:endParaRPr lang="da-DK"/>
            </a:p>
          </p:txBody>
        </p:sp>
        <p:sp>
          <p:nvSpPr>
            <p:cNvPr id="117804" name="Line 42"/>
            <p:cNvSpPr>
              <a:spLocks noChangeShapeType="1"/>
            </p:cNvSpPr>
            <p:nvPr/>
          </p:nvSpPr>
          <p:spPr bwMode="auto">
            <a:xfrm>
              <a:off x="1871" y="1356"/>
              <a:ext cx="0" cy="4350"/>
            </a:xfrm>
            <a:prstGeom prst="line">
              <a:avLst/>
            </a:prstGeom>
            <a:noFill/>
            <a:ln w="9525">
              <a:noFill/>
              <a:round/>
              <a:headEnd/>
              <a:tailEnd/>
            </a:ln>
          </p:spPr>
          <p:txBody>
            <a:bodyPr/>
            <a:lstStyle/>
            <a:p>
              <a:endParaRPr lang="da-DK"/>
            </a:p>
          </p:txBody>
        </p:sp>
        <p:sp>
          <p:nvSpPr>
            <p:cNvPr id="117805" name="Line 43"/>
            <p:cNvSpPr>
              <a:spLocks noChangeShapeType="1"/>
            </p:cNvSpPr>
            <p:nvPr/>
          </p:nvSpPr>
          <p:spPr bwMode="auto">
            <a:xfrm>
              <a:off x="4107" y="1313"/>
              <a:ext cx="0" cy="4350"/>
            </a:xfrm>
            <a:prstGeom prst="line">
              <a:avLst/>
            </a:prstGeom>
            <a:noFill/>
            <a:ln w="9525">
              <a:noFill/>
              <a:round/>
              <a:headEnd/>
              <a:tailEnd/>
            </a:ln>
          </p:spPr>
          <p:txBody>
            <a:bodyPr/>
            <a:lstStyle/>
            <a:p>
              <a:endParaRPr lang="da-DK"/>
            </a:p>
          </p:txBody>
        </p:sp>
      </p:grpSp>
      <p:sp>
        <p:nvSpPr>
          <p:cNvPr id="117762" name="Text Box 44"/>
          <p:cNvSpPr txBox="1">
            <a:spLocks noChangeArrowheads="1"/>
          </p:cNvSpPr>
          <p:nvPr/>
        </p:nvSpPr>
        <p:spPr bwMode="auto">
          <a:xfrm>
            <a:off x="34925" y="230188"/>
            <a:ext cx="9109075" cy="519112"/>
          </a:xfrm>
          <a:prstGeom prst="rect">
            <a:avLst/>
          </a:prstGeom>
          <a:noFill/>
          <a:ln w="9525">
            <a:noFill/>
            <a:miter lim="800000"/>
            <a:headEnd/>
            <a:tailEnd/>
          </a:ln>
        </p:spPr>
        <p:txBody>
          <a:bodyPr>
            <a:spAutoFit/>
          </a:bodyPr>
          <a:lstStyle/>
          <a:p>
            <a:pPr algn="ctr" eaLnBrk="0" hangingPunct="0"/>
            <a:r>
              <a:rPr lang="sv-SE" sz="2800">
                <a:ea typeface="MS PGothic" pitchFamily="34" charset="-128"/>
              </a:rPr>
              <a:t>Demenssjukdomar kostar mest</a:t>
            </a:r>
          </a:p>
        </p:txBody>
      </p:sp>
      <p:sp>
        <p:nvSpPr>
          <p:cNvPr id="117763" name="Text Box 45"/>
          <p:cNvSpPr txBox="1">
            <a:spLocks noChangeArrowheads="1"/>
          </p:cNvSpPr>
          <p:nvPr/>
        </p:nvSpPr>
        <p:spPr bwMode="auto">
          <a:xfrm>
            <a:off x="7451725" y="6308725"/>
            <a:ext cx="977900" cy="274638"/>
          </a:xfrm>
          <a:prstGeom prst="rect">
            <a:avLst/>
          </a:prstGeom>
          <a:noFill/>
          <a:ln w="9525">
            <a:noFill/>
            <a:miter lim="800000"/>
            <a:headEnd/>
            <a:tailEnd/>
          </a:ln>
        </p:spPr>
        <p:txBody>
          <a:bodyPr wrap="none">
            <a:spAutoFit/>
          </a:bodyPr>
          <a:lstStyle/>
          <a:p>
            <a:pPr eaLnBrk="0" hangingPunct="0"/>
            <a:r>
              <a:rPr lang="sv-SE" sz="1200">
                <a:ea typeface="MS PGothic" pitchFamily="34" charset="-128"/>
              </a:rPr>
              <a:t>(SBU 2005)</a:t>
            </a:r>
          </a:p>
        </p:txBody>
      </p:sp>
      <p:cxnSp>
        <p:nvCxnSpPr>
          <p:cNvPr id="5" name="Rak 4"/>
          <p:cNvCxnSpPr/>
          <p:nvPr/>
        </p:nvCxnSpPr>
        <p:spPr>
          <a:xfrm>
            <a:off x="0" y="979488"/>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sv-SE" dirty="0" err="1" smtClean="0"/>
              <a:t>Costs</a:t>
            </a:r>
            <a:r>
              <a:rPr lang="sv-SE" dirty="0" smtClean="0"/>
              <a:t> </a:t>
            </a:r>
            <a:r>
              <a:rPr lang="sv-SE" dirty="0" err="1" smtClean="0"/>
              <a:t>of</a:t>
            </a:r>
            <a:r>
              <a:rPr lang="sv-SE" dirty="0" smtClean="0"/>
              <a:t> </a:t>
            </a:r>
            <a:r>
              <a:rPr lang="sv-SE" dirty="0" err="1" smtClean="0"/>
              <a:t>dementia</a:t>
            </a:r>
            <a:r>
              <a:rPr lang="sv-SE" dirty="0" smtClean="0"/>
              <a:t> in </a:t>
            </a:r>
            <a:r>
              <a:rPr lang="sv-SE" dirty="0" err="1" smtClean="0"/>
              <a:t>denmark</a:t>
            </a:r>
            <a:r>
              <a:rPr lang="en-US" dirty="0" smtClean="0"/>
              <a:t>DKK 77,000 per person per year. However, priority setting cannot be based on the cost of dementia per se, but only on the cost of a specific dementia intervention compared to its health benefit.</a:t>
            </a:r>
            <a:endParaRPr lang="sv-SE" dirty="0"/>
          </a:p>
        </p:txBody>
      </p:sp>
      <p:sp>
        <p:nvSpPr>
          <p:cNvPr id="118786" name="Table Placeholder 2"/>
          <p:cNvSpPr>
            <a:spLocks noGrp="1"/>
          </p:cNvSpPr>
          <p:nvPr>
            <p:ph type="tbl" idx="1"/>
          </p:nvPr>
        </p:nvSpPr>
        <p:spPr/>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65" name="Picture 2"/>
          <p:cNvPicPr>
            <a:picLocks noChangeAspect="1" noChangeArrowheads="1"/>
          </p:cNvPicPr>
          <p:nvPr/>
        </p:nvPicPr>
        <p:blipFill>
          <a:blip r:embed="rId4"/>
          <a:srcRect/>
          <a:stretch>
            <a:fillRect/>
          </a:stretch>
        </p:blipFill>
        <p:spPr bwMode="auto">
          <a:xfrm>
            <a:off x="684213" y="4868863"/>
            <a:ext cx="2354262" cy="1706562"/>
          </a:xfrm>
          <a:prstGeom prst="rect">
            <a:avLst/>
          </a:prstGeom>
          <a:noFill/>
          <a:ln w="9525">
            <a:noFill/>
            <a:miter lim="800000"/>
            <a:headEnd/>
            <a:tailEnd/>
          </a:ln>
        </p:spPr>
      </p:pic>
      <p:sp>
        <p:nvSpPr>
          <p:cNvPr id="1166" name="Text Box 3"/>
          <p:cNvSpPr txBox="1">
            <a:spLocks noChangeArrowheads="1"/>
          </p:cNvSpPr>
          <p:nvPr/>
        </p:nvSpPr>
        <p:spPr bwMode="auto">
          <a:xfrm>
            <a:off x="755650" y="6219825"/>
            <a:ext cx="2232025" cy="304800"/>
          </a:xfrm>
          <a:prstGeom prst="rect">
            <a:avLst/>
          </a:prstGeom>
          <a:solidFill>
            <a:srgbClr val="FFFFFF"/>
          </a:solidFill>
          <a:ln w="9525">
            <a:noFill/>
            <a:miter lim="800000"/>
            <a:headEnd/>
            <a:tailEnd/>
          </a:ln>
        </p:spPr>
        <p:txBody>
          <a:bodyPr lIns="91403" tIns="45702" rIns="91403" bIns="45702">
            <a:spAutoFit/>
          </a:bodyPr>
          <a:lstStyle/>
          <a:p>
            <a:r>
              <a:rPr lang="sv-SE" sz="1400">
                <a:solidFill>
                  <a:srgbClr val="000000"/>
                </a:solidFill>
                <a:latin typeface="Calibri" pitchFamily="34" charset="0"/>
              </a:rPr>
              <a:t>Neurofibrillära tangles</a:t>
            </a:r>
          </a:p>
        </p:txBody>
      </p:sp>
      <p:sp>
        <p:nvSpPr>
          <p:cNvPr id="1167" name="Rubrik 1"/>
          <p:cNvSpPr>
            <a:spLocks noGrp="1"/>
          </p:cNvSpPr>
          <p:nvPr>
            <p:ph type="ctrTitle" idx="4294967295"/>
          </p:nvPr>
        </p:nvSpPr>
        <p:spPr>
          <a:xfrm>
            <a:off x="0" y="128588"/>
            <a:ext cx="9144000" cy="1090612"/>
          </a:xfrm>
        </p:spPr>
        <p:txBody>
          <a:bodyPr/>
          <a:lstStyle/>
          <a:p>
            <a:r>
              <a:rPr lang="sv-SE" sz="3000" smtClean="0">
                <a:latin typeface="Arial Unicode MS" pitchFamily="34" charset="-128"/>
              </a:rPr>
              <a:t>Onormal proteininlagring vid Alzheimers sjukdom</a:t>
            </a:r>
          </a:p>
        </p:txBody>
      </p:sp>
      <p:sp>
        <p:nvSpPr>
          <p:cNvPr id="1168" name="Underrubrik 2"/>
          <p:cNvSpPr>
            <a:spLocks noGrp="1"/>
          </p:cNvSpPr>
          <p:nvPr>
            <p:ph type="subTitle" idx="4294967295"/>
          </p:nvPr>
        </p:nvSpPr>
        <p:spPr>
          <a:xfrm>
            <a:off x="431800" y="2305050"/>
            <a:ext cx="8280400" cy="2879725"/>
          </a:xfrm>
        </p:spPr>
        <p:txBody>
          <a:bodyPr/>
          <a:lstStyle/>
          <a:p>
            <a:pPr marL="0" indent="0">
              <a:buFont typeface="Wingdings" pitchFamily="2" charset="2"/>
              <a:buNone/>
            </a:pPr>
            <a:endParaRPr lang="da-DK" sz="3600" smtClean="0"/>
          </a:p>
        </p:txBody>
      </p:sp>
      <p:pic>
        <p:nvPicPr>
          <p:cNvPr id="1169" name="Picture 6" descr="brains"/>
          <p:cNvPicPr>
            <a:picLocks noChangeAspect="1" noChangeArrowheads="1"/>
          </p:cNvPicPr>
          <p:nvPr/>
        </p:nvPicPr>
        <p:blipFill>
          <a:blip r:embed="rId5"/>
          <a:srcRect/>
          <a:stretch>
            <a:fillRect/>
          </a:stretch>
        </p:blipFill>
        <p:spPr bwMode="auto">
          <a:xfrm>
            <a:off x="395288" y="1882775"/>
            <a:ext cx="3384550" cy="2093913"/>
          </a:xfrm>
          <a:prstGeom prst="rect">
            <a:avLst/>
          </a:prstGeom>
          <a:noFill/>
          <a:ln w="9525">
            <a:noFill/>
            <a:miter lim="800000"/>
            <a:headEnd/>
            <a:tailEnd/>
          </a:ln>
        </p:spPr>
      </p:pic>
      <p:sp>
        <p:nvSpPr>
          <p:cNvPr id="1170" name="Text Box 7"/>
          <p:cNvSpPr txBox="1">
            <a:spLocks noChangeArrowheads="1"/>
          </p:cNvSpPr>
          <p:nvPr/>
        </p:nvSpPr>
        <p:spPr bwMode="auto">
          <a:xfrm>
            <a:off x="460375" y="1530350"/>
            <a:ext cx="1033463" cy="400050"/>
          </a:xfrm>
          <a:prstGeom prst="rect">
            <a:avLst/>
          </a:prstGeom>
          <a:noFill/>
          <a:ln w="9525">
            <a:noFill/>
            <a:miter lim="800000"/>
            <a:headEnd/>
            <a:tailEnd/>
          </a:ln>
        </p:spPr>
        <p:txBody>
          <a:bodyPr wrap="none" lIns="91403" tIns="45702" rIns="91403" bIns="45702">
            <a:spAutoFit/>
          </a:bodyPr>
          <a:lstStyle/>
          <a:p>
            <a:r>
              <a:rPr lang="sv-SE" sz="2000" b="1">
                <a:latin typeface="Calibri" pitchFamily="34" charset="0"/>
              </a:rPr>
              <a:t>Kontroll</a:t>
            </a:r>
            <a:endParaRPr lang="en-US" sz="2000" b="1">
              <a:latin typeface="Calibri" pitchFamily="34" charset="0"/>
            </a:endParaRPr>
          </a:p>
        </p:txBody>
      </p:sp>
      <p:sp>
        <p:nvSpPr>
          <p:cNvPr id="1171" name="Text Box 8"/>
          <p:cNvSpPr txBox="1">
            <a:spLocks noChangeArrowheads="1"/>
          </p:cNvSpPr>
          <p:nvPr/>
        </p:nvSpPr>
        <p:spPr bwMode="auto">
          <a:xfrm>
            <a:off x="2311400" y="1519238"/>
            <a:ext cx="1397000" cy="396875"/>
          </a:xfrm>
          <a:prstGeom prst="rect">
            <a:avLst/>
          </a:prstGeom>
          <a:noFill/>
          <a:ln w="9525">
            <a:noFill/>
            <a:miter lim="800000"/>
            <a:headEnd/>
            <a:tailEnd/>
          </a:ln>
        </p:spPr>
        <p:txBody>
          <a:bodyPr wrap="none" lIns="91403" tIns="45702" rIns="91403" bIns="45702">
            <a:spAutoFit/>
          </a:bodyPr>
          <a:lstStyle/>
          <a:p>
            <a:r>
              <a:rPr lang="sv-SE" sz="2000" b="1">
                <a:latin typeface="Calibri" pitchFamily="34" charset="0"/>
              </a:rPr>
              <a:t>Alzheimer</a:t>
            </a:r>
            <a:endParaRPr lang="en-US" sz="2000" b="1">
              <a:latin typeface="Calibri" pitchFamily="34" charset="0"/>
            </a:endParaRPr>
          </a:p>
        </p:txBody>
      </p:sp>
      <p:sp>
        <p:nvSpPr>
          <p:cNvPr id="1172" name="Text Box 9"/>
          <p:cNvSpPr txBox="1">
            <a:spLocks noChangeArrowheads="1"/>
          </p:cNvSpPr>
          <p:nvPr/>
        </p:nvSpPr>
        <p:spPr bwMode="auto">
          <a:xfrm>
            <a:off x="109538" y="4033838"/>
            <a:ext cx="3962400" cy="369887"/>
          </a:xfrm>
          <a:prstGeom prst="rect">
            <a:avLst/>
          </a:prstGeom>
          <a:noFill/>
          <a:ln w="9525">
            <a:noFill/>
            <a:miter lim="800000"/>
            <a:headEnd/>
            <a:tailEnd/>
          </a:ln>
        </p:spPr>
        <p:txBody>
          <a:bodyPr lIns="91403" tIns="45702" rIns="91403" bIns="45702">
            <a:spAutoFit/>
          </a:bodyPr>
          <a:lstStyle/>
          <a:p>
            <a:pPr algn="ctr"/>
            <a:r>
              <a:rPr lang="sv-SE" b="1">
                <a:latin typeface="Arial Unicode MS" pitchFamily="34" charset="-128"/>
              </a:rPr>
              <a:t>Alzheimer hjärnan degenererar</a:t>
            </a:r>
            <a:endParaRPr lang="en-US" b="1">
              <a:latin typeface="Arial Unicode MS" pitchFamily="34" charset="-128"/>
            </a:endParaRPr>
          </a:p>
        </p:txBody>
      </p:sp>
      <p:sp>
        <p:nvSpPr>
          <p:cNvPr id="1173" name="Text Box 10"/>
          <p:cNvSpPr txBox="1">
            <a:spLocks noChangeArrowheads="1"/>
          </p:cNvSpPr>
          <p:nvPr/>
        </p:nvSpPr>
        <p:spPr bwMode="auto">
          <a:xfrm>
            <a:off x="1042988" y="4924425"/>
            <a:ext cx="1281112" cy="304800"/>
          </a:xfrm>
          <a:prstGeom prst="rect">
            <a:avLst/>
          </a:prstGeom>
          <a:solidFill>
            <a:srgbClr val="FFFFFF"/>
          </a:solidFill>
          <a:ln w="9525">
            <a:noFill/>
            <a:miter lim="800000"/>
            <a:headEnd/>
            <a:tailEnd/>
          </a:ln>
        </p:spPr>
        <p:txBody>
          <a:bodyPr wrap="none" lIns="91403" tIns="45702" rIns="91403" bIns="45702">
            <a:spAutoFit/>
          </a:bodyPr>
          <a:lstStyle/>
          <a:p>
            <a:r>
              <a:rPr lang="sv-SE" sz="1400">
                <a:solidFill>
                  <a:srgbClr val="000000"/>
                </a:solidFill>
                <a:latin typeface="Calibri" pitchFamily="34" charset="0"/>
              </a:rPr>
              <a:t>Amyloida plack</a:t>
            </a:r>
          </a:p>
        </p:txBody>
      </p:sp>
      <p:sp>
        <p:nvSpPr>
          <p:cNvPr id="1174" name="Line 11"/>
          <p:cNvSpPr>
            <a:spLocks noChangeShapeType="1"/>
          </p:cNvSpPr>
          <p:nvPr/>
        </p:nvSpPr>
        <p:spPr bwMode="auto">
          <a:xfrm>
            <a:off x="1763713" y="5229225"/>
            <a:ext cx="576262" cy="360363"/>
          </a:xfrm>
          <a:prstGeom prst="line">
            <a:avLst/>
          </a:prstGeom>
          <a:noFill/>
          <a:ln w="38100">
            <a:solidFill>
              <a:schemeClr val="tx1"/>
            </a:solidFill>
            <a:round/>
            <a:headEnd/>
            <a:tailEnd type="triangle" w="med" len="med"/>
          </a:ln>
        </p:spPr>
        <p:txBody>
          <a:bodyPr wrap="none" anchor="ctr"/>
          <a:lstStyle/>
          <a:p>
            <a:endParaRPr lang="da-DK"/>
          </a:p>
        </p:txBody>
      </p:sp>
      <p:sp>
        <p:nvSpPr>
          <p:cNvPr id="1175" name="Line 12"/>
          <p:cNvSpPr>
            <a:spLocks noChangeShapeType="1"/>
          </p:cNvSpPr>
          <p:nvPr/>
        </p:nvSpPr>
        <p:spPr bwMode="auto">
          <a:xfrm flipH="1">
            <a:off x="1260475" y="5229225"/>
            <a:ext cx="503238" cy="439738"/>
          </a:xfrm>
          <a:prstGeom prst="line">
            <a:avLst/>
          </a:prstGeom>
          <a:noFill/>
          <a:ln w="38100">
            <a:solidFill>
              <a:schemeClr val="tx1"/>
            </a:solidFill>
            <a:round/>
            <a:headEnd/>
            <a:tailEnd type="triangle" w="med" len="med"/>
          </a:ln>
        </p:spPr>
        <p:txBody>
          <a:bodyPr wrap="none" anchor="ctr"/>
          <a:lstStyle/>
          <a:p>
            <a:endParaRPr lang="da-DK"/>
          </a:p>
        </p:txBody>
      </p:sp>
      <p:graphicFrame>
        <p:nvGraphicFramePr>
          <p:cNvPr id="1164" name="Object 140"/>
          <p:cNvGraphicFramePr>
            <a:graphicFrameLocks noChangeAspect="1"/>
          </p:cNvGraphicFramePr>
          <p:nvPr/>
        </p:nvGraphicFramePr>
        <p:xfrm>
          <a:off x="4010025" y="1660525"/>
          <a:ext cx="2425700" cy="4005263"/>
        </p:xfrm>
        <a:graphic>
          <a:graphicData uri="http://schemas.openxmlformats.org/presentationml/2006/ole">
            <p:oleObj spid="_x0000_s1164" name="Image" r:id="rId6" imgW="7479365" imgH="13180952" progId="">
              <p:embed/>
            </p:oleObj>
          </a:graphicData>
        </a:graphic>
      </p:graphicFrame>
      <p:sp>
        <p:nvSpPr>
          <p:cNvPr id="1176" name="Text Box 14"/>
          <p:cNvSpPr txBox="1">
            <a:spLocks noChangeArrowheads="1"/>
          </p:cNvSpPr>
          <p:nvPr/>
        </p:nvSpPr>
        <p:spPr bwMode="auto">
          <a:xfrm>
            <a:off x="6443663" y="1733550"/>
            <a:ext cx="2951162" cy="701675"/>
          </a:xfrm>
          <a:prstGeom prst="rect">
            <a:avLst/>
          </a:prstGeom>
          <a:noFill/>
          <a:ln w="9525">
            <a:noFill/>
            <a:miter lim="800000"/>
            <a:headEnd/>
            <a:tailEnd/>
          </a:ln>
        </p:spPr>
        <p:txBody>
          <a:bodyPr lIns="91403" tIns="45702" rIns="91403" bIns="45702">
            <a:spAutoFit/>
          </a:bodyPr>
          <a:lstStyle/>
          <a:p>
            <a:r>
              <a:rPr lang="sv-SE" sz="2000" b="1">
                <a:latin typeface="Arial Unicode MS" pitchFamily="34" charset="-128"/>
              </a:rPr>
              <a:t>         </a:t>
            </a:r>
            <a:r>
              <a:rPr lang="sv-SE" sz="2000">
                <a:latin typeface="Arial Unicode MS" pitchFamily="34" charset="-128"/>
              </a:rPr>
              <a:t>Amyloida plack</a:t>
            </a:r>
          </a:p>
          <a:p>
            <a:r>
              <a:rPr lang="sv-SE" sz="2000">
                <a:latin typeface="Arial Unicode MS" pitchFamily="34" charset="-128"/>
              </a:rPr>
              <a:t> (amyloid beta protein)</a:t>
            </a:r>
            <a:endParaRPr lang="en-US" sz="2000">
              <a:latin typeface="Arial Unicode MS" pitchFamily="34" charset="-128"/>
            </a:endParaRPr>
          </a:p>
        </p:txBody>
      </p:sp>
      <p:sp>
        <p:nvSpPr>
          <p:cNvPr id="1177" name="Line 15"/>
          <p:cNvSpPr>
            <a:spLocks noChangeShapeType="1"/>
          </p:cNvSpPr>
          <p:nvPr/>
        </p:nvSpPr>
        <p:spPr bwMode="auto">
          <a:xfrm>
            <a:off x="6305550" y="1878013"/>
            <a:ext cx="649288" cy="71437"/>
          </a:xfrm>
          <a:prstGeom prst="line">
            <a:avLst/>
          </a:prstGeom>
          <a:noFill/>
          <a:ln w="38100">
            <a:solidFill>
              <a:srgbClr val="000000"/>
            </a:solidFill>
            <a:round/>
            <a:headEnd type="triangle" w="med" len="med"/>
            <a:tailEnd/>
          </a:ln>
        </p:spPr>
        <p:txBody>
          <a:bodyPr/>
          <a:lstStyle/>
          <a:p>
            <a:endParaRPr lang="da-DK"/>
          </a:p>
        </p:txBody>
      </p:sp>
      <p:sp>
        <p:nvSpPr>
          <p:cNvPr id="1178" name="Text Box 16"/>
          <p:cNvSpPr txBox="1">
            <a:spLocks noChangeArrowheads="1"/>
          </p:cNvSpPr>
          <p:nvPr/>
        </p:nvSpPr>
        <p:spPr bwMode="auto">
          <a:xfrm>
            <a:off x="7040563" y="4111625"/>
            <a:ext cx="1766887" cy="1311275"/>
          </a:xfrm>
          <a:prstGeom prst="rect">
            <a:avLst/>
          </a:prstGeom>
          <a:noFill/>
          <a:ln w="9525">
            <a:noFill/>
            <a:miter lim="800000"/>
            <a:headEnd/>
            <a:tailEnd/>
          </a:ln>
        </p:spPr>
        <p:txBody>
          <a:bodyPr wrap="none" lIns="91403" tIns="45702" rIns="91403" bIns="45702">
            <a:spAutoFit/>
          </a:bodyPr>
          <a:lstStyle/>
          <a:p>
            <a:pPr algn="ctr"/>
            <a:r>
              <a:rPr lang="sv-SE" sz="2000">
                <a:latin typeface="Arial Unicode MS" pitchFamily="34" charset="-128"/>
              </a:rPr>
              <a:t>Neurofibrillära</a:t>
            </a:r>
          </a:p>
          <a:p>
            <a:pPr algn="ctr"/>
            <a:r>
              <a:rPr lang="sv-SE" sz="2000">
                <a:latin typeface="Arial Unicode MS" pitchFamily="34" charset="-128"/>
              </a:rPr>
              <a:t>Trådnystan</a:t>
            </a:r>
          </a:p>
          <a:p>
            <a:pPr algn="ctr"/>
            <a:r>
              <a:rPr lang="sv-SE" sz="2000">
                <a:latin typeface="Arial Unicode MS" pitchFamily="34" charset="-128"/>
              </a:rPr>
              <a:t>”tangles”</a:t>
            </a:r>
          </a:p>
          <a:p>
            <a:pPr algn="ctr"/>
            <a:r>
              <a:rPr lang="sv-SE" sz="2000">
                <a:latin typeface="Arial Unicode MS" pitchFamily="34" charset="-128"/>
              </a:rPr>
              <a:t>(tau-protein)</a:t>
            </a:r>
            <a:endParaRPr lang="en-US" sz="2000">
              <a:latin typeface="Arial Unicode MS" pitchFamily="34" charset="-128"/>
            </a:endParaRPr>
          </a:p>
        </p:txBody>
      </p:sp>
      <p:sp>
        <p:nvSpPr>
          <p:cNvPr id="1179" name="Line 17"/>
          <p:cNvSpPr>
            <a:spLocks noChangeShapeType="1"/>
          </p:cNvSpPr>
          <p:nvPr/>
        </p:nvSpPr>
        <p:spPr bwMode="auto">
          <a:xfrm flipV="1">
            <a:off x="5503863" y="4308475"/>
            <a:ext cx="1584325" cy="215900"/>
          </a:xfrm>
          <a:prstGeom prst="line">
            <a:avLst/>
          </a:prstGeom>
          <a:noFill/>
          <a:ln w="38100">
            <a:solidFill>
              <a:srgbClr val="000000"/>
            </a:solidFill>
            <a:round/>
            <a:headEnd type="triangle" w="med" len="med"/>
            <a:tailEnd/>
          </a:ln>
        </p:spPr>
        <p:txBody>
          <a:bodyPr/>
          <a:lstStyle/>
          <a:p>
            <a:endParaRPr lang="da-DK"/>
          </a:p>
        </p:txBody>
      </p:sp>
      <p:sp>
        <p:nvSpPr>
          <p:cNvPr id="1180" name="Text Box 18"/>
          <p:cNvSpPr txBox="1">
            <a:spLocks noChangeArrowheads="1"/>
          </p:cNvSpPr>
          <p:nvPr/>
        </p:nvSpPr>
        <p:spPr bwMode="auto">
          <a:xfrm>
            <a:off x="3276600" y="5816600"/>
            <a:ext cx="5487988" cy="384175"/>
          </a:xfrm>
          <a:prstGeom prst="rect">
            <a:avLst/>
          </a:prstGeom>
          <a:noFill/>
          <a:ln w="9525">
            <a:noFill/>
            <a:miter lim="800000"/>
            <a:headEnd/>
            <a:tailEnd/>
          </a:ln>
        </p:spPr>
        <p:txBody>
          <a:bodyPr wrap="none" lIns="91403" tIns="45702" rIns="91403" bIns="45702">
            <a:spAutoFit/>
          </a:bodyPr>
          <a:lstStyle/>
          <a:p>
            <a:pPr algn="ctr"/>
            <a:r>
              <a:rPr lang="sv-SE" sz="1700" b="1">
                <a:latin typeface="Arial Unicode MS" pitchFamily="34" charset="-128"/>
              </a:rPr>
              <a:t>Onormal protein aggregering orsakar hjärndysfunktion</a:t>
            </a:r>
            <a:r>
              <a:rPr lang="sv-SE" sz="1900" b="1">
                <a:latin typeface="Arial Unicode MS" pitchFamily="34" charset="-128"/>
              </a:rPr>
              <a:t> </a:t>
            </a:r>
            <a:endParaRPr lang="en-US" sz="1900" b="1">
              <a:latin typeface="Arial Unicode MS" pitchFamily="34" charset="-128"/>
            </a:endParaRPr>
          </a:p>
        </p:txBody>
      </p:sp>
      <p:sp>
        <p:nvSpPr>
          <p:cNvPr id="1181" name="Line 19"/>
          <p:cNvSpPr>
            <a:spLocks noChangeShapeType="1"/>
          </p:cNvSpPr>
          <p:nvPr/>
        </p:nvSpPr>
        <p:spPr bwMode="auto">
          <a:xfrm flipV="1">
            <a:off x="2206625" y="5711825"/>
            <a:ext cx="504825" cy="431800"/>
          </a:xfrm>
          <a:prstGeom prst="line">
            <a:avLst/>
          </a:prstGeom>
          <a:noFill/>
          <a:ln w="38100">
            <a:solidFill>
              <a:schemeClr val="tx1"/>
            </a:solidFill>
            <a:round/>
            <a:headEnd/>
            <a:tailEnd type="triangle" w="med" len="med"/>
          </a:ln>
        </p:spPr>
        <p:txBody>
          <a:bodyPr wrap="none" anchor="ctr"/>
          <a:lstStyle/>
          <a:p>
            <a:endParaRPr lang="da-DK"/>
          </a:p>
        </p:txBody>
      </p:sp>
      <p:sp>
        <p:nvSpPr>
          <p:cNvPr id="1182" name="Line 20"/>
          <p:cNvSpPr>
            <a:spLocks noChangeShapeType="1"/>
          </p:cNvSpPr>
          <p:nvPr/>
        </p:nvSpPr>
        <p:spPr bwMode="auto">
          <a:xfrm flipH="1" flipV="1">
            <a:off x="1020763" y="5938838"/>
            <a:ext cx="360362" cy="215900"/>
          </a:xfrm>
          <a:prstGeom prst="line">
            <a:avLst/>
          </a:prstGeom>
          <a:noFill/>
          <a:ln w="38100">
            <a:solidFill>
              <a:schemeClr val="tx1"/>
            </a:solidFill>
            <a:round/>
            <a:headEnd/>
            <a:tailEnd type="triangle" w="med" len="med"/>
          </a:ln>
        </p:spPr>
        <p:txBody>
          <a:bodyPr wrap="none" anchor="ctr"/>
          <a:lstStyle/>
          <a:p>
            <a:endParaRPr lang="da-DK"/>
          </a:p>
        </p:txBody>
      </p:sp>
      <p:cxnSp>
        <p:nvCxnSpPr>
          <p:cNvPr id="21" name="Rak 20"/>
          <p:cNvCxnSpPr/>
          <p:nvPr/>
        </p:nvCxnSpPr>
        <p:spPr>
          <a:xfrm>
            <a:off x="0" y="1069975"/>
            <a:ext cx="9144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881" name="Line 2"/>
          <p:cNvSpPr>
            <a:spLocks noChangeShapeType="1"/>
          </p:cNvSpPr>
          <p:nvPr/>
        </p:nvSpPr>
        <p:spPr bwMode="auto">
          <a:xfrm>
            <a:off x="6300788" y="1844675"/>
            <a:ext cx="0" cy="2232025"/>
          </a:xfrm>
          <a:prstGeom prst="line">
            <a:avLst/>
          </a:prstGeom>
          <a:noFill/>
          <a:ln w="9525">
            <a:solidFill>
              <a:schemeClr val="tx1"/>
            </a:solidFill>
            <a:round/>
            <a:headEnd/>
            <a:tailEnd/>
          </a:ln>
        </p:spPr>
        <p:txBody>
          <a:bodyPr/>
          <a:lstStyle/>
          <a:p>
            <a:endParaRPr lang="da-DK"/>
          </a:p>
        </p:txBody>
      </p:sp>
      <p:sp>
        <p:nvSpPr>
          <p:cNvPr id="122882" name="Line 3"/>
          <p:cNvSpPr>
            <a:spLocks noChangeShapeType="1"/>
          </p:cNvSpPr>
          <p:nvPr/>
        </p:nvSpPr>
        <p:spPr bwMode="auto">
          <a:xfrm>
            <a:off x="6084888" y="1844675"/>
            <a:ext cx="0" cy="2232025"/>
          </a:xfrm>
          <a:prstGeom prst="line">
            <a:avLst/>
          </a:prstGeom>
          <a:noFill/>
          <a:ln w="9525">
            <a:solidFill>
              <a:schemeClr val="tx1"/>
            </a:solidFill>
            <a:round/>
            <a:headEnd/>
            <a:tailEnd/>
          </a:ln>
        </p:spPr>
        <p:txBody>
          <a:bodyPr/>
          <a:lstStyle/>
          <a:p>
            <a:endParaRPr lang="da-DK"/>
          </a:p>
        </p:txBody>
      </p:sp>
      <p:sp>
        <p:nvSpPr>
          <p:cNvPr id="122883" name="Rectangle 2"/>
          <p:cNvSpPr>
            <a:spLocks noGrp="1" noChangeArrowheads="1"/>
          </p:cNvSpPr>
          <p:nvPr>
            <p:ph type="title" idx="4294967295"/>
          </p:nvPr>
        </p:nvSpPr>
        <p:spPr>
          <a:xfrm>
            <a:off x="415925" y="339725"/>
            <a:ext cx="8304213" cy="735013"/>
          </a:xfrm>
        </p:spPr>
        <p:txBody>
          <a:bodyPr/>
          <a:lstStyle/>
          <a:p>
            <a:r>
              <a:rPr lang="sv-SE" sz="3600" smtClean="0">
                <a:cs typeface="Arial" charset="0"/>
              </a:rPr>
              <a:t>Vad är ett beta-amyloid protein ?</a:t>
            </a:r>
          </a:p>
        </p:txBody>
      </p:sp>
      <p:sp>
        <p:nvSpPr>
          <p:cNvPr id="122884" name="Text Box 4"/>
          <p:cNvSpPr txBox="1">
            <a:spLocks noChangeArrowheads="1"/>
          </p:cNvSpPr>
          <p:nvPr/>
        </p:nvSpPr>
        <p:spPr bwMode="auto">
          <a:xfrm>
            <a:off x="415925" y="1701800"/>
            <a:ext cx="8304213" cy="976313"/>
          </a:xfrm>
          <a:prstGeom prst="rect">
            <a:avLst/>
          </a:prstGeom>
          <a:noFill/>
          <a:ln w="9525">
            <a:noFill/>
            <a:miter lim="800000"/>
            <a:headEnd/>
            <a:tailEnd/>
          </a:ln>
        </p:spPr>
        <p:txBody>
          <a:bodyPr lIns="91403" tIns="45702" rIns="91403" bIns="45702">
            <a:spAutoFit/>
          </a:bodyPr>
          <a:lstStyle/>
          <a:p>
            <a:r>
              <a:rPr lang="sv-SE"/>
              <a:t>Amyloid </a:t>
            </a:r>
            <a:r>
              <a:rPr lang="el-GR"/>
              <a:t>β</a:t>
            </a:r>
            <a:r>
              <a:rPr lang="sv-SE"/>
              <a:t>-protein = A</a:t>
            </a:r>
            <a:r>
              <a:rPr lang="el-GR"/>
              <a:t>β</a:t>
            </a:r>
            <a:endParaRPr lang="sv-SE"/>
          </a:p>
          <a:p>
            <a:endParaRPr lang="sv-SE" sz="2000">
              <a:latin typeface="Calibri" pitchFamily="34" charset="0"/>
            </a:endParaRPr>
          </a:p>
          <a:p>
            <a:r>
              <a:rPr lang="sv-SE" sz="2000">
                <a:latin typeface="Calibri" pitchFamily="34" charset="0"/>
              </a:rPr>
              <a:t>Bildas när protein i cellväggen klyvs</a:t>
            </a:r>
          </a:p>
        </p:txBody>
      </p:sp>
      <p:sp>
        <p:nvSpPr>
          <p:cNvPr id="153606" name="Rectangle 5"/>
          <p:cNvSpPr>
            <a:spLocks noChangeArrowheads="1"/>
          </p:cNvSpPr>
          <p:nvPr/>
        </p:nvSpPr>
        <p:spPr bwMode="auto">
          <a:xfrm>
            <a:off x="3132138" y="3009900"/>
            <a:ext cx="2520950" cy="419100"/>
          </a:xfrm>
          <a:prstGeom prst="rect">
            <a:avLst/>
          </a:prstGeom>
          <a:gradFill rotWithShape="0">
            <a:gsLst>
              <a:gs pos="0">
                <a:srgbClr val="0000FF"/>
              </a:gs>
              <a:gs pos="100000">
                <a:srgbClr val="9999FF"/>
              </a:gs>
            </a:gsLst>
            <a:lin ang="5400000" scaled="1"/>
          </a:gradFill>
          <a:ln w="9525">
            <a:noFill/>
            <a:miter lim="800000"/>
            <a:headEnd/>
            <a:tailEnd/>
          </a:ln>
        </p:spPr>
        <p:txBody>
          <a:bodyPr wrap="none" anchor="ctr"/>
          <a:lstStyle/>
          <a:p>
            <a:endParaRPr lang="da-DK">
              <a:latin typeface="Calibri" pitchFamily="34" charset="0"/>
            </a:endParaRPr>
          </a:p>
        </p:txBody>
      </p:sp>
      <p:sp>
        <p:nvSpPr>
          <p:cNvPr id="153607" name="Rectangle 6"/>
          <p:cNvSpPr>
            <a:spLocks noChangeArrowheads="1"/>
          </p:cNvSpPr>
          <p:nvPr/>
        </p:nvSpPr>
        <p:spPr bwMode="auto">
          <a:xfrm>
            <a:off x="5651500" y="3009900"/>
            <a:ext cx="1104900" cy="419100"/>
          </a:xfrm>
          <a:prstGeom prst="rect">
            <a:avLst/>
          </a:prstGeom>
          <a:gradFill rotWithShape="0">
            <a:gsLst>
              <a:gs pos="0">
                <a:srgbClr val="B0011C"/>
              </a:gs>
              <a:gs pos="100000">
                <a:srgbClr val="FC0128"/>
              </a:gs>
            </a:gsLst>
            <a:lin ang="5400000" scaled="1"/>
          </a:gradFill>
          <a:ln w="9525">
            <a:noFill/>
            <a:miter lim="800000"/>
            <a:headEnd/>
            <a:tailEnd/>
          </a:ln>
        </p:spPr>
        <p:txBody>
          <a:bodyPr wrap="none" anchor="ctr"/>
          <a:lstStyle/>
          <a:p>
            <a:endParaRPr lang="da-DK">
              <a:latin typeface="Calibri" pitchFamily="34" charset="0"/>
            </a:endParaRPr>
          </a:p>
        </p:txBody>
      </p:sp>
      <p:sp>
        <p:nvSpPr>
          <p:cNvPr id="153608" name="Rectangle 7"/>
          <p:cNvSpPr>
            <a:spLocks noChangeArrowheads="1"/>
          </p:cNvSpPr>
          <p:nvPr/>
        </p:nvSpPr>
        <p:spPr bwMode="auto">
          <a:xfrm>
            <a:off x="6732588" y="3009900"/>
            <a:ext cx="1003300" cy="419100"/>
          </a:xfrm>
          <a:prstGeom prst="rect">
            <a:avLst/>
          </a:prstGeom>
          <a:gradFill rotWithShape="0">
            <a:gsLst>
              <a:gs pos="0">
                <a:srgbClr val="0000FF"/>
              </a:gs>
              <a:gs pos="100000">
                <a:srgbClr val="9999FF"/>
              </a:gs>
            </a:gsLst>
            <a:lin ang="5400000" scaled="1"/>
          </a:gradFill>
          <a:ln w="9525">
            <a:noFill/>
            <a:miter lim="800000"/>
            <a:headEnd/>
            <a:tailEnd/>
          </a:ln>
        </p:spPr>
        <p:txBody>
          <a:bodyPr wrap="none" anchor="ctr"/>
          <a:lstStyle/>
          <a:p>
            <a:endParaRPr lang="da-DK">
              <a:latin typeface="Calibri" pitchFamily="34" charset="0"/>
            </a:endParaRPr>
          </a:p>
        </p:txBody>
      </p:sp>
      <p:sp>
        <p:nvSpPr>
          <p:cNvPr id="153609" name="Rectangle 8"/>
          <p:cNvSpPr>
            <a:spLocks noChangeArrowheads="1"/>
          </p:cNvSpPr>
          <p:nvPr/>
        </p:nvSpPr>
        <p:spPr bwMode="auto">
          <a:xfrm>
            <a:off x="5940425" y="3035300"/>
            <a:ext cx="461963" cy="393700"/>
          </a:xfrm>
          <a:prstGeom prst="rect">
            <a:avLst/>
          </a:prstGeom>
          <a:noFill/>
          <a:ln w="9525">
            <a:noFill/>
            <a:miter lim="800000"/>
            <a:headEnd/>
            <a:tailEnd/>
          </a:ln>
        </p:spPr>
        <p:txBody>
          <a:bodyPr wrap="none" lIns="90452" tIns="44432" rIns="90452" bIns="44432">
            <a:spAutoFit/>
          </a:bodyPr>
          <a:lstStyle/>
          <a:p>
            <a:r>
              <a:rPr lang="en-GB" sz="2000">
                <a:latin typeface="Calibri" pitchFamily="34" charset="0"/>
              </a:rPr>
              <a:t>Aß</a:t>
            </a:r>
          </a:p>
        </p:txBody>
      </p:sp>
      <p:sp>
        <p:nvSpPr>
          <p:cNvPr id="122889" name="Text Box 9"/>
          <p:cNvSpPr txBox="1">
            <a:spLocks noChangeArrowheads="1"/>
          </p:cNvSpPr>
          <p:nvPr/>
        </p:nvSpPr>
        <p:spPr bwMode="auto">
          <a:xfrm>
            <a:off x="323850" y="4868863"/>
            <a:ext cx="8531225" cy="1281112"/>
          </a:xfrm>
          <a:prstGeom prst="rect">
            <a:avLst/>
          </a:prstGeom>
          <a:noFill/>
          <a:ln w="9525">
            <a:noFill/>
            <a:miter lim="800000"/>
            <a:headEnd/>
            <a:tailEnd/>
          </a:ln>
        </p:spPr>
        <p:txBody>
          <a:bodyPr lIns="91403" tIns="45702" rIns="91403" bIns="45702">
            <a:spAutoFit/>
          </a:bodyPr>
          <a:lstStyle/>
          <a:p>
            <a:r>
              <a:rPr lang="sv-SE" sz="2000" b="1">
                <a:latin typeface="Calibri" pitchFamily="34" charset="0"/>
                <a:cs typeface="Times New Roman" pitchFamily="18" charset="0"/>
              </a:rPr>
              <a:t>Två huvudformer: </a:t>
            </a:r>
            <a:r>
              <a:rPr lang="sv-SE" sz="2000" b="1">
                <a:latin typeface="Calibri" pitchFamily="34" charset="0"/>
              </a:rPr>
              <a:t>A</a:t>
            </a:r>
            <a:r>
              <a:rPr lang="el-GR" sz="2000" b="1">
                <a:latin typeface="Calibri" pitchFamily="34" charset="0"/>
              </a:rPr>
              <a:t>β</a:t>
            </a:r>
            <a:r>
              <a:rPr lang="sv-SE" sz="2000" b="1">
                <a:latin typeface="Calibri" pitchFamily="34" charset="0"/>
                <a:cs typeface="Times New Roman" pitchFamily="18" charset="0"/>
              </a:rPr>
              <a:t>1-40, </a:t>
            </a:r>
            <a:r>
              <a:rPr lang="sv-SE" sz="2000" b="1">
                <a:latin typeface="Calibri" pitchFamily="34" charset="0"/>
              </a:rPr>
              <a:t>A</a:t>
            </a:r>
            <a:r>
              <a:rPr lang="el-GR" sz="2000" b="1">
                <a:latin typeface="Calibri" pitchFamily="34" charset="0"/>
              </a:rPr>
              <a:t>β</a:t>
            </a:r>
            <a:r>
              <a:rPr lang="sv-SE" sz="2000" b="1">
                <a:latin typeface="Calibri" pitchFamily="34" charset="0"/>
                <a:cs typeface="Times New Roman" pitchFamily="18" charset="0"/>
              </a:rPr>
              <a:t>1-42</a:t>
            </a:r>
          </a:p>
          <a:p>
            <a:endParaRPr lang="sv-SE" sz="2000">
              <a:latin typeface="Calibri" pitchFamily="34" charset="0"/>
              <a:cs typeface="Times New Roman" pitchFamily="18" charset="0"/>
            </a:endParaRPr>
          </a:p>
          <a:p>
            <a:r>
              <a:rPr lang="sv-SE"/>
              <a:t>Ökad mängd i ”plack” och blodkärl i hjärnan vid Alzheimers sjukdom</a:t>
            </a:r>
          </a:p>
          <a:p>
            <a:endParaRPr lang="el-GR" sz="2000">
              <a:latin typeface="Calibri" pitchFamily="34" charset="0"/>
              <a:cs typeface="Times New Roman" pitchFamily="18" charset="0"/>
            </a:endParaRPr>
          </a:p>
        </p:txBody>
      </p:sp>
      <p:cxnSp>
        <p:nvCxnSpPr>
          <p:cNvPr id="10" name="Rak 9"/>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2891" name="Text Box 12"/>
          <p:cNvSpPr txBox="1">
            <a:spLocks noChangeArrowheads="1"/>
          </p:cNvSpPr>
          <p:nvPr/>
        </p:nvSpPr>
        <p:spPr bwMode="auto">
          <a:xfrm>
            <a:off x="5651500" y="1431925"/>
            <a:ext cx="1073150" cy="366713"/>
          </a:xfrm>
          <a:prstGeom prst="rect">
            <a:avLst/>
          </a:prstGeom>
          <a:noFill/>
          <a:ln w="9525">
            <a:noFill/>
            <a:miter lim="800000"/>
            <a:headEnd/>
            <a:tailEnd/>
          </a:ln>
        </p:spPr>
        <p:txBody>
          <a:bodyPr wrap="none">
            <a:spAutoFit/>
          </a:bodyPr>
          <a:lstStyle/>
          <a:p>
            <a:r>
              <a:rPr lang="sv-SE"/>
              <a:t>Cellvägg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0.09444 -0.00092 L -0.14184 -0.00092 " pathEditMode="relative" rAng="0" ptsTypes="AA">
                                      <p:cBhvr>
                                        <p:cTn id="6" dur="2000" fill="hold"/>
                                        <p:tgtEl>
                                          <p:spTgt spid="153606"/>
                                        </p:tgtEl>
                                        <p:attrNameLst>
                                          <p:attrName>ppt_x</p:attrName>
                                          <p:attrName>ppt_y</p:attrName>
                                        </p:attrNameLst>
                                      </p:cBhvr>
                                      <p:rCtr x="-11823" y="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63" presetClass="path" presetSubtype="0" accel="50000" decel="50000" fill="hold" grpId="0" nodeType="clickEffect">
                                  <p:stCondLst>
                                    <p:cond delay="0"/>
                                  </p:stCondLst>
                                  <p:childTnLst>
                                    <p:animMotion origin="layout" path="M 2.77778E-6 -4.44444E-6 L 0.13368 -0.00092 " pathEditMode="relative" rAng="0" ptsTypes="AA">
                                      <p:cBhvr>
                                        <p:cTn id="10" dur="2000" fill="hold"/>
                                        <p:tgtEl>
                                          <p:spTgt spid="153608"/>
                                        </p:tgtEl>
                                        <p:attrNameLst>
                                          <p:attrName>ppt_x</p:attrName>
                                          <p:attrName>ppt_y</p:attrName>
                                        </p:attrNameLst>
                                      </p:cBhvr>
                                      <p:rCtr x="6684" y="-46"/>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49" presetClass="path" presetSubtype="0" accel="50000" decel="50000" fill="hold" grpId="0" nodeType="clickEffect">
                                  <p:stCondLst>
                                    <p:cond delay="0"/>
                                  </p:stCondLst>
                                  <p:childTnLst>
                                    <p:animMotion origin="layout" path="M -2.22222E-6 -4.44444E-6 L -0.11545 -0.14791 " pathEditMode="relative" rAng="0" ptsTypes="AA">
                                      <p:cBhvr>
                                        <p:cTn id="14" dur="2000" fill="hold"/>
                                        <p:tgtEl>
                                          <p:spTgt spid="153607"/>
                                        </p:tgtEl>
                                        <p:attrNameLst>
                                          <p:attrName>ppt_x</p:attrName>
                                          <p:attrName>ppt_y</p:attrName>
                                        </p:attrNameLst>
                                      </p:cBhvr>
                                      <p:rCtr x="-5781" y="-7407"/>
                                    </p:animMotion>
                                  </p:childTnLst>
                                </p:cTn>
                              </p:par>
                            </p:childTnLst>
                          </p:cTn>
                        </p:par>
                      </p:childTnLst>
                    </p:cTn>
                  </p:par>
                  <p:par>
                    <p:cTn id="15" fill="hold" nodeType="clickPar">
                      <p:stCondLst>
                        <p:cond delay="indefinite"/>
                      </p:stCondLst>
                      <p:childTnLst>
                        <p:par>
                          <p:cTn id="16" fill="hold" nodeType="withGroup">
                            <p:stCondLst>
                              <p:cond delay="0"/>
                            </p:stCondLst>
                            <p:childTnLst>
                              <p:par>
                                <p:cTn id="17" presetID="56" presetClass="path" presetSubtype="0" accel="50000" decel="50000" fill="hold" grpId="0" nodeType="clickEffect">
                                  <p:stCondLst>
                                    <p:cond delay="0"/>
                                  </p:stCondLst>
                                  <p:childTnLst>
                                    <p:animMotion origin="layout" path="M 3.61111E-6 3.7037E-6 L -0.11181 -0.14977 " pathEditMode="relative" rAng="0" ptsTypes="AA">
                                      <p:cBhvr>
                                        <p:cTn id="18" dur="2000" fill="hold"/>
                                        <p:tgtEl>
                                          <p:spTgt spid="153609"/>
                                        </p:tgtEl>
                                        <p:attrNameLst>
                                          <p:attrName>ppt_x</p:attrName>
                                          <p:attrName>ppt_y</p:attrName>
                                        </p:attrNameLst>
                                      </p:cBhvr>
                                      <p:rCtr x="-5590" y="-7500"/>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35" presetClass="emph" presetSubtype="0" fill="hold" grpId="1" nodeType="clickEffect">
                                  <p:stCondLst>
                                    <p:cond delay="0"/>
                                  </p:stCondLst>
                                  <p:childTnLst>
                                    <p:anim calcmode="discrete" valueType="str">
                                      <p:cBhvr>
                                        <p:cTn id="22" dur="1000" fill="hold"/>
                                        <p:tgtEl>
                                          <p:spTgt spid="15360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6" grpId="0" animBg="1"/>
      <p:bldP spid="153607" grpId="0" animBg="1"/>
      <p:bldP spid="153607" grpId="1" animBg="1"/>
      <p:bldP spid="153608" grpId="0" animBg="1"/>
      <p:bldP spid="153609" grpId="0"/>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188" name="Object 140"/>
          <p:cNvGraphicFramePr>
            <a:graphicFrameLocks noChangeAspect="1"/>
          </p:cNvGraphicFramePr>
          <p:nvPr/>
        </p:nvGraphicFramePr>
        <p:xfrm>
          <a:off x="1000125" y="1285875"/>
          <a:ext cx="7748588" cy="5572125"/>
        </p:xfrm>
        <a:graphic>
          <a:graphicData uri="http://schemas.openxmlformats.org/presentationml/2006/ole">
            <p:oleObj spid="_x0000_s2188" name="Document" r:id="rId4" imgW="4314600" imgH="3238200" progId="Word.Document.8">
              <p:embed/>
            </p:oleObj>
          </a:graphicData>
        </a:graphic>
      </p:graphicFrame>
      <p:sp>
        <p:nvSpPr>
          <p:cNvPr id="2189" name="Rubrik 1"/>
          <p:cNvSpPr>
            <a:spLocks noGrp="1"/>
          </p:cNvSpPr>
          <p:nvPr>
            <p:ph type="title" idx="4294967295"/>
          </p:nvPr>
        </p:nvSpPr>
        <p:spPr>
          <a:xfrm>
            <a:off x="457200" y="142875"/>
            <a:ext cx="8229600" cy="1143000"/>
          </a:xfrm>
        </p:spPr>
        <p:txBody>
          <a:bodyPr/>
          <a:lstStyle/>
          <a:p>
            <a:r>
              <a:rPr lang="sv-SE" sz="3600" smtClean="0">
                <a:cs typeface="Arial" charset="0"/>
              </a:rPr>
              <a:t>A</a:t>
            </a:r>
            <a:r>
              <a:rPr lang="el-GR" sz="3600" smtClean="0">
                <a:cs typeface="Arial" charset="0"/>
              </a:rPr>
              <a:t>β</a:t>
            </a:r>
            <a:r>
              <a:rPr lang="sv-SE" sz="3600" smtClean="0">
                <a:cs typeface="Arial" charset="0"/>
              </a:rPr>
              <a:t> aggregerar lätt och bildar plack</a:t>
            </a:r>
          </a:p>
        </p:txBody>
      </p:sp>
      <p:cxnSp>
        <p:nvCxnSpPr>
          <p:cNvPr id="5" name="Rak 4"/>
          <p:cNvCxnSpPr/>
          <p:nvPr/>
        </p:nvCxnSpPr>
        <p:spPr>
          <a:xfrm>
            <a:off x="0" y="1141413"/>
            <a:ext cx="9144000" cy="15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191" name="Text Box 435"/>
          <p:cNvSpPr txBox="1">
            <a:spLocks noChangeArrowheads="1"/>
          </p:cNvSpPr>
          <p:nvPr/>
        </p:nvSpPr>
        <p:spPr bwMode="auto">
          <a:xfrm rot="-8410790">
            <a:off x="2457450" y="3268663"/>
            <a:ext cx="458788" cy="881062"/>
          </a:xfrm>
          <a:prstGeom prst="rect">
            <a:avLst/>
          </a:prstGeom>
          <a:noFill/>
          <a:ln w="9525">
            <a:noFill/>
            <a:miter lim="800000"/>
            <a:headEnd/>
            <a:tailEnd/>
          </a:ln>
        </p:spPr>
        <p:txBody>
          <a:bodyPr vert="eaVert">
            <a:spAutoFit/>
          </a:bodyPr>
          <a:lstStyle/>
          <a:p>
            <a:pPr algn="ctr"/>
            <a:r>
              <a:rPr lang="sv-SE">
                <a:latin typeface="Calibri" pitchFamily="34" charset="0"/>
              </a:rPr>
              <a:t>A</a:t>
            </a:r>
            <a:r>
              <a:rPr lang="el-GR">
                <a:latin typeface="Calibri" pitchFamily="34" charset="0"/>
              </a:rPr>
              <a:t>β</a:t>
            </a:r>
          </a:p>
        </p:txBody>
      </p:sp>
    </p:spTree>
  </p:cSld>
  <p:clrMapOvr>
    <a:masterClrMapping/>
  </p:clrMapOvr>
  <p:transition spd="slow"/>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857250" y="360363"/>
            <a:ext cx="7348538" cy="592137"/>
          </a:xfrm>
        </p:spPr>
        <p:txBody>
          <a:bodyPr rtlCol="0">
            <a:normAutofit fontScale="90000"/>
          </a:bodyPr>
          <a:lstStyle/>
          <a:p>
            <a:pPr fontAlgn="auto">
              <a:spcAft>
                <a:spcPts val="0"/>
              </a:spcAft>
              <a:defRPr/>
            </a:pPr>
            <a:r>
              <a:rPr lang="sv-SE" sz="2500" smtClean="0"/>
              <a:t> </a:t>
            </a:r>
            <a:r>
              <a:rPr lang="sv-SE" sz="3600" smtClean="0">
                <a:cs typeface="Arial" pitchFamily="34" charset="0"/>
              </a:rPr>
              <a:t>Amyloidkaskadhypotesen</a:t>
            </a:r>
          </a:p>
        </p:txBody>
      </p:sp>
      <p:sp>
        <p:nvSpPr>
          <p:cNvPr id="128002" name="Text Box 3"/>
          <p:cNvSpPr txBox="1">
            <a:spLocks noChangeArrowheads="1"/>
          </p:cNvSpPr>
          <p:nvPr/>
        </p:nvSpPr>
        <p:spPr bwMode="auto">
          <a:xfrm>
            <a:off x="323850" y="1341438"/>
            <a:ext cx="8483600" cy="1190625"/>
          </a:xfrm>
          <a:prstGeom prst="rect">
            <a:avLst/>
          </a:prstGeom>
          <a:noFill/>
          <a:ln w="9525">
            <a:noFill/>
            <a:miter lim="800000"/>
            <a:headEnd/>
            <a:tailEnd/>
          </a:ln>
        </p:spPr>
        <p:txBody>
          <a:bodyPr>
            <a:spAutoFit/>
          </a:bodyPr>
          <a:lstStyle/>
          <a:p>
            <a:pPr algn="ctr"/>
            <a:r>
              <a:rPr lang="sv-SE"/>
              <a:t>Ålder</a:t>
            </a:r>
          </a:p>
          <a:p>
            <a:pPr algn="ctr"/>
            <a:r>
              <a:rPr lang="sv-SE"/>
              <a:t>Genförändringar</a:t>
            </a:r>
          </a:p>
          <a:p>
            <a:pPr algn="ctr"/>
            <a:r>
              <a:rPr lang="sv-SE"/>
              <a:t>Livsstilsfaktorer</a:t>
            </a:r>
          </a:p>
          <a:p>
            <a:pPr algn="ctr"/>
            <a:r>
              <a:rPr lang="sv-SE"/>
              <a:t>Okända faktorer</a:t>
            </a:r>
            <a:endParaRPr lang="el-GR"/>
          </a:p>
        </p:txBody>
      </p:sp>
      <p:cxnSp>
        <p:nvCxnSpPr>
          <p:cNvPr id="16" name="Rak 15"/>
          <p:cNvCxnSpPr/>
          <p:nvPr/>
        </p:nvCxnSpPr>
        <p:spPr>
          <a:xfrm>
            <a:off x="0" y="1000125"/>
            <a:ext cx="91440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8004" name="textruta 17"/>
          <p:cNvSpPr txBox="1">
            <a:spLocks noChangeArrowheads="1"/>
          </p:cNvSpPr>
          <p:nvPr/>
        </p:nvSpPr>
        <p:spPr bwMode="auto">
          <a:xfrm>
            <a:off x="6732588" y="6357938"/>
            <a:ext cx="1981200" cy="369887"/>
          </a:xfrm>
          <a:prstGeom prst="rect">
            <a:avLst/>
          </a:prstGeom>
          <a:noFill/>
          <a:ln w="9525">
            <a:noFill/>
            <a:miter lim="800000"/>
            <a:headEnd/>
            <a:tailEnd/>
          </a:ln>
        </p:spPr>
        <p:txBody>
          <a:bodyPr wrap="none">
            <a:spAutoFit/>
          </a:bodyPr>
          <a:lstStyle/>
          <a:p>
            <a:r>
              <a:rPr lang="sv-SE">
                <a:latin typeface="Calibri" pitchFamily="34" charset="0"/>
              </a:rPr>
              <a:t>(Hardy et al., 1992)</a:t>
            </a:r>
          </a:p>
        </p:txBody>
      </p:sp>
      <p:sp>
        <p:nvSpPr>
          <p:cNvPr id="128005" name="Line 6"/>
          <p:cNvSpPr>
            <a:spLocks noChangeShapeType="1"/>
          </p:cNvSpPr>
          <p:nvPr/>
        </p:nvSpPr>
        <p:spPr bwMode="auto">
          <a:xfrm>
            <a:off x="4572000" y="2781300"/>
            <a:ext cx="0" cy="647700"/>
          </a:xfrm>
          <a:prstGeom prst="line">
            <a:avLst/>
          </a:prstGeom>
          <a:noFill/>
          <a:ln w="9525">
            <a:solidFill>
              <a:schemeClr val="tx1"/>
            </a:solidFill>
            <a:round/>
            <a:headEnd/>
            <a:tailEnd type="triangle" w="med" len="med"/>
          </a:ln>
        </p:spPr>
        <p:txBody>
          <a:bodyPr/>
          <a:lstStyle/>
          <a:p>
            <a:endParaRPr lang="da-DK"/>
          </a:p>
        </p:txBody>
      </p:sp>
      <p:sp>
        <p:nvSpPr>
          <p:cNvPr id="128006" name="Text Box 7"/>
          <p:cNvSpPr txBox="1">
            <a:spLocks noChangeArrowheads="1"/>
          </p:cNvSpPr>
          <p:nvPr/>
        </p:nvSpPr>
        <p:spPr bwMode="auto">
          <a:xfrm>
            <a:off x="3276600" y="3521075"/>
            <a:ext cx="2601913" cy="366713"/>
          </a:xfrm>
          <a:prstGeom prst="rect">
            <a:avLst/>
          </a:prstGeom>
          <a:noFill/>
          <a:ln w="9525">
            <a:noFill/>
            <a:miter lim="800000"/>
            <a:headEnd/>
            <a:tailEnd/>
          </a:ln>
        </p:spPr>
        <p:txBody>
          <a:bodyPr wrap="none">
            <a:spAutoFit/>
          </a:bodyPr>
          <a:lstStyle/>
          <a:p>
            <a:r>
              <a:rPr lang="sv-SE"/>
              <a:t>Ökad mängd A</a:t>
            </a:r>
            <a:r>
              <a:rPr lang="el-GR"/>
              <a:t>β</a:t>
            </a:r>
            <a:r>
              <a:rPr lang="sv-SE"/>
              <a:t> protein</a:t>
            </a:r>
            <a:endParaRPr lang="el-GR"/>
          </a:p>
        </p:txBody>
      </p:sp>
      <p:sp>
        <p:nvSpPr>
          <p:cNvPr id="128007" name="Line 8"/>
          <p:cNvSpPr>
            <a:spLocks noChangeShapeType="1"/>
          </p:cNvSpPr>
          <p:nvPr/>
        </p:nvSpPr>
        <p:spPr bwMode="auto">
          <a:xfrm>
            <a:off x="4572000" y="3933825"/>
            <a:ext cx="0" cy="647700"/>
          </a:xfrm>
          <a:prstGeom prst="line">
            <a:avLst/>
          </a:prstGeom>
          <a:noFill/>
          <a:ln w="9525">
            <a:solidFill>
              <a:schemeClr val="tx1"/>
            </a:solidFill>
            <a:round/>
            <a:headEnd/>
            <a:tailEnd type="triangle" w="med" len="med"/>
          </a:ln>
        </p:spPr>
        <p:txBody>
          <a:bodyPr/>
          <a:lstStyle/>
          <a:p>
            <a:endParaRPr lang="da-DK"/>
          </a:p>
        </p:txBody>
      </p:sp>
      <p:sp>
        <p:nvSpPr>
          <p:cNvPr id="128008" name="Text Box 9"/>
          <p:cNvSpPr txBox="1">
            <a:spLocks noChangeArrowheads="1"/>
          </p:cNvSpPr>
          <p:nvPr/>
        </p:nvSpPr>
        <p:spPr bwMode="auto">
          <a:xfrm>
            <a:off x="3276600" y="4718050"/>
            <a:ext cx="2635250" cy="366713"/>
          </a:xfrm>
          <a:prstGeom prst="rect">
            <a:avLst/>
          </a:prstGeom>
          <a:noFill/>
          <a:ln w="9525">
            <a:noFill/>
            <a:miter lim="800000"/>
            <a:headEnd/>
            <a:tailEnd/>
          </a:ln>
        </p:spPr>
        <p:txBody>
          <a:bodyPr wrap="none">
            <a:spAutoFit/>
          </a:bodyPr>
          <a:lstStyle/>
          <a:p>
            <a:r>
              <a:rPr lang="sv-SE"/>
              <a:t>Ökad mängd tau protein</a:t>
            </a:r>
            <a:endParaRPr lang="el-GR"/>
          </a:p>
        </p:txBody>
      </p:sp>
      <p:sp>
        <p:nvSpPr>
          <p:cNvPr id="128009" name="Line 10"/>
          <p:cNvSpPr>
            <a:spLocks noChangeShapeType="1"/>
          </p:cNvSpPr>
          <p:nvPr/>
        </p:nvSpPr>
        <p:spPr bwMode="auto">
          <a:xfrm>
            <a:off x="4572000" y="5229225"/>
            <a:ext cx="0" cy="647700"/>
          </a:xfrm>
          <a:prstGeom prst="line">
            <a:avLst/>
          </a:prstGeom>
          <a:noFill/>
          <a:ln w="9525">
            <a:solidFill>
              <a:schemeClr val="tx1"/>
            </a:solidFill>
            <a:round/>
            <a:headEnd/>
            <a:tailEnd type="triangle" w="med" len="med"/>
          </a:ln>
        </p:spPr>
        <p:txBody>
          <a:bodyPr/>
          <a:lstStyle/>
          <a:p>
            <a:endParaRPr lang="da-DK"/>
          </a:p>
        </p:txBody>
      </p:sp>
      <p:sp>
        <p:nvSpPr>
          <p:cNvPr id="128010" name="Text Box 11"/>
          <p:cNvSpPr txBox="1">
            <a:spLocks noChangeArrowheads="1"/>
          </p:cNvSpPr>
          <p:nvPr/>
        </p:nvSpPr>
        <p:spPr bwMode="auto">
          <a:xfrm>
            <a:off x="3787775" y="6157913"/>
            <a:ext cx="1504950" cy="366712"/>
          </a:xfrm>
          <a:prstGeom prst="rect">
            <a:avLst/>
          </a:prstGeom>
          <a:noFill/>
          <a:ln w="9525">
            <a:noFill/>
            <a:miter lim="800000"/>
            <a:headEnd/>
            <a:tailEnd/>
          </a:ln>
        </p:spPr>
        <p:txBody>
          <a:bodyPr wrap="none">
            <a:spAutoFit/>
          </a:bodyPr>
          <a:lstStyle/>
          <a:p>
            <a:r>
              <a:rPr lang="sv-SE"/>
              <a:t>Nervcellsdöd</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9025" name="Text Box 1"/>
          <p:cNvSpPr txBox="1">
            <a:spLocks noChangeArrowheads="1"/>
          </p:cNvSpPr>
          <p:nvPr/>
        </p:nvSpPr>
        <p:spPr bwMode="auto">
          <a:xfrm>
            <a:off x="325438" y="381000"/>
            <a:ext cx="8493125" cy="415925"/>
          </a:xfrm>
          <a:prstGeom prst="rect">
            <a:avLst/>
          </a:prstGeom>
          <a:noFill/>
          <a:ln w="9525">
            <a:noFill/>
            <a:miter lim="800000"/>
            <a:headEnd/>
            <a:tailEnd/>
          </a:ln>
        </p:spPr>
        <p:txBody>
          <a:bodyPr lIns="0" tIns="0" rIns="0" bIns="0"/>
          <a:lstStyle/>
          <a:p>
            <a:pPr algn="ctr">
              <a:tabLst>
                <a:tab pos="655638" algn="l"/>
                <a:tab pos="1312863" algn="l"/>
                <a:tab pos="1968500" algn="l"/>
                <a:tab pos="2625725" algn="l"/>
                <a:tab pos="3282950" algn="l"/>
                <a:tab pos="3938588" algn="l"/>
                <a:tab pos="4595813" algn="l"/>
                <a:tab pos="5253038" algn="l"/>
                <a:tab pos="5908675" algn="l"/>
                <a:tab pos="6565900" algn="l"/>
                <a:tab pos="7223125" algn="l"/>
                <a:tab pos="7878763" algn="l"/>
              </a:tabLst>
            </a:pPr>
            <a:r>
              <a:rPr lang="en-GB" sz="3200" b="1">
                <a:solidFill>
                  <a:srgbClr val="FFFF00"/>
                </a:solidFill>
              </a:rPr>
              <a:t>PET kamera visar A</a:t>
            </a:r>
            <a:r>
              <a:rPr lang="el-GR" sz="3200" b="1">
                <a:solidFill>
                  <a:srgbClr val="FFFF00"/>
                </a:solidFill>
              </a:rPr>
              <a:t>β</a:t>
            </a:r>
            <a:r>
              <a:rPr lang="sv-SE" sz="3200" b="1">
                <a:solidFill>
                  <a:srgbClr val="FFFF00"/>
                </a:solidFill>
              </a:rPr>
              <a:t> inlagringar i hjärnan</a:t>
            </a:r>
            <a:endParaRPr lang="el-GR" sz="3200" b="1">
              <a:solidFill>
                <a:srgbClr val="FFFF00"/>
              </a:solidFill>
            </a:endParaRPr>
          </a:p>
        </p:txBody>
      </p:sp>
      <p:pic>
        <p:nvPicPr>
          <p:cNvPr id="129026" name="Picture 2"/>
          <p:cNvPicPr>
            <a:picLocks noChangeAspect="1" noChangeArrowheads="1"/>
          </p:cNvPicPr>
          <p:nvPr/>
        </p:nvPicPr>
        <p:blipFill>
          <a:blip r:embed="rId3"/>
          <a:srcRect/>
          <a:stretch>
            <a:fillRect/>
          </a:stretch>
        </p:blipFill>
        <p:spPr bwMode="auto">
          <a:xfrm>
            <a:off x="7183438" y="6042025"/>
            <a:ext cx="1100137" cy="423863"/>
          </a:xfrm>
          <a:prstGeom prst="rect">
            <a:avLst/>
          </a:prstGeom>
          <a:noFill/>
          <a:ln w="9525">
            <a:noFill/>
            <a:miter lim="800000"/>
            <a:headEnd/>
            <a:tailEnd/>
          </a:ln>
        </p:spPr>
      </p:pic>
      <p:pic>
        <p:nvPicPr>
          <p:cNvPr id="129027" name="Picture 3"/>
          <p:cNvPicPr>
            <a:picLocks noChangeAspect="1" noChangeArrowheads="1"/>
          </p:cNvPicPr>
          <p:nvPr/>
        </p:nvPicPr>
        <p:blipFill>
          <a:blip r:embed="rId4"/>
          <a:srcRect/>
          <a:stretch>
            <a:fillRect/>
          </a:stretch>
        </p:blipFill>
        <p:spPr bwMode="auto">
          <a:xfrm>
            <a:off x="1757363" y="979488"/>
            <a:ext cx="5632450" cy="4892675"/>
          </a:xfrm>
          <a:prstGeom prst="rect">
            <a:avLst/>
          </a:prstGeom>
          <a:noFill/>
          <a:ln w="9525">
            <a:noFill/>
            <a:miter lim="800000"/>
            <a:headEnd/>
            <a:tailEnd/>
          </a:ln>
        </p:spPr>
      </p:pic>
      <p:sp>
        <p:nvSpPr>
          <p:cNvPr id="129028" name="Text Box 4"/>
          <p:cNvSpPr txBox="1">
            <a:spLocks noChangeArrowheads="1"/>
          </p:cNvSpPr>
          <p:nvPr/>
        </p:nvSpPr>
        <p:spPr bwMode="auto">
          <a:xfrm>
            <a:off x="1757363" y="5972175"/>
            <a:ext cx="3917950" cy="231775"/>
          </a:xfrm>
          <a:prstGeom prst="rect">
            <a:avLst/>
          </a:prstGeom>
          <a:noFill/>
          <a:ln w="9525">
            <a:noFill/>
            <a:miter lim="800000"/>
            <a:headEnd/>
            <a:tailEnd/>
          </a:ln>
        </p:spPr>
        <p:txBody>
          <a:bodyPr lIns="0" tIns="0" rIns="0" bIns="0"/>
          <a:lstStyle/>
          <a:p>
            <a:pPr>
              <a:tabLst>
                <a:tab pos="655638" algn="l"/>
                <a:tab pos="1312863" algn="l"/>
                <a:tab pos="1968500" algn="l"/>
                <a:tab pos="2625725" algn="l"/>
                <a:tab pos="3282950" algn="l"/>
              </a:tabLst>
            </a:pPr>
            <a:r>
              <a:rPr lang="en-GB" sz="1100" b="1">
                <a:solidFill>
                  <a:srgbClr val="000000"/>
                </a:solidFill>
              </a:rPr>
              <a:t>Clark, C. M. et al. JAMA 2011;305:275-283</a:t>
            </a:r>
          </a:p>
        </p:txBody>
      </p:sp>
      <p:sp>
        <p:nvSpPr>
          <p:cNvPr id="129029" name="Text Box 5"/>
          <p:cNvSpPr txBox="1">
            <a:spLocks noChangeArrowheads="1"/>
          </p:cNvSpPr>
          <p:nvPr/>
        </p:nvSpPr>
        <p:spPr bwMode="auto">
          <a:xfrm>
            <a:off x="98425" y="6613525"/>
            <a:ext cx="4930775" cy="3470275"/>
          </a:xfrm>
          <a:prstGeom prst="rect">
            <a:avLst/>
          </a:prstGeom>
          <a:noFill/>
          <a:ln w="9525">
            <a:noFill/>
            <a:miter lim="800000"/>
            <a:headEnd/>
            <a:tailEnd/>
          </a:ln>
        </p:spPr>
        <p:txBody>
          <a:bodyPr lIns="0" tIns="0" rIns="0" bIns="0"/>
          <a:lstStyle/>
          <a:p>
            <a:pPr marL="76200" indent="-76200">
              <a:tabLst>
                <a:tab pos="655638" algn="l"/>
                <a:tab pos="1312863" algn="l"/>
                <a:tab pos="1968500" algn="l"/>
                <a:tab pos="2625725" algn="l"/>
                <a:tab pos="3282950" algn="l"/>
                <a:tab pos="3938588" algn="l"/>
                <a:tab pos="4595813" algn="l"/>
              </a:tabLst>
            </a:pPr>
            <a:r>
              <a:rPr lang="en-GB" sz="900">
                <a:solidFill>
                  <a:srgbClr val="000000"/>
                </a:solidFill>
              </a:rPr>
              <a:t>Copyright restrictions may apply.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1073" name="Freeform 2"/>
          <p:cNvSpPr>
            <a:spLocks/>
          </p:cNvSpPr>
          <p:nvPr/>
        </p:nvSpPr>
        <p:spPr bwMode="auto">
          <a:xfrm>
            <a:off x="1979613" y="873125"/>
            <a:ext cx="5508625" cy="5856288"/>
          </a:xfrm>
          <a:custGeom>
            <a:avLst/>
            <a:gdLst>
              <a:gd name="T0" fmla="*/ 2147483647 w 3470"/>
              <a:gd name="T1" fmla="*/ 2147483647 h 3689"/>
              <a:gd name="T2" fmla="*/ 2147483647 w 3470"/>
              <a:gd name="T3" fmla="*/ 2147483647 h 3689"/>
              <a:gd name="T4" fmla="*/ 2147483647 w 3470"/>
              <a:gd name="T5" fmla="*/ 2147483647 h 3689"/>
              <a:gd name="T6" fmla="*/ 2147483647 w 3470"/>
              <a:gd name="T7" fmla="*/ 2147483647 h 3689"/>
              <a:gd name="T8" fmla="*/ 2147483647 w 3470"/>
              <a:gd name="T9" fmla="*/ 2147483647 h 3689"/>
              <a:gd name="T10" fmla="*/ 2147483647 w 3470"/>
              <a:gd name="T11" fmla="*/ 2147483647 h 3689"/>
              <a:gd name="T12" fmla="*/ 2147483647 w 3470"/>
              <a:gd name="T13" fmla="*/ 2147483647 h 3689"/>
              <a:gd name="T14" fmla="*/ 2147483647 w 3470"/>
              <a:gd name="T15" fmla="*/ 2147483647 h 3689"/>
              <a:gd name="T16" fmla="*/ 0 60000 65536"/>
              <a:gd name="T17" fmla="*/ 0 60000 65536"/>
              <a:gd name="T18" fmla="*/ 0 60000 65536"/>
              <a:gd name="T19" fmla="*/ 0 60000 65536"/>
              <a:gd name="T20" fmla="*/ 0 60000 65536"/>
              <a:gd name="T21" fmla="*/ 0 60000 65536"/>
              <a:gd name="T22" fmla="*/ 0 60000 65536"/>
              <a:gd name="T23" fmla="*/ 0 60000 65536"/>
              <a:gd name="T24" fmla="*/ 0 w 3470"/>
              <a:gd name="T25" fmla="*/ 0 h 3689"/>
              <a:gd name="T26" fmla="*/ 3470 w 3470"/>
              <a:gd name="T27" fmla="*/ 3689 h 36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0" h="3689">
                <a:moveTo>
                  <a:pt x="1678" y="1383"/>
                </a:moveTo>
                <a:cubicBezTo>
                  <a:pt x="2049" y="1492"/>
                  <a:pt x="2420" y="1602"/>
                  <a:pt x="2359" y="1746"/>
                </a:cubicBezTo>
                <a:cubicBezTo>
                  <a:pt x="2298" y="1890"/>
                  <a:pt x="1701" y="2313"/>
                  <a:pt x="1315" y="2245"/>
                </a:cubicBezTo>
                <a:cubicBezTo>
                  <a:pt x="929" y="2177"/>
                  <a:pt x="90" y="1693"/>
                  <a:pt x="45" y="1338"/>
                </a:cubicBezTo>
                <a:cubicBezTo>
                  <a:pt x="0" y="983"/>
                  <a:pt x="529" y="226"/>
                  <a:pt x="1043" y="113"/>
                </a:cubicBezTo>
                <a:cubicBezTo>
                  <a:pt x="1557" y="0"/>
                  <a:pt x="2790" y="98"/>
                  <a:pt x="3130" y="657"/>
                </a:cubicBezTo>
                <a:cubicBezTo>
                  <a:pt x="3470" y="1216"/>
                  <a:pt x="3214" y="3251"/>
                  <a:pt x="3085" y="3470"/>
                </a:cubicBezTo>
                <a:cubicBezTo>
                  <a:pt x="2956" y="3689"/>
                  <a:pt x="2480" y="2222"/>
                  <a:pt x="2359" y="1973"/>
                </a:cubicBezTo>
              </a:path>
            </a:pathLst>
          </a:custGeom>
          <a:noFill/>
          <a:ln w="9525">
            <a:solidFill>
              <a:schemeClr val="tx1"/>
            </a:solidFill>
            <a:round/>
            <a:headEnd/>
            <a:tailEnd/>
          </a:ln>
        </p:spPr>
        <p:txBody>
          <a:bodyPr/>
          <a:lstStyle/>
          <a:p>
            <a:endParaRPr lang="da-DK"/>
          </a:p>
        </p:txBody>
      </p:sp>
      <p:sp>
        <p:nvSpPr>
          <p:cNvPr id="131074" name="Freeform 3"/>
          <p:cNvSpPr>
            <a:spLocks/>
          </p:cNvSpPr>
          <p:nvPr/>
        </p:nvSpPr>
        <p:spPr bwMode="auto">
          <a:xfrm>
            <a:off x="1455738" y="3773488"/>
            <a:ext cx="839787" cy="1335087"/>
          </a:xfrm>
          <a:custGeom>
            <a:avLst/>
            <a:gdLst>
              <a:gd name="T0" fmla="*/ 2147483647 w 529"/>
              <a:gd name="T1" fmla="*/ 0 h 841"/>
              <a:gd name="T2" fmla="*/ 2147483647 w 529"/>
              <a:gd name="T3" fmla="*/ 2147483647 h 841"/>
              <a:gd name="T4" fmla="*/ 2147483647 w 529"/>
              <a:gd name="T5" fmla="*/ 2147483647 h 841"/>
              <a:gd name="T6" fmla="*/ 2147483647 w 529"/>
              <a:gd name="T7" fmla="*/ 2147483647 h 841"/>
              <a:gd name="T8" fmla="*/ 2147483647 w 529"/>
              <a:gd name="T9" fmla="*/ 2147483647 h 841"/>
              <a:gd name="T10" fmla="*/ 2147483647 w 529"/>
              <a:gd name="T11" fmla="*/ 2147483647 h 841"/>
              <a:gd name="T12" fmla="*/ 2147483647 w 529"/>
              <a:gd name="T13" fmla="*/ 2147483647 h 841"/>
              <a:gd name="T14" fmla="*/ 2147483647 w 529"/>
              <a:gd name="T15" fmla="*/ 2147483647 h 841"/>
              <a:gd name="T16" fmla="*/ 2147483647 w 529"/>
              <a:gd name="T17" fmla="*/ 2147483647 h 841"/>
              <a:gd name="T18" fmla="*/ 2147483647 w 529"/>
              <a:gd name="T19" fmla="*/ 2147483647 h 841"/>
              <a:gd name="T20" fmla="*/ 2147483647 w 529"/>
              <a:gd name="T21" fmla="*/ 2147483647 h 841"/>
              <a:gd name="T22" fmla="*/ 2147483647 w 529"/>
              <a:gd name="T23" fmla="*/ 2147483647 h 8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9"/>
              <a:gd name="T37" fmla="*/ 0 h 841"/>
              <a:gd name="T38" fmla="*/ 529 w 529"/>
              <a:gd name="T39" fmla="*/ 841 h 8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9" h="841">
                <a:moveTo>
                  <a:pt x="336" y="0"/>
                </a:moveTo>
                <a:cubicBezTo>
                  <a:pt x="304" y="106"/>
                  <a:pt x="265" y="257"/>
                  <a:pt x="171" y="320"/>
                </a:cubicBezTo>
                <a:cubicBezTo>
                  <a:pt x="158" y="346"/>
                  <a:pt x="137" y="367"/>
                  <a:pt x="125" y="393"/>
                </a:cubicBezTo>
                <a:cubicBezTo>
                  <a:pt x="119" y="407"/>
                  <a:pt x="121" y="424"/>
                  <a:pt x="116" y="439"/>
                </a:cubicBezTo>
                <a:cubicBezTo>
                  <a:pt x="107" y="464"/>
                  <a:pt x="80" y="485"/>
                  <a:pt x="61" y="503"/>
                </a:cubicBezTo>
                <a:cubicBezTo>
                  <a:pt x="40" y="565"/>
                  <a:pt x="63" y="490"/>
                  <a:pt x="43" y="604"/>
                </a:cubicBezTo>
                <a:cubicBezTo>
                  <a:pt x="25" y="704"/>
                  <a:pt x="48" y="552"/>
                  <a:pt x="6" y="649"/>
                </a:cubicBezTo>
                <a:cubicBezTo>
                  <a:pt x="0" y="663"/>
                  <a:pt x="6" y="680"/>
                  <a:pt x="6" y="695"/>
                </a:cubicBezTo>
                <a:cubicBezTo>
                  <a:pt x="30" y="761"/>
                  <a:pt x="82" y="762"/>
                  <a:pt x="144" y="777"/>
                </a:cubicBezTo>
                <a:cubicBezTo>
                  <a:pt x="234" y="841"/>
                  <a:pt x="369" y="793"/>
                  <a:pt x="464" y="786"/>
                </a:cubicBezTo>
                <a:cubicBezTo>
                  <a:pt x="476" y="777"/>
                  <a:pt x="493" y="772"/>
                  <a:pt x="500" y="759"/>
                </a:cubicBezTo>
                <a:cubicBezTo>
                  <a:pt x="529" y="706"/>
                  <a:pt x="485" y="693"/>
                  <a:pt x="528" y="713"/>
                </a:cubicBezTo>
              </a:path>
            </a:pathLst>
          </a:custGeom>
          <a:noFill/>
          <a:ln w="9525">
            <a:solidFill>
              <a:schemeClr val="tx1"/>
            </a:solidFill>
            <a:round/>
            <a:headEnd/>
            <a:tailEnd/>
          </a:ln>
        </p:spPr>
        <p:txBody>
          <a:bodyPr/>
          <a:lstStyle/>
          <a:p>
            <a:endParaRPr lang="da-DK"/>
          </a:p>
        </p:txBody>
      </p:sp>
      <p:sp>
        <p:nvSpPr>
          <p:cNvPr id="131075" name="Freeform 4"/>
          <p:cNvSpPr>
            <a:spLocks/>
          </p:cNvSpPr>
          <p:nvPr/>
        </p:nvSpPr>
        <p:spPr bwMode="auto">
          <a:xfrm>
            <a:off x="2627313" y="5545138"/>
            <a:ext cx="711200" cy="547687"/>
          </a:xfrm>
          <a:custGeom>
            <a:avLst/>
            <a:gdLst>
              <a:gd name="T0" fmla="*/ 0 w 538"/>
              <a:gd name="T1" fmla="*/ 2147483647 h 209"/>
              <a:gd name="T2" fmla="*/ 2147483647 w 538"/>
              <a:gd name="T3" fmla="*/ 2147483647 h 209"/>
              <a:gd name="T4" fmla="*/ 2147483647 w 538"/>
              <a:gd name="T5" fmla="*/ 2147483647 h 209"/>
              <a:gd name="T6" fmla="*/ 2147483647 w 538"/>
              <a:gd name="T7" fmla="*/ 2147483647 h 209"/>
              <a:gd name="T8" fmla="*/ 2147483647 w 538"/>
              <a:gd name="T9" fmla="*/ 2147483647 h 209"/>
              <a:gd name="T10" fmla="*/ 2147483647 w 538"/>
              <a:gd name="T11" fmla="*/ 2147483647 h 209"/>
              <a:gd name="T12" fmla="*/ 2147483647 w 538"/>
              <a:gd name="T13" fmla="*/ 2147483647 h 209"/>
              <a:gd name="T14" fmla="*/ 2147483647 w 538"/>
              <a:gd name="T15" fmla="*/ 0 h 209"/>
              <a:gd name="T16" fmla="*/ 0 60000 65536"/>
              <a:gd name="T17" fmla="*/ 0 60000 65536"/>
              <a:gd name="T18" fmla="*/ 0 60000 65536"/>
              <a:gd name="T19" fmla="*/ 0 60000 65536"/>
              <a:gd name="T20" fmla="*/ 0 60000 65536"/>
              <a:gd name="T21" fmla="*/ 0 60000 65536"/>
              <a:gd name="T22" fmla="*/ 0 60000 65536"/>
              <a:gd name="T23" fmla="*/ 0 60000 65536"/>
              <a:gd name="T24" fmla="*/ 0 w 538"/>
              <a:gd name="T25" fmla="*/ 0 h 209"/>
              <a:gd name="T26" fmla="*/ 538 w 538"/>
              <a:gd name="T27" fmla="*/ 209 h 2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 h="209">
                <a:moveTo>
                  <a:pt x="0" y="209"/>
                </a:moveTo>
                <a:cubicBezTo>
                  <a:pt x="57" y="196"/>
                  <a:pt x="116" y="192"/>
                  <a:pt x="172" y="173"/>
                </a:cubicBezTo>
                <a:cubicBezTo>
                  <a:pt x="230" y="178"/>
                  <a:pt x="305" y="198"/>
                  <a:pt x="355" y="155"/>
                </a:cubicBezTo>
                <a:cubicBezTo>
                  <a:pt x="368" y="144"/>
                  <a:pt x="378" y="128"/>
                  <a:pt x="392" y="118"/>
                </a:cubicBezTo>
                <a:cubicBezTo>
                  <a:pt x="479" y="55"/>
                  <a:pt x="354" y="172"/>
                  <a:pt x="446" y="91"/>
                </a:cubicBezTo>
                <a:cubicBezTo>
                  <a:pt x="462" y="77"/>
                  <a:pt x="492" y="45"/>
                  <a:pt x="492" y="45"/>
                </a:cubicBezTo>
                <a:cubicBezTo>
                  <a:pt x="495" y="33"/>
                  <a:pt x="492" y="18"/>
                  <a:pt x="501" y="9"/>
                </a:cubicBezTo>
                <a:cubicBezTo>
                  <a:pt x="510" y="0"/>
                  <a:pt x="538" y="0"/>
                  <a:pt x="538" y="0"/>
                </a:cubicBezTo>
              </a:path>
            </a:pathLst>
          </a:custGeom>
          <a:noFill/>
          <a:ln w="9525">
            <a:solidFill>
              <a:schemeClr val="tx1"/>
            </a:solidFill>
            <a:round/>
            <a:headEnd/>
            <a:tailEnd/>
          </a:ln>
        </p:spPr>
        <p:txBody>
          <a:bodyPr/>
          <a:lstStyle/>
          <a:p>
            <a:endParaRPr lang="da-DK"/>
          </a:p>
        </p:txBody>
      </p:sp>
      <p:sp>
        <p:nvSpPr>
          <p:cNvPr id="131076" name="Text Box 5"/>
          <p:cNvSpPr txBox="1">
            <a:spLocks noChangeArrowheads="1"/>
          </p:cNvSpPr>
          <p:nvPr/>
        </p:nvSpPr>
        <p:spPr bwMode="auto">
          <a:xfrm>
            <a:off x="3492500" y="2276475"/>
            <a:ext cx="184150" cy="366713"/>
          </a:xfrm>
          <a:prstGeom prst="rect">
            <a:avLst/>
          </a:prstGeom>
          <a:noFill/>
          <a:ln w="9525">
            <a:noFill/>
            <a:miter lim="800000"/>
            <a:headEnd/>
            <a:tailEnd/>
          </a:ln>
        </p:spPr>
        <p:txBody>
          <a:bodyPr wrap="none">
            <a:spAutoFit/>
          </a:bodyPr>
          <a:lstStyle/>
          <a:p>
            <a:endParaRPr lang="en-US">
              <a:latin typeface="Garamond" pitchFamily="18" charset="0"/>
            </a:endParaRPr>
          </a:p>
        </p:txBody>
      </p:sp>
      <p:sp>
        <p:nvSpPr>
          <p:cNvPr id="131077" name="Text Box 6"/>
          <p:cNvSpPr txBox="1">
            <a:spLocks noChangeArrowheads="1"/>
          </p:cNvSpPr>
          <p:nvPr/>
        </p:nvSpPr>
        <p:spPr bwMode="auto">
          <a:xfrm>
            <a:off x="2555875" y="2133600"/>
            <a:ext cx="4114800" cy="366713"/>
          </a:xfrm>
          <a:prstGeom prst="rect">
            <a:avLst/>
          </a:prstGeom>
          <a:noFill/>
          <a:ln w="9525">
            <a:noFill/>
            <a:miter lim="800000"/>
            <a:headEnd/>
            <a:tailEnd/>
          </a:ln>
        </p:spPr>
        <p:txBody>
          <a:bodyPr wrap="none">
            <a:spAutoFit/>
          </a:bodyPr>
          <a:lstStyle/>
          <a:p>
            <a:r>
              <a:rPr lang="sv-SE">
                <a:latin typeface="Garamond" pitchFamily="18" charset="0"/>
              </a:rPr>
              <a:t>Initiativförmåga, Känslor, Uppmärksamhet, </a:t>
            </a:r>
          </a:p>
        </p:txBody>
      </p:sp>
      <p:sp>
        <p:nvSpPr>
          <p:cNvPr id="131078" name="Text Box 7"/>
          <p:cNvSpPr txBox="1">
            <a:spLocks noChangeArrowheads="1"/>
          </p:cNvSpPr>
          <p:nvPr/>
        </p:nvSpPr>
        <p:spPr bwMode="auto">
          <a:xfrm>
            <a:off x="3327400" y="3749675"/>
            <a:ext cx="1085850" cy="366713"/>
          </a:xfrm>
          <a:prstGeom prst="rect">
            <a:avLst/>
          </a:prstGeom>
          <a:noFill/>
          <a:ln w="9525">
            <a:noFill/>
            <a:miter lim="800000"/>
            <a:headEnd/>
            <a:tailEnd/>
          </a:ln>
        </p:spPr>
        <p:txBody>
          <a:bodyPr wrap="none">
            <a:spAutoFit/>
          </a:bodyPr>
          <a:lstStyle/>
          <a:p>
            <a:r>
              <a:rPr lang="sv-SE">
                <a:latin typeface="Garamond" pitchFamily="18" charset="0"/>
              </a:rPr>
              <a:t>Närminne</a:t>
            </a:r>
          </a:p>
        </p:txBody>
      </p:sp>
      <p:sp>
        <p:nvSpPr>
          <p:cNvPr id="131079" name="Text Box 8"/>
          <p:cNvSpPr txBox="1">
            <a:spLocks noChangeArrowheads="1"/>
          </p:cNvSpPr>
          <p:nvPr/>
        </p:nvSpPr>
        <p:spPr bwMode="auto">
          <a:xfrm>
            <a:off x="539750" y="2492375"/>
            <a:ext cx="2451100" cy="641350"/>
          </a:xfrm>
          <a:prstGeom prst="rect">
            <a:avLst/>
          </a:prstGeom>
          <a:noFill/>
          <a:ln w="9525">
            <a:noFill/>
            <a:miter lim="800000"/>
            <a:headEnd/>
            <a:tailEnd/>
          </a:ln>
        </p:spPr>
        <p:txBody>
          <a:bodyPr wrap="none">
            <a:spAutoFit/>
          </a:bodyPr>
          <a:lstStyle/>
          <a:p>
            <a:r>
              <a:rPr lang="sv-SE">
                <a:latin typeface="Garamond" pitchFamily="18" charset="0"/>
              </a:rPr>
              <a:t>	Sjukdomsinsikt</a:t>
            </a:r>
          </a:p>
          <a:p>
            <a:r>
              <a:rPr lang="sv-SE">
                <a:latin typeface="Garamond" pitchFamily="18" charset="0"/>
              </a:rPr>
              <a:t>Empati, Impulskontroll</a:t>
            </a:r>
          </a:p>
        </p:txBody>
      </p:sp>
      <p:sp>
        <p:nvSpPr>
          <p:cNvPr id="131080" name="Text Box 9"/>
          <p:cNvSpPr txBox="1">
            <a:spLocks noChangeArrowheads="1"/>
          </p:cNvSpPr>
          <p:nvPr/>
        </p:nvSpPr>
        <p:spPr bwMode="auto">
          <a:xfrm>
            <a:off x="5127625" y="1301750"/>
            <a:ext cx="687388" cy="366713"/>
          </a:xfrm>
          <a:prstGeom prst="rect">
            <a:avLst/>
          </a:prstGeom>
          <a:noFill/>
          <a:ln w="9525">
            <a:noFill/>
            <a:miter lim="800000"/>
            <a:headEnd/>
            <a:tailEnd/>
          </a:ln>
        </p:spPr>
        <p:txBody>
          <a:bodyPr wrap="none">
            <a:spAutoFit/>
          </a:bodyPr>
          <a:lstStyle/>
          <a:p>
            <a:r>
              <a:rPr lang="sv-SE">
                <a:latin typeface="Garamond" pitchFamily="18" charset="0"/>
              </a:rPr>
              <a:t>Språk</a:t>
            </a:r>
          </a:p>
        </p:txBody>
      </p:sp>
      <p:sp>
        <p:nvSpPr>
          <p:cNvPr id="131081" name="Text Box 10"/>
          <p:cNvSpPr txBox="1">
            <a:spLocks noChangeArrowheads="1"/>
          </p:cNvSpPr>
          <p:nvPr/>
        </p:nvSpPr>
        <p:spPr bwMode="auto">
          <a:xfrm>
            <a:off x="3687763" y="2813050"/>
            <a:ext cx="909637" cy="366713"/>
          </a:xfrm>
          <a:prstGeom prst="rect">
            <a:avLst/>
          </a:prstGeom>
          <a:noFill/>
          <a:ln w="9525">
            <a:noFill/>
            <a:miter lim="800000"/>
            <a:headEnd/>
            <a:tailEnd/>
          </a:ln>
        </p:spPr>
        <p:txBody>
          <a:bodyPr wrap="none">
            <a:spAutoFit/>
          </a:bodyPr>
          <a:lstStyle/>
          <a:p>
            <a:r>
              <a:rPr lang="sv-SE">
                <a:latin typeface="Garamond" pitchFamily="18" charset="0"/>
              </a:rPr>
              <a:t>Motorik</a:t>
            </a:r>
          </a:p>
        </p:txBody>
      </p:sp>
      <p:sp>
        <p:nvSpPr>
          <p:cNvPr id="131082" name="Text Box 11"/>
          <p:cNvSpPr txBox="1">
            <a:spLocks noChangeArrowheads="1"/>
          </p:cNvSpPr>
          <p:nvPr/>
        </p:nvSpPr>
        <p:spPr bwMode="auto">
          <a:xfrm>
            <a:off x="323850" y="246063"/>
            <a:ext cx="8496300" cy="427037"/>
          </a:xfrm>
          <a:prstGeom prst="rect">
            <a:avLst/>
          </a:prstGeom>
          <a:noFill/>
          <a:ln w="9525">
            <a:noFill/>
            <a:miter lim="800000"/>
            <a:headEnd/>
            <a:tailEnd/>
          </a:ln>
        </p:spPr>
        <p:txBody>
          <a:bodyPr>
            <a:spAutoFit/>
          </a:bodyPr>
          <a:lstStyle/>
          <a:p>
            <a:pPr algn="ctr"/>
            <a:r>
              <a:rPr lang="sv-SE" sz="2200" b="1">
                <a:latin typeface="Garamond" pitchFamily="18" charset="0"/>
              </a:rPr>
              <a:t>Symtomen beror på var protein lagras in i hjärnan</a:t>
            </a:r>
          </a:p>
        </p:txBody>
      </p:sp>
      <p:sp>
        <p:nvSpPr>
          <p:cNvPr id="158732" name="Freeform 12"/>
          <p:cNvSpPr>
            <a:spLocks/>
          </p:cNvSpPr>
          <p:nvPr/>
        </p:nvSpPr>
        <p:spPr bwMode="auto">
          <a:xfrm>
            <a:off x="3135313" y="3556000"/>
            <a:ext cx="2681287" cy="1103313"/>
          </a:xfrm>
          <a:custGeom>
            <a:avLst/>
            <a:gdLst>
              <a:gd name="T0" fmla="*/ 2147483647 w 1689"/>
              <a:gd name="T1" fmla="*/ 2147483647 h 695"/>
              <a:gd name="T2" fmla="*/ 2147483647 w 1689"/>
              <a:gd name="T3" fmla="*/ 2147483647 h 695"/>
              <a:gd name="T4" fmla="*/ 2147483647 w 1689"/>
              <a:gd name="T5" fmla="*/ 2147483647 h 695"/>
              <a:gd name="T6" fmla="*/ 2147483647 w 1689"/>
              <a:gd name="T7" fmla="*/ 2147483647 h 695"/>
              <a:gd name="T8" fmla="*/ 2147483647 w 1689"/>
              <a:gd name="T9" fmla="*/ 2147483647 h 695"/>
              <a:gd name="T10" fmla="*/ 2147483647 w 1689"/>
              <a:gd name="T11" fmla="*/ 2147483647 h 695"/>
              <a:gd name="T12" fmla="*/ 2147483647 w 1689"/>
              <a:gd name="T13" fmla="*/ 2147483647 h 695"/>
              <a:gd name="T14" fmla="*/ 2147483647 w 1689"/>
              <a:gd name="T15" fmla="*/ 2147483647 h 695"/>
              <a:gd name="T16" fmla="*/ 2147483647 w 1689"/>
              <a:gd name="T17" fmla="*/ 2147483647 h 695"/>
              <a:gd name="T18" fmla="*/ 2147483647 w 1689"/>
              <a:gd name="T19" fmla="*/ 2147483647 h 695"/>
              <a:gd name="T20" fmla="*/ 0 w 1689"/>
              <a:gd name="T21" fmla="*/ 2147483647 h 695"/>
              <a:gd name="T22" fmla="*/ 2147483647 w 1689"/>
              <a:gd name="T23" fmla="*/ 2147483647 h 695"/>
              <a:gd name="T24" fmla="*/ 2147483647 w 1689"/>
              <a:gd name="T25" fmla="*/ 2147483647 h 695"/>
              <a:gd name="T26" fmla="*/ 2147483647 w 1689"/>
              <a:gd name="T27" fmla="*/ 2147483647 h 695"/>
              <a:gd name="T28" fmla="*/ 2147483647 w 1689"/>
              <a:gd name="T29" fmla="*/ 2147483647 h 695"/>
              <a:gd name="T30" fmla="*/ 2147483647 w 1689"/>
              <a:gd name="T31" fmla="*/ 2147483647 h 695"/>
              <a:gd name="T32" fmla="*/ 2147483647 w 1689"/>
              <a:gd name="T33" fmla="*/ 2147483647 h 695"/>
              <a:gd name="T34" fmla="*/ 2147483647 w 1689"/>
              <a:gd name="T35" fmla="*/ 0 h 695"/>
              <a:gd name="T36" fmla="*/ 2147483647 w 1689"/>
              <a:gd name="T37" fmla="*/ 2147483647 h 695"/>
              <a:gd name="T38" fmla="*/ 2147483647 w 1689"/>
              <a:gd name="T39" fmla="*/ 2147483647 h 695"/>
              <a:gd name="T40" fmla="*/ 2147483647 w 1689"/>
              <a:gd name="T41" fmla="*/ 2147483647 h 695"/>
              <a:gd name="T42" fmla="*/ 2147483647 w 1689"/>
              <a:gd name="T43" fmla="*/ 2147483647 h 695"/>
              <a:gd name="T44" fmla="*/ 2147483647 w 1689"/>
              <a:gd name="T45" fmla="*/ 2147483647 h 695"/>
              <a:gd name="T46" fmla="*/ 2147483647 w 1689"/>
              <a:gd name="T47" fmla="*/ 2147483647 h 695"/>
              <a:gd name="T48" fmla="*/ 2147483647 w 1689"/>
              <a:gd name="T49" fmla="*/ 2147483647 h 695"/>
              <a:gd name="T50" fmla="*/ 2147483647 w 1689"/>
              <a:gd name="T51" fmla="*/ 2147483647 h 695"/>
              <a:gd name="T52" fmla="*/ 2147483647 w 1689"/>
              <a:gd name="T53" fmla="*/ 2147483647 h 6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89"/>
              <a:gd name="T82" fmla="*/ 0 h 695"/>
              <a:gd name="T83" fmla="*/ 1689 w 1689"/>
              <a:gd name="T84" fmla="*/ 695 h 6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89" h="695">
                <a:moveTo>
                  <a:pt x="1499" y="430"/>
                </a:moveTo>
                <a:cubicBezTo>
                  <a:pt x="1478" y="451"/>
                  <a:pt x="1456" y="473"/>
                  <a:pt x="1435" y="494"/>
                </a:cubicBezTo>
                <a:cubicBezTo>
                  <a:pt x="1427" y="502"/>
                  <a:pt x="1425" y="514"/>
                  <a:pt x="1417" y="521"/>
                </a:cubicBezTo>
                <a:cubicBezTo>
                  <a:pt x="1410" y="527"/>
                  <a:pt x="1399" y="527"/>
                  <a:pt x="1390" y="530"/>
                </a:cubicBezTo>
                <a:cubicBezTo>
                  <a:pt x="1337" y="566"/>
                  <a:pt x="1269" y="579"/>
                  <a:pt x="1207" y="594"/>
                </a:cubicBezTo>
                <a:cubicBezTo>
                  <a:pt x="1153" y="630"/>
                  <a:pt x="1027" y="650"/>
                  <a:pt x="960" y="658"/>
                </a:cubicBezTo>
                <a:cubicBezTo>
                  <a:pt x="948" y="664"/>
                  <a:pt x="936" y="672"/>
                  <a:pt x="923" y="677"/>
                </a:cubicBezTo>
                <a:cubicBezTo>
                  <a:pt x="905" y="684"/>
                  <a:pt x="868" y="695"/>
                  <a:pt x="868" y="695"/>
                </a:cubicBezTo>
                <a:cubicBezTo>
                  <a:pt x="641" y="685"/>
                  <a:pt x="505" y="689"/>
                  <a:pt x="311" y="640"/>
                </a:cubicBezTo>
                <a:cubicBezTo>
                  <a:pt x="262" y="609"/>
                  <a:pt x="199" y="597"/>
                  <a:pt x="155" y="558"/>
                </a:cubicBezTo>
                <a:cubicBezTo>
                  <a:pt x="83" y="495"/>
                  <a:pt x="23" y="423"/>
                  <a:pt x="0" y="329"/>
                </a:cubicBezTo>
                <a:cubicBezTo>
                  <a:pt x="11" y="273"/>
                  <a:pt x="46" y="175"/>
                  <a:pt x="110" y="155"/>
                </a:cubicBezTo>
                <a:cubicBezTo>
                  <a:pt x="130" y="149"/>
                  <a:pt x="257" y="138"/>
                  <a:pt x="265" y="137"/>
                </a:cubicBezTo>
                <a:cubicBezTo>
                  <a:pt x="338" y="127"/>
                  <a:pt x="420" y="104"/>
                  <a:pt x="494" y="101"/>
                </a:cubicBezTo>
                <a:cubicBezTo>
                  <a:pt x="631" y="95"/>
                  <a:pt x="768" y="94"/>
                  <a:pt x="905" y="91"/>
                </a:cubicBezTo>
                <a:cubicBezTo>
                  <a:pt x="957" y="88"/>
                  <a:pt x="1008" y="87"/>
                  <a:pt x="1060" y="82"/>
                </a:cubicBezTo>
                <a:cubicBezTo>
                  <a:pt x="1101" y="78"/>
                  <a:pt x="1138" y="54"/>
                  <a:pt x="1179" y="46"/>
                </a:cubicBezTo>
                <a:cubicBezTo>
                  <a:pt x="1250" y="10"/>
                  <a:pt x="1308" y="7"/>
                  <a:pt x="1390" y="0"/>
                </a:cubicBezTo>
                <a:cubicBezTo>
                  <a:pt x="1397" y="1"/>
                  <a:pt x="1475" y="4"/>
                  <a:pt x="1499" y="18"/>
                </a:cubicBezTo>
                <a:cubicBezTo>
                  <a:pt x="1557" y="53"/>
                  <a:pt x="1468" y="24"/>
                  <a:pt x="1554" y="46"/>
                </a:cubicBezTo>
                <a:cubicBezTo>
                  <a:pt x="1563" y="52"/>
                  <a:pt x="1572" y="59"/>
                  <a:pt x="1582" y="64"/>
                </a:cubicBezTo>
                <a:cubicBezTo>
                  <a:pt x="1591" y="68"/>
                  <a:pt x="1602" y="66"/>
                  <a:pt x="1609" y="73"/>
                </a:cubicBezTo>
                <a:cubicBezTo>
                  <a:pt x="1616" y="80"/>
                  <a:pt x="1610" y="95"/>
                  <a:pt x="1618" y="101"/>
                </a:cubicBezTo>
                <a:cubicBezTo>
                  <a:pt x="1635" y="115"/>
                  <a:pt x="1661" y="112"/>
                  <a:pt x="1682" y="119"/>
                </a:cubicBezTo>
                <a:cubicBezTo>
                  <a:pt x="1678" y="180"/>
                  <a:pt x="1689" y="313"/>
                  <a:pt x="1636" y="366"/>
                </a:cubicBezTo>
                <a:cubicBezTo>
                  <a:pt x="1619" y="416"/>
                  <a:pt x="1636" y="393"/>
                  <a:pt x="1554" y="393"/>
                </a:cubicBezTo>
                <a:lnTo>
                  <a:pt x="1540" y="464"/>
                </a:lnTo>
              </a:path>
            </a:pathLst>
          </a:custGeom>
          <a:noFill/>
          <a:ln w="9525">
            <a:solidFill>
              <a:srgbClr val="FF0000"/>
            </a:solidFill>
            <a:round/>
            <a:headEnd/>
            <a:tailEnd/>
          </a:ln>
        </p:spPr>
        <p:txBody>
          <a:bodyPr/>
          <a:lstStyle/>
          <a:p>
            <a:endParaRPr lang="da-DK"/>
          </a:p>
        </p:txBody>
      </p:sp>
      <p:sp>
        <p:nvSpPr>
          <p:cNvPr id="158733" name="Freeform 13"/>
          <p:cNvSpPr>
            <a:spLocks/>
          </p:cNvSpPr>
          <p:nvPr/>
        </p:nvSpPr>
        <p:spPr bwMode="auto">
          <a:xfrm>
            <a:off x="3446463" y="2614613"/>
            <a:ext cx="3670300" cy="661987"/>
          </a:xfrm>
          <a:custGeom>
            <a:avLst/>
            <a:gdLst>
              <a:gd name="T0" fmla="*/ 2147483647 w 2312"/>
              <a:gd name="T1" fmla="*/ 2147483647 h 417"/>
              <a:gd name="T2" fmla="*/ 2147483647 w 2312"/>
              <a:gd name="T3" fmla="*/ 2147483647 h 417"/>
              <a:gd name="T4" fmla="*/ 2147483647 w 2312"/>
              <a:gd name="T5" fmla="*/ 2147483647 h 417"/>
              <a:gd name="T6" fmla="*/ 2147483647 w 2312"/>
              <a:gd name="T7" fmla="*/ 2147483647 h 417"/>
              <a:gd name="T8" fmla="*/ 2147483647 w 2312"/>
              <a:gd name="T9" fmla="*/ 2147483647 h 417"/>
              <a:gd name="T10" fmla="*/ 2147483647 w 2312"/>
              <a:gd name="T11" fmla="*/ 2147483647 h 417"/>
              <a:gd name="T12" fmla="*/ 2147483647 w 2312"/>
              <a:gd name="T13" fmla="*/ 2147483647 h 417"/>
              <a:gd name="T14" fmla="*/ 2147483647 w 2312"/>
              <a:gd name="T15" fmla="*/ 2147483647 h 417"/>
              <a:gd name="T16" fmla="*/ 2147483647 w 2312"/>
              <a:gd name="T17" fmla="*/ 2147483647 h 417"/>
              <a:gd name="T18" fmla="*/ 2147483647 w 2312"/>
              <a:gd name="T19" fmla="*/ 2147483647 h 417"/>
              <a:gd name="T20" fmla="*/ 2147483647 w 2312"/>
              <a:gd name="T21" fmla="*/ 2147483647 h 417"/>
              <a:gd name="T22" fmla="*/ 2147483647 w 2312"/>
              <a:gd name="T23" fmla="*/ 2147483647 h 417"/>
              <a:gd name="T24" fmla="*/ 2147483647 w 2312"/>
              <a:gd name="T25" fmla="*/ 2147483647 h 417"/>
              <a:gd name="T26" fmla="*/ 2147483647 w 2312"/>
              <a:gd name="T27" fmla="*/ 2147483647 h 417"/>
              <a:gd name="T28" fmla="*/ 2147483647 w 2312"/>
              <a:gd name="T29" fmla="*/ 2147483647 h 417"/>
              <a:gd name="T30" fmla="*/ 2147483647 w 2312"/>
              <a:gd name="T31" fmla="*/ 2147483647 h 417"/>
              <a:gd name="T32" fmla="*/ 2147483647 w 2312"/>
              <a:gd name="T33" fmla="*/ 2147483647 h 417"/>
              <a:gd name="T34" fmla="*/ 2147483647 w 2312"/>
              <a:gd name="T35" fmla="*/ 2147483647 h 4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12"/>
              <a:gd name="T55" fmla="*/ 0 h 417"/>
              <a:gd name="T56" fmla="*/ 2312 w 2312"/>
              <a:gd name="T57" fmla="*/ 417 h 4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12" h="417">
                <a:moveTo>
                  <a:pt x="405" y="410"/>
                </a:moveTo>
                <a:cubicBezTo>
                  <a:pt x="204" y="402"/>
                  <a:pt x="224" y="417"/>
                  <a:pt x="92" y="353"/>
                </a:cubicBezTo>
                <a:cubicBezTo>
                  <a:pt x="78" y="339"/>
                  <a:pt x="65" y="325"/>
                  <a:pt x="51" y="311"/>
                </a:cubicBezTo>
                <a:cubicBezTo>
                  <a:pt x="34" y="294"/>
                  <a:pt x="29" y="241"/>
                  <a:pt x="10" y="213"/>
                </a:cubicBezTo>
                <a:cubicBezTo>
                  <a:pt x="47" y="174"/>
                  <a:pt x="0" y="220"/>
                  <a:pt x="59" y="180"/>
                </a:cubicBezTo>
                <a:cubicBezTo>
                  <a:pt x="89" y="160"/>
                  <a:pt x="124" y="121"/>
                  <a:pt x="158" y="106"/>
                </a:cubicBezTo>
                <a:cubicBezTo>
                  <a:pt x="225" y="77"/>
                  <a:pt x="302" y="77"/>
                  <a:pt x="372" y="65"/>
                </a:cubicBezTo>
                <a:cubicBezTo>
                  <a:pt x="453" y="51"/>
                  <a:pt x="406" y="60"/>
                  <a:pt x="487" y="48"/>
                </a:cubicBezTo>
                <a:cubicBezTo>
                  <a:pt x="520" y="43"/>
                  <a:pt x="586" y="32"/>
                  <a:pt x="586" y="32"/>
                </a:cubicBezTo>
                <a:cubicBezTo>
                  <a:pt x="672" y="0"/>
                  <a:pt x="755" y="19"/>
                  <a:pt x="849" y="23"/>
                </a:cubicBezTo>
                <a:cubicBezTo>
                  <a:pt x="1134" y="101"/>
                  <a:pt x="1748" y="41"/>
                  <a:pt x="2108" y="48"/>
                </a:cubicBezTo>
                <a:cubicBezTo>
                  <a:pt x="2156" y="63"/>
                  <a:pt x="2183" y="97"/>
                  <a:pt x="2223" y="122"/>
                </a:cubicBezTo>
                <a:cubicBezTo>
                  <a:pt x="2247" y="157"/>
                  <a:pt x="2267" y="149"/>
                  <a:pt x="2281" y="188"/>
                </a:cubicBezTo>
                <a:cubicBezTo>
                  <a:pt x="2275" y="288"/>
                  <a:pt x="2312" y="343"/>
                  <a:pt x="2231" y="369"/>
                </a:cubicBezTo>
                <a:cubicBezTo>
                  <a:pt x="2002" y="364"/>
                  <a:pt x="1784" y="353"/>
                  <a:pt x="1557" y="336"/>
                </a:cubicBezTo>
                <a:cubicBezTo>
                  <a:pt x="1285" y="339"/>
                  <a:pt x="1008" y="299"/>
                  <a:pt x="742" y="353"/>
                </a:cubicBezTo>
                <a:cubicBezTo>
                  <a:pt x="696" y="362"/>
                  <a:pt x="649" y="391"/>
                  <a:pt x="602" y="394"/>
                </a:cubicBezTo>
                <a:cubicBezTo>
                  <a:pt x="399" y="408"/>
                  <a:pt x="344" y="356"/>
                  <a:pt x="405" y="410"/>
                </a:cubicBezTo>
                <a:close/>
              </a:path>
            </a:pathLst>
          </a:custGeom>
          <a:noFill/>
          <a:ln w="9525">
            <a:solidFill>
              <a:srgbClr val="FF0000"/>
            </a:solidFill>
            <a:round/>
            <a:headEnd/>
            <a:tailEnd/>
          </a:ln>
        </p:spPr>
        <p:txBody>
          <a:bodyPr/>
          <a:lstStyle/>
          <a:p>
            <a:endParaRPr lang="da-DK"/>
          </a:p>
        </p:txBody>
      </p:sp>
      <p:sp>
        <p:nvSpPr>
          <p:cNvPr id="158734" name="Freeform 14"/>
          <p:cNvSpPr>
            <a:spLocks/>
          </p:cNvSpPr>
          <p:nvPr/>
        </p:nvSpPr>
        <p:spPr bwMode="auto">
          <a:xfrm>
            <a:off x="2511425" y="1296988"/>
            <a:ext cx="4349750" cy="1306512"/>
          </a:xfrm>
          <a:custGeom>
            <a:avLst/>
            <a:gdLst>
              <a:gd name="T0" fmla="*/ 2147483647 w 2740"/>
              <a:gd name="T1" fmla="*/ 2147483647 h 823"/>
              <a:gd name="T2" fmla="*/ 2147483647 w 2740"/>
              <a:gd name="T3" fmla="*/ 2147483647 h 823"/>
              <a:gd name="T4" fmla="*/ 2147483647 w 2740"/>
              <a:gd name="T5" fmla="*/ 2147483647 h 823"/>
              <a:gd name="T6" fmla="*/ 2147483647 w 2740"/>
              <a:gd name="T7" fmla="*/ 2147483647 h 823"/>
              <a:gd name="T8" fmla="*/ 2147483647 w 2740"/>
              <a:gd name="T9" fmla="*/ 2147483647 h 823"/>
              <a:gd name="T10" fmla="*/ 2147483647 w 2740"/>
              <a:gd name="T11" fmla="*/ 2147483647 h 823"/>
              <a:gd name="T12" fmla="*/ 2147483647 w 2740"/>
              <a:gd name="T13" fmla="*/ 2147483647 h 823"/>
              <a:gd name="T14" fmla="*/ 2147483647 w 2740"/>
              <a:gd name="T15" fmla="*/ 2147483647 h 823"/>
              <a:gd name="T16" fmla="*/ 2147483647 w 2740"/>
              <a:gd name="T17" fmla="*/ 2147483647 h 823"/>
              <a:gd name="T18" fmla="*/ 2147483647 w 2740"/>
              <a:gd name="T19" fmla="*/ 2147483647 h 823"/>
              <a:gd name="T20" fmla="*/ 2147483647 w 2740"/>
              <a:gd name="T21" fmla="*/ 2147483647 h 823"/>
              <a:gd name="T22" fmla="*/ 2147483647 w 2740"/>
              <a:gd name="T23" fmla="*/ 2147483647 h 823"/>
              <a:gd name="T24" fmla="*/ 2147483647 w 2740"/>
              <a:gd name="T25" fmla="*/ 2147483647 h 823"/>
              <a:gd name="T26" fmla="*/ 2147483647 w 2740"/>
              <a:gd name="T27" fmla="*/ 2147483647 h 823"/>
              <a:gd name="T28" fmla="*/ 2147483647 w 2740"/>
              <a:gd name="T29" fmla="*/ 2147483647 h 823"/>
              <a:gd name="T30" fmla="*/ 2147483647 w 2740"/>
              <a:gd name="T31" fmla="*/ 2147483647 h 823"/>
              <a:gd name="T32" fmla="*/ 2147483647 w 2740"/>
              <a:gd name="T33" fmla="*/ 2147483647 h 823"/>
              <a:gd name="T34" fmla="*/ 2147483647 w 2740"/>
              <a:gd name="T35" fmla="*/ 2147483647 h 823"/>
              <a:gd name="T36" fmla="*/ 2147483647 w 2740"/>
              <a:gd name="T37" fmla="*/ 2147483647 h 823"/>
              <a:gd name="T38" fmla="*/ 2147483647 w 2740"/>
              <a:gd name="T39" fmla="*/ 2147483647 h 823"/>
              <a:gd name="T40" fmla="*/ 2147483647 w 2740"/>
              <a:gd name="T41" fmla="*/ 2147483647 h 823"/>
              <a:gd name="T42" fmla="*/ 2147483647 w 2740"/>
              <a:gd name="T43" fmla="*/ 2147483647 h 823"/>
              <a:gd name="T44" fmla="*/ 2147483647 w 2740"/>
              <a:gd name="T45" fmla="*/ 2147483647 h 823"/>
              <a:gd name="T46" fmla="*/ 2147483647 w 2740"/>
              <a:gd name="T47" fmla="*/ 2147483647 h 823"/>
              <a:gd name="T48" fmla="*/ 2147483647 w 2740"/>
              <a:gd name="T49" fmla="*/ 2147483647 h 823"/>
              <a:gd name="T50" fmla="*/ 2147483647 w 2740"/>
              <a:gd name="T51" fmla="*/ 2147483647 h 8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740"/>
              <a:gd name="T79" fmla="*/ 0 h 823"/>
              <a:gd name="T80" fmla="*/ 2740 w 2740"/>
              <a:gd name="T81" fmla="*/ 823 h 8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740" h="823">
                <a:moveTo>
                  <a:pt x="763" y="738"/>
                </a:moveTo>
                <a:cubicBezTo>
                  <a:pt x="574" y="735"/>
                  <a:pt x="384" y="738"/>
                  <a:pt x="195" y="730"/>
                </a:cubicBezTo>
                <a:cubicBezTo>
                  <a:pt x="172" y="729"/>
                  <a:pt x="152" y="712"/>
                  <a:pt x="130" y="705"/>
                </a:cubicBezTo>
                <a:cubicBezTo>
                  <a:pt x="113" y="700"/>
                  <a:pt x="80" y="689"/>
                  <a:pt x="80" y="689"/>
                </a:cubicBezTo>
                <a:cubicBezTo>
                  <a:pt x="24" y="652"/>
                  <a:pt x="45" y="670"/>
                  <a:pt x="14" y="639"/>
                </a:cubicBezTo>
                <a:cubicBezTo>
                  <a:pt x="0" y="596"/>
                  <a:pt x="22" y="554"/>
                  <a:pt x="55" y="524"/>
                </a:cubicBezTo>
                <a:cubicBezTo>
                  <a:pt x="127" y="458"/>
                  <a:pt x="224" y="441"/>
                  <a:pt x="319" y="434"/>
                </a:cubicBezTo>
                <a:cubicBezTo>
                  <a:pt x="368" y="430"/>
                  <a:pt x="418" y="429"/>
                  <a:pt x="467" y="426"/>
                </a:cubicBezTo>
                <a:cubicBezTo>
                  <a:pt x="550" y="414"/>
                  <a:pt x="631" y="401"/>
                  <a:pt x="714" y="393"/>
                </a:cubicBezTo>
                <a:cubicBezTo>
                  <a:pt x="741" y="382"/>
                  <a:pt x="768" y="369"/>
                  <a:pt x="796" y="360"/>
                </a:cubicBezTo>
                <a:cubicBezTo>
                  <a:pt x="826" y="350"/>
                  <a:pt x="858" y="347"/>
                  <a:pt x="887" y="335"/>
                </a:cubicBezTo>
                <a:cubicBezTo>
                  <a:pt x="1045" y="272"/>
                  <a:pt x="1160" y="152"/>
                  <a:pt x="1331" y="129"/>
                </a:cubicBezTo>
                <a:cubicBezTo>
                  <a:pt x="1406" y="74"/>
                  <a:pt x="1511" y="65"/>
                  <a:pt x="1602" y="55"/>
                </a:cubicBezTo>
                <a:cubicBezTo>
                  <a:pt x="1679" y="36"/>
                  <a:pt x="1753" y="36"/>
                  <a:pt x="1833" y="31"/>
                </a:cubicBezTo>
                <a:cubicBezTo>
                  <a:pt x="1919" y="0"/>
                  <a:pt x="1874" y="13"/>
                  <a:pt x="2063" y="31"/>
                </a:cubicBezTo>
                <a:cubicBezTo>
                  <a:pt x="2193" y="44"/>
                  <a:pt x="2245" y="190"/>
                  <a:pt x="2359" y="228"/>
                </a:cubicBezTo>
                <a:cubicBezTo>
                  <a:pt x="2373" y="239"/>
                  <a:pt x="2388" y="249"/>
                  <a:pt x="2401" y="261"/>
                </a:cubicBezTo>
                <a:cubicBezTo>
                  <a:pt x="2421" y="279"/>
                  <a:pt x="2434" y="307"/>
                  <a:pt x="2458" y="319"/>
                </a:cubicBezTo>
                <a:cubicBezTo>
                  <a:pt x="2494" y="337"/>
                  <a:pt x="2502" y="351"/>
                  <a:pt x="2532" y="376"/>
                </a:cubicBezTo>
                <a:cubicBezTo>
                  <a:pt x="2596" y="430"/>
                  <a:pt x="2656" y="489"/>
                  <a:pt x="2713" y="549"/>
                </a:cubicBezTo>
                <a:cubicBezTo>
                  <a:pt x="2729" y="592"/>
                  <a:pt x="2740" y="647"/>
                  <a:pt x="2689" y="664"/>
                </a:cubicBezTo>
                <a:cubicBezTo>
                  <a:pt x="2629" y="752"/>
                  <a:pt x="2271" y="714"/>
                  <a:pt x="2269" y="714"/>
                </a:cubicBezTo>
                <a:cubicBezTo>
                  <a:pt x="2187" y="734"/>
                  <a:pt x="2118" y="734"/>
                  <a:pt x="2030" y="738"/>
                </a:cubicBezTo>
                <a:cubicBezTo>
                  <a:pt x="1852" y="800"/>
                  <a:pt x="1871" y="765"/>
                  <a:pt x="1545" y="771"/>
                </a:cubicBezTo>
                <a:cubicBezTo>
                  <a:pt x="1329" y="823"/>
                  <a:pt x="892" y="781"/>
                  <a:pt x="788" y="779"/>
                </a:cubicBezTo>
                <a:cubicBezTo>
                  <a:pt x="776" y="767"/>
                  <a:pt x="747" y="754"/>
                  <a:pt x="763" y="738"/>
                </a:cubicBezTo>
                <a:close/>
              </a:path>
            </a:pathLst>
          </a:custGeom>
          <a:noFill/>
          <a:ln w="9525">
            <a:solidFill>
              <a:srgbClr val="FF0000"/>
            </a:solidFill>
            <a:round/>
            <a:headEnd/>
            <a:tailEnd/>
          </a:ln>
        </p:spPr>
        <p:txBody>
          <a:bodyPr/>
          <a:lstStyle/>
          <a:p>
            <a:endParaRPr lang="da-DK"/>
          </a:p>
        </p:txBody>
      </p:sp>
      <p:sp>
        <p:nvSpPr>
          <p:cNvPr id="158735" name="Freeform 15"/>
          <p:cNvSpPr>
            <a:spLocks/>
          </p:cNvSpPr>
          <p:nvPr/>
        </p:nvSpPr>
        <p:spPr bwMode="auto">
          <a:xfrm>
            <a:off x="404813" y="2338388"/>
            <a:ext cx="3175000" cy="1084262"/>
          </a:xfrm>
          <a:custGeom>
            <a:avLst/>
            <a:gdLst>
              <a:gd name="T0" fmla="*/ 2147483647 w 2000"/>
              <a:gd name="T1" fmla="*/ 2147483647 h 683"/>
              <a:gd name="T2" fmla="*/ 2147483647 w 2000"/>
              <a:gd name="T3" fmla="*/ 2147483647 h 683"/>
              <a:gd name="T4" fmla="*/ 2147483647 w 2000"/>
              <a:gd name="T5" fmla="*/ 2147483647 h 683"/>
              <a:gd name="T6" fmla="*/ 2147483647 w 2000"/>
              <a:gd name="T7" fmla="*/ 2147483647 h 683"/>
              <a:gd name="T8" fmla="*/ 2147483647 w 2000"/>
              <a:gd name="T9" fmla="*/ 2147483647 h 683"/>
              <a:gd name="T10" fmla="*/ 0 w 2000"/>
              <a:gd name="T11" fmla="*/ 2147483647 h 683"/>
              <a:gd name="T12" fmla="*/ 2147483647 w 2000"/>
              <a:gd name="T13" fmla="*/ 2147483647 h 683"/>
              <a:gd name="T14" fmla="*/ 2147483647 w 2000"/>
              <a:gd name="T15" fmla="*/ 2147483647 h 683"/>
              <a:gd name="T16" fmla="*/ 2147483647 w 2000"/>
              <a:gd name="T17" fmla="*/ 2147483647 h 683"/>
              <a:gd name="T18" fmla="*/ 2147483647 w 2000"/>
              <a:gd name="T19" fmla="*/ 2147483647 h 683"/>
              <a:gd name="T20" fmla="*/ 2147483647 w 2000"/>
              <a:gd name="T21" fmla="*/ 2147483647 h 683"/>
              <a:gd name="T22" fmla="*/ 2147483647 w 2000"/>
              <a:gd name="T23" fmla="*/ 2147483647 h 683"/>
              <a:gd name="T24" fmla="*/ 2147483647 w 2000"/>
              <a:gd name="T25" fmla="*/ 2147483647 h 683"/>
              <a:gd name="T26" fmla="*/ 2147483647 w 2000"/>
              <a:gd name="T27" fmla="*/ 2147483647 h 683"/>
              <a:gd name="T28" fmla="*/ 2147483647 w 2000"/>
              <a:gd name="T29" fmla="*/ 2147483647 h 683"/>
              <a:gd name="T30" fmla="*/ 2147483647 w 2000"/>
              <a:gd name="T31" fmla="*/ 2147483647 h 683"/>
              <a:gd name="T32" fmla="*/ 2147483647 w 2000"/>
              <a:gd name="T33" fmla="*/ 2147483647 h 683"/>
              <a:gd name="T34" fmla="*/ 2147483647 w 2000"/>
              <a:gd name="T35" fmla="*/ 2147483647 h 683"/>
              <a:gd name="T36" fmla="*/ 2147483647 w 2000"/>
              <a:gd name="T37" fmla="*/ 2147483647 h 683"/>
              <a:gd name="T38" fmla="*/ 2147483647 w 2000"/>
              <a:gd name="T39" fmla="*/ 2147483647 h 683"/>
              <a:gd name="T40" fmla="*/ 2147483647 w 2000"/>
              <a:gd name="T41" fmla="*/ 2147483647 h 683"/>
              <a:gd name="T42" fmla="*/ 2147483647 w 2000"/>
              <a:gd name="T43" fmla="*/ 2147483647 h 683"/>
              <a:gd name="T44" fmla="*/ 2147483647 w 2000"/>
              <a:gd name="T45" fmla="*/ 0 h 683"/>
              <a:gd name="T46" fmla="*/ 2147483647 w 2000"/>
              <a:gd name="T47" fmla="*/ 2147483647 h 6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00"/>
              <a:gd name="T73" fmla="*/ 0 h 683"/>
              <a:gd name="T74" fmla="*/ 2000 w 2000"/>
              <a:gd name="T75" fmla="*/ 683 h 6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00" h="683">
                <a:moveTo>
                  <a:pt x="864" y="41"/>
                </a:moveTo>
                <a:cubicBezTo>
                  <a:pt x="743" y="44"/>
                  <a:pt x="622" y="42"/>
                  <a:pt x="502" y="49"/>
                </a:cubicBezTo>
                <a:cubicBezTo>
                  <a:pt x="444" y="53"/>
                  <a:pt x="384" y="101"/>
                  <a:pt x="329" y="107"/>
                </a:cubicBezTo>
                <a:cubicBezTo>
                  <a:pt x="264" y="114"/>
                  <a:pt x="198" y="112"/>
                  <a:pt x="132" y="115"/>
                </a:cubicBezTo>
                <a:cubicBezTo>
                  <a:pt x="107" y="118"/>
                  <a:pt x="82" y="116"/>
                  <a:pt x="58" y="123"/>
                </a:cubicBezTo>
                <a:cubicBezTo>
                  <a:pt x="30" y="131"/>
                  <a:pt x="10" y="199"/>
                  <a:pt x="0" y="230"/>
                </a:cubicBezTo>
                <a:cubicBezTo>
                  <a:pt x="15" y="352"/>
                  <a:pt x="71" y="392"/>
                  <a:pt x="156" y="477"/>
                </a:cubicBezTo>
                <a:cubicBezTo>
                  <a:pt x="232" y="553"/>
                  <a:pt x="302" y="626"/>
                  <a:pt x="403" y="666"/>
                </a:cubicBezTo>
                <a:cubicBezTo>
                  <a:pt x="600" y="639"/>
                  <a:pt x="799" y="667"/>
                  <a:pt x="996" y="683"/>
                </a:cubicBezTo>
                <a:cubicBezTo>
                  <a:pt x="1330" y="678"/>
                  <a:pt x="1458" y="676"/>
                  <a:pt x="1720" y="650"/>
                </a:cubicBezTo>
                <a:cubicBezTo>
                  <a:pt x="1757" y="641"/>
                  <a:pt x="1790" y="626"/>
                  <a:pt x="1827" y="617"/>
                </a:cubicBezTo>
                <a:cubicBezTo>
                  <a:pt x="1835" y="612"/>
                  <a:pt x="1843" y="605"/>
                  <a:pt x="1852" y="601"/>
                </a:cubicBezTo>
                <a:cubicBezTo>
                  <a:pt x="1860" y="597"/>
                  <a:pt x="1869" y="596"/>
                  <a:pt x="1876" y="592"/>
                </a:cubicBezTo>
                <a:cubicBezTo>
                  <a:pt x="1893" y="582"/>
                  <a:pt x="1926" y="559"/>
                  <a:pt x="1926" y="559"/>
                </a:cubicBezTo>
                <a:cubicBezTo>
                  <a:pt x="1946" y="500"/>
                  <a:pt x="1936" y="438"/>
                  <a:pt x="1950" y="378"/>
                </a:cubicBezTo>
                <a:cubicBezTo>
                  <a:pt x="1954" y="359"/>
                  <a:pt x="1974" y="347"/>
                  <a:pt x="1983" y="329"/>
                </a:cubicBezTo>
                <a:cubicBezTo>
                  <a:pt x="1990" y="313"/>
                  <a:pt x="1994" y="296"/>
                  <a:pt x="2000" y="280"/>
                </a:cubicBezTo>
                <a:cubicBezTo>
                  <a:pt x="1997" y="250"/>
                  <a:pt x="2000" y="218"/>
                  <a:pt x="1991" y="189"/>
                </a:cubicBezTo>
                <a:cubicBezTo>
                  <a:pt x="1989" y="181"/>
                  <a:pt x="1895" y="115"/>
                  <a:pt x="1884" y="115"/>
                </a:cubicBezTo>
                <a:cubicBezTo>
                  <a:pt x="1673" y="110"/>
                  <a:pt x="1462" y="110"/>
                  <a:pt x="1251" y="107"/>
                </a:cubicBezTo>
                <a:cubicBezTo>
                  <a:pt x="1218" y="97"/>
                  <a:pt x="1185" y="90"/>
                  <a:pt x="1152" y="82"/>
                </a:cubicBezTo>
                <a:cubicBezTo>
                  <a:pt x="1121" y="62"/>
                  <a:pt x="1088" y="27"/>
                  <a:pt x="1053" y="16"/>
                </a:cubicBezTo>
                <a:cubicBezTo>
                  <a:pt x="1037" y="11"/>
                  <a:pt x="1004" y="0"/>
                  <a:pt x="1004" y="0"/>
                </a:cubicBezTo>
                <a:cubicBezTo>
                  <a:pt x="954" y="10"/>
                  <a:pt x="917" y="41"/>
                  <a:pt x="864" y="41"/>
                </a:cubicBezTo>
                <a:close/>
              </a:path>
            </a:pathLst>
          </a:custGeom>
          <a:noFill/>
          <a:ln w="9525">
            <a:solidFill>
              <a:srgbClr val="FF0000"/>
            </a:solidFill>
            <a:round/>
            <a:headEnd/>
            <a:tailEnd/>
          </a:ln>
        </p:spPr>
        <p:txBody>
          <a:bodyPr/>
          <a:lstStyle/>
          <a:p>
            <a:endParaRPr lang="da-DK"/>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7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7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7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32" grpId="0" animBg="1"/>
      <p:bldP spid="158733" grpId="0" animBg="1"/>
      <p:bldP spid="158734" grpId="0" animBg="1"/>
      <p:bldP spid="158735"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212" name="Object 140"/>
          <p:cNvGraphicFramePr>
            <a:graphicFrameLocks noGrp="1" noChangeAspect="1"/>
          </p:cNvGraphicFramePr>
          <p:nvPr>
            <p:ph idx="1"/>
          </p:nvPr>
        </p:nvGraphicFramePr>
        <p:xfrm>
          <a:off x="755650" y="1773238"/>
          <a:ext cx="7751763" cy="4114800"/>
        </p:xfrm>
        <a:graphic>
          <a:graphicData uri="http://schemas.openxmlformats.org/presentationml/2006/ole">
            <p:oleObj spid="_x0000_s3212" name="Dokument" r:id="rId4" imgW="7769046" imgH="4119370" progId="Word.Document.8">
              <p:embed/>
            </p:oleObj>
          </a:graphicData>
        </a:graphic>
      </p:graphicFrame>
      <p:sp>
        <p:nvSpPr>
          <p:cNvPr id="3213" name="Line 3"/>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3214" name="Rectangle 4"/>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3215" name="Text Box 5"/>
          <p:cNvSpPr txBox="1">
            <a:spLocks noChangeArrowheads="1"/>
          </p:cNvSpPr>
          <p:nvPr/>
        </p:nvSpPr>
        <p:spPr bwMode="auto">
          <a:xfrm>
            <a:off x="7524750" y="6021388"/>
            <a:ext cx="1387475" cy="457200"/>
          </a:xfrm>
          <a:prstGeom prst="rect">
            <a:avLst/>
          </a:prstGeom>
          <a:noFill/>
          <a:ln w="9525">
            <a:noFill/>
            <a:miter lim="800000"/>
            <a:headEnd/>
            <a:tailEnd/>
          </a:ln>
        </p:spPr>
        <p:txBody>
          <a:bodyPr wrap="none">
            <a:spAutoFit/>
          </a:bodyPr>
          <a:lstStyle/>
          <a:p>
            <a:pPr eaLnBrk="0" hangingPunct="0"/>
            <a:r>
              <a:rPr lang="sv-SE" sz="2400">
                <a:solidFill>
                  <a:schemeClr val="folHlink"/>
                </a:solidFill>
              </a:rPr>
              <a:t>5 – 20 år</a:t>
            </a:r>
          </a:p>
        </p:txBody>
      </p:sp>
      <p:sp>
        <p:nvSpPr>
          <p:cNvPr id="3216" name="Line 6"/>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3217" name="Text Box 7"/>
          <p:cNvSpPr txBox="1">
            <a:spLocks noChangeArrowheads="1"/>
          </p:cNvSpPr>
          <p:nvPr/>
        </p:nvSpPr>
        <p:spPr bwMode="auto">
          <a:xfrm>
            <a:off x="-7938" y="3636963"/>
            <a:ext cx="1092201" cy="549275"/>
          </a:xfrm>
          <a:prstGeom prst="rect">
            <a:avLst/>
          </a:prstGeom>
          <a:noFill/>
          <a:ln w="9525">
            <a:noFill/>
            <a:miter lim="800000"/>
            <a:headEnd/>
            <a:tailEnd/>
          </a:ln>
        </p:spPr>
        <p:txBody>
          <a:bodyPr wrap="none">
            <a:spAutoFit/>
          </a:bodyPr>
          <a:lstStyle/>
          <a:p>
            <a:pPr algn="ctr" eaLnBrk="0" hangingPunct="0"/>
            <a:r>
              <a:rPr lang="sv-SE" sz="1500" b="1"/>
              <a:t>Funktions</a:t>
            </a:r>
          </a:p>
          <a:p>
            <a:pPr algn="ctr" eaLnBrk="0" hangingPunct="0"/>
            <a:r>
              <a:rPr lang="sv-SE" sz="1500" b="1"/>
              <a:t>nivå</a:t>
            </a:r>
          </a:p>
        </p:txBody>
      </p:sp>
      <p:sp>
        <p:nvSpPr>
          <p:cNvPr id="3218" name="Text Box 8"/>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3219" name="Text Box 9"/>
          <p:cNvSpPr txBox="1">
            <a:spLocks noChangeArrowheads="1"/>
          </p:cNvSpPr>
          <p:nvPr/>
        </p:nvSpPr>
        <p:spPr bwMode="auto">
          <a:xfrm>
            <a:off x="1258888" y="6021388"/>
            <a:ext cx="184150" cy="366712"/>
          </a:xfrm>
          <a:prstGeom prst="rect">
            <a:avLst/>
          </a:prstGeom>
          <a:noFill/>
          <a:ln w="9525">
            <a:noFill/>
            <a:miter lim="800000"/>
            <a:headEnd/>
            <a:tailEnd/>
          </a:ln>
        </p:spPr>
        <p:txBody>
          <a:bodyPr wrap="none">
            <a:spAutoFit/>
          </a:bodyPr>
          <a:lstStyle/>
          <a:p>
            <a:endParaRPr lang="en-US">
              <a:solidFill>
                <a:schemeClr val="folHlink"/>
              </a:solidFill>
            </a:endParaRPr>
          </a:p>
        </p:txBody>
      </p:sp>
      <p:sp>
        <p:nvSpPr>
          <p:cNvPr id="3220" name="Line 10"/>
          <p:cNvSpPr>
            <a:spLocks noChangeShapeType="1"/>
          </p:cNvSpPr>
          <p:nvPr/>
        </p:nvSpPr>
        <p:spPr bwMode="auto">
          <a:xfrm>
            <a:off x="1042988" y="2420938"/>
            <a:ext cx="1584325" cy="431800"/>
          </a:xfrm>
          <a:prstGeom prst="line">
            <a:avLst/>
          </a:prstGeom>
          <a:noFill/>
          <a:ln w="28575">
            <a:solidFill>
              <a:schemeClr val="tx1"/>
            </a:solidFill>
            <a:round/>
            <a:headEnd/>
            <a:tailEnd/>
          </a:ln>
        </p:spPr>
        <p:txBody>
          <a:bodyPr/>
          <a:lstStyle/>
          <a:p>
            <a:endParaRPr lang="da-DK"/>
          </a:p>
        </p:txBody>
      </p:sp>
      <p:sp>
        <p:nvSpPr>
          <p:cNvPr id="3221" name="Line 11"/>
          <p:cNvSpPr>
            <a:spLocks noChangeShapeType="1"/>
          </p:cNvSpPr>
          <p:nvPr/>
        </p:nvSpPr>
        <p:spPr bwMode="auto">
          <a:xfrm>
            <a:off x="2627313" y="2852738"/>
            <a:ext cx="3384550" cy="2089150"/>
          </a:xfrm>
          <a:prstGeom prst="line">
            <a:avLst/>
          </a:prstGeom>
          <a:noFill/>
          <a:ln w="28575">
            <a:solidFill>
              <a:schemeClr val="tx1"/>
            </a:solidFill>
            <a:round/>
            <a:headEnd/>
            <a:tailEnd/>
          </a:ln>
        </p:spPr>
        <p:txBody>
          <a:bodyPr/>
          <a:lstStyle/>
          <a:p>
            <a:endParaRPr lang="da-DK"/>
          </a:p>
        </p:txBody>
      </p:sp>
      <p:sp>
        <p:nvSpPr>
          <p:cNvPr id="3222" name="Line 12"/>
          <p:cNvSpPr>
            <a:spLocks noChangeShapeType="1"/>
          </p:cNvSpPr>
          <p:nvPr/>
        </p:nvSpPr>
        <p:spPr bwMode="auto">
          <a:xfrm>
            <a:off x="6011863" y="4941888"/>
            <a:ext cx="1944687" cy="503237"/>
          </a:xfrm>
          <a:prstGeom prst="line">
            <a:avLst/>
          </a:prstGeom>
          <a:noFill/>
          <a:ln w="28575">
            <a:solidFill>
              <a:schemeClr val="tx1"/>
            </a:solidFill>
            <a:round/>
            <a:headEnd/>
            <a:tailEnd/>
          </a:ln>
        </p:spPr>
        <p:txBody>
          <a:bodyPr/>
          <a:lstStyle/>
          <a:p>
            <a:endParaRPr lang="da-DK"/>
          </a:p>
        </p:txBody>
      </p:sp>
      <p:sp>
        <p:nvSpPr>
          <p:cNvPr id="3223" name="Line 13"/>
          <p:cNvSpPr>
            <a:spLocks noChangeShapeType="1"/>
          </p:cNvSpPr>
          <p:nvPr/>
        </p:nvSpPr>
        <p:spPr bwMode="auto">
          <a:xfrm>
            <a:off x="2627313" y="1916113"/>
            <a:ext cx="0" cy="4249737"/>
          </a:xfrm>
          <a:prstGeom prst="line">
            <a:avLst/>
          </a:prstGeom>
          <a:noFill/>
          <a:ln w="15875">
            <a:solidFill>
              <a:schemeClr val="tx1"/>
            </a:solidFill>
            <a:prstDash val="dash"/>
            <a:round/>
            <a:headEnd/>
            <a:tailEnd/>
          </a:ln>
        </p:spPr>
        <p:txBody>
          <a:bodyPr/>
          <a:lstStyle/>
          <a:p>
            <a:endParaRPr lang="da-DK"/>
          </a:p>
        </p:txBody>
      </p:sp>
      <p:sp>
        <p:nvSpPr>
          <p:cNvPr id="3224" name="Line 14"/>
          <p:cNvSpPr>
            <a:spLocks noChangeShapeType="1"/>
          </p:cNvSpPr>
          <p:nvPr/>
        </p:nvSpPr>
        <p:spPr bwMode="auto">
          <a:xfrm>
            <a:off x="4356100" y="1916113"/>
            <a:ext cx="0" cy="4249737"/>
          </a:xfrm>
          <a:prstGeom prst="line">
            <a:avLst/>
          </a:prstGeom>
          <a:noFill/>
          <a:ln w="15875">
            <a:solidFill>
              <a:schemeClr val="tx1"/>
            </a:solidFill>
            <a:prstDash val="dash"/>
            <a:round/>
            <a:headEnd/>
            <a:tailEnd/>
          </a:ln>
        </p:spPr>
        <p:txBody>
          <a:bodyPr/>
          <a:lstStyle/>
          <a:p>
            <a:endParaRPr lang="da-DK"/>
          </a:p>
        </p:txBody>
      </p:sp>
      <p:sp>
        <p:nvSpPr>
          <p:cNvPr id="3225" name="Line 15"/>
          <p:cNvSpPr>
            <a:spLocks noChangeShapeType="1"/>
          </p:cNvSpPr>
          <p:nvPr/>
        </p:nvSpPr>
        <p:spPr bwMode="auto">
          <a:xfrm>
            <a:off x="6011863" y="1916113"/>
            <a:ext cx="0" cy="4249737"/>
          </a:xfrm>
          <a:prstGeom prst="line">
            <a:avLst/>
          </a:prstGeom>
          <a:noFill/>
          <a:ln w="15875">
            <a:solidFill>
              <a:schemeClr val="tx1"/>
            </a:solidFill>
            <a:prstDash val="dash"/>
            <a:round/>
            <a:headEnd/>
            <a:tailEnd/>
          </a:ln>
        </p:spPr>
        <p:txBody>
          <a:bodyPr/>
          <a:lstStyle/>
          <a:p>
            <a:endParaRPr lang="da-DK"/>
          </a:p>
        </p:txBody>
      </p:sp>
      <p:sp>
        <p:nvSpPr>
          <p:cNvPr id="3226" name="Text Box 16"/>
          <p:cNvSpPr txBox="1">
            <a:spLocks noChangeArrowheads="1"/>
          </p:cNvSpPr>
          <p:nvPr/>
        </p:nvSpPr>
        <p:spPr bwMode="auto">
          <a:xfrm>
            <a:off x="1023938" y="5753100"/>
            <a:ext cx="6877050" cy="641350"/>
          </a:xfrm>
          <a:prstGeom prst="rect">
            <a:avLst/>
          </a:prstGeom>
          <a:noFill/>
          <a:ln w="9525">
            <a:noFill/>
            <a:miter lim="800000"/>
            <a:headEnd/>
            <a:tailEnd/>
          </a:ln>
        </p:spPr>
        <p:txBody>
          <a:bodyPr wrap="none">
            <a:spAutoFit/>
          </a:bodyPr>
          <a:lstStyle/>
          <a:p>
            <a:r>
              <a:rPr lang="sv-SE"/>
              <a:t>Autonomi            iADL-hjälp          Annat boende    Totalt beroende</a:t>
            </a:r>
          </a:p>
          <a:p>
            <a:r>
              <a:rPr lang="sv-SE"/>
              <a:t>			             pADL-hjälp</a:t>
            </a:r>
          </a:p>
        </p:txBody>
      </p:sp>
      <p:sp>
        <p:nvSpPr>
          <p:cNvPr id="3227" name="Text Box 17"/>
          <p:cNvSpPr txBox="1">
            <a:spLocks noChangeArrowheads="1"/>
          </p:cNvSpPr>
          <p:nvPr/>
        </p:nvSpPr>
        <p:spPr bwMode="auto">
          <a:xfrm>
            <a:off x="1166813" y="2873375"/>
            <a:ext cx="1454150" cy="915988"/>
          </a:xfrm>
          <a:prstGeom prst="rect">
            <a:avLst/>
          </a:prstGeom>
          <a:noFill/>
          <a:ln w="9525">
            <a:noFill/>
            <a:miter lim="800000"/>
            <a:headEnd/>
            <a:tailEnd/>
          </a:ln>
        </p:spPr>
        <p:txBody>
          <a:bodyPr wrap="none">
            <a:spAutoFit/>
          </a:bodyPr>
          <a:lstStyle/>
          <a:p>
            <a:r>
              <a:rPr lang="sv-SE"/>
              <a:t>Närminne</a:t>
            </a:r>
          </a:p>
          <a:p>
            <a:r>
              <a:rPr lang="sv-SE"/>
              <a:t>Personlighet</a:t>
            </a:r>
          </a:p>
          <a:p>
            <a:r>
              <a:rPr lang="sv-SE"/>
              <a:t>Orientering</a:t>
            </a:r>
          </a:p>
        </p:txBody>
      </p:sp>
      <p:sp>
        <p:nvSpPr>
          <p:cNvPr id="3228" name="Text Box 18"/>
          <p:cNvSpPr txBox="1">
            <a:spLocks noChangeArrowheads="1"/>
          </p:cNvSpPr>
          <p:nvPr/>
        </p:nvSpPr>
        <p:spPr bwMode="auto">
          <a:xfrm>
            <a:off x="4433888" y="2708275"/>
            <a:ext cx="1577975" cy="868363"/>
          </a:xfrm>
          <a:prstGeom prst="rect">
            <a:avLst/>
          </a:prstGeom>
          <a:noFill/>
          <a:ln w="9525">
            <a:noFill/>
            <a:miter lim="800000"/>
            <a:headEnd/>
            <a:tailEnd/>
          </a:ln>
        </p:spPr>
        <p:txBody>
          <a:bodyPr wrap="none">
            <a:spAutoFit/>
          </a:bodyPr>
          <a:lstStyle/>
          <a:p>
            <a:r>
              <a:rPr lang="sv-SE" sz="1700" b="1"/>
              <a:t>Ätsvårigheter</a:t>
            </a:r>
          </a:p>
          <a:p>
            <a:r>
              <a:rPr lang="sv-SE" sz="1700" b="1"/>
              <a:t>Inkontinens</a:t>
            </a:r>
          </a:p>
          <a:p>
            <a:r>
              <a:rPr lang="sv-SE" sz="1700" b="1"/>
              <a:t>Motorikstörn.</a:t>
            </a:r>
          </a:p>
        </p:txBody>
      </p:sp>
      <p:sp>
        <p:nvSpPr>
          <p:cNvPr id="3229" name="Text Box 19"/>
          <p:cNvSpPr txBox="1">
            <a:spLocks noChangeArrowheads="1"/>
          </p:cNvSpPr>
          <p:nvPr/>
        </p:nvSpPr>
        <p:spPr bwMode="auto">
          <a:xfrm>
            <a:off x="6156325" y="3573463"/>
            <a:ext cx="1854200" cy="1314450"/>
          </a:xfrm>
          <a:prstGeom prst="rect">
            <a:avLst/>
          </a:prstGeom>
          <a:noFill/>
          <a:ln w="9525">
            <a:noFill/>
            <a:miter lim="800000"/>
            <a:headEnd/>
            <a:tailEnd/>
          </a:ln>
        </p:spPr>
        <p:txBody>
          <a:bodyPr wrap="none">
            <a:spAutoFit/>
          </a:bodyPr>
          <a:lstStyle/>
          <a:p>
            <a:r>
              <a:rPr lang="sv-SE" sz="1600" b="1"/>
              <a:t>Sväljningsbesvär</a:t>
            </a:r>
          </a:p>
          <a:p>
            <a:r>
              <a:rPr lang="sv-SE" sz="1600" b="1"/>
              <a:t>Återkommande</a:t>
            </a:r>
          </a:p>
          <a:p>
            <a:r>
              <a:rPr lang="sv-SE" sz="1600" b="1"/>
              <a:t>   infektioner</a:t>
            </a:r>
          </a:p>
          <a:p>
            <a:r>
              <a:rPr lang="sv-SE" sz="1600" b="1"/>
              <a:t>Mutism?</a:t>
            </a:r>
          </a:p>
          <a:p>
            <a:r>
              <a:rPr lang="sv-SE" sz="1600" b="1"/>
              <a:t>Sängbunden?</a:t>
            </a:r>
          </a:p>
        </p:txBody>
      </p:sp>
      <p:sp>
        <p:nvSpPr>
          <p:cNvPr id="3230" name="Text Box 20"/>
          <p:cNvSpPr txBox="1">
            <a:spLocks noChangeArrowheads="1"/>
          </p:cNvSpPr>
          <p:nvPr/>
        </p:nvSpPr>
        <p:spPr bwMode="auto">
          <a:xfrm>
            <a:off x="1520825" y="1982788"/>
            <a:ext cx="603250" cy="366712"/>
          </a:xfrm>
          <a:prstGeom prst="rect">
            <a:avLst/>
          </a:prstGeom>
          <a:noFill/>
          <a:ln w="9525">
            <a:noFill/>
            <a:miter lim="800000"/>
            <a:headEnd/>
            <a:tailEnd/>
          </a:ln>
        </p:spPr>
        <p:txBody>
          <a:bodyPr wrap="none">
            <a:spAutoFit/>
          </a:bodyPr>
          <a:lstStyle/>
          <a:p>
            <a:r>
              <a:rPr lang="sv-SE" b="1"/>
              <a:t>MCI</a:t>
            </a:r>
          </a:p>
        </p:txBody>
      </p:sp>
      <p:sp>
        <p:nvSpPr>
          <p:cNvPr id="3231" name="Text Box 21"/>
          <p:cNvSpPr txBox="1">
            <a:spLocks noChangeArrowheads="1"/>
          </p:cNvSpPr>
          <p:nvPr/>
        </p:nvSpPr>
        <p:spPr bwMode="auto">
          <a:xfrm>
            <a:off x="2771775" y="1989138"/>
            <a:ext cx="1568450" cy="366712"/>
          </a:xfrm>
          <a:prstGeom prst="rect">
            <a:avLst/>
          </a:prstGeom>
          <a:noFill/>
          <a:ln w="9525">
            <a:noFill/>
            <a:miter lim="800000"/>
            <a:headEnd/>
            <a:tailEnd/>
          </a:ln>
        </p:spPr>
        <p:txBody>
          <a:bodyPr wrap="none">
            <a:spAutoFit/>
          </a:bodyPr>
          <a:lstStyle/>
          <a:p>
            <a:r>
              <a:rPr lang="sv-SE" b="1"/>
              <a:t>Mild demens</a:t>
            </a:r>
          </a:p>
        </p:txBody>
      </p:sp>
      <p:sp>
        <p:nvSpPr>
          <p:cNvPr id="3232" name="Text Box 22"/>
          <p:cNvSpPr txBox="1">
            <a:spLocks noChangeArrowheads="1"/>
          </p:cNvSpPr>
          <p:nvPr/>
        </p:nvSpPr>
        <p:spPr bwMode="auto">
          <a:xfrm>
            <a:off x="4722813" y="1989138"/>
            <a:ext cx="920750" cy="366712"/>
          </a:xfrm>
          <a:prstGeom prst="rect">
            <a:avLst/>
          </a:prstGeom>
          <a:noFill/>
          <a:ln w="9525">
            <a:noFill/>
            <a:miter lim="800000"/>
            <a:headEnd/>
            <a:tailEnd/>
          </a:ln>
        </p:spPr>
        <p:txBody>
          <a:bodyPr wrap="none">
            <a:spAutoFit/>
          </a:bodyPr>
          <a:lstStyle/>
          <a:p>
            <a:r>
              <a:rPr lang="sv-SE" b="1"/>
              <a:t>Måttlig</a:t>
            </a:r>
          </a:p>
        </p:txBody>
      </p:sp>
      <p:sp>
        <p:nvSpPr>
          <p:cNvPr id="3233" name="Text Box 23"/>
          <p:cNvSpPr txBox="1">
            <a:spLocks noChangeArrowheads="1"/>
          </p:cNvSpPr>
          <p:nvPr/>
        </p:nvSpPr>
        <p:spPr bwMode="auto">
          <a:xfrm>
            <a:off x="6510338" y="1982788"/>
            <a:ext cx="679450" cy="366712"/>
          </a:xfrm>
          <a:prstGeom prst="rect">
            <a:avLst/>
          </a:prstGeom>
          <a:noFill/>
          <a:ln w="9525">
            <a:noFill/>
            <a:miter lim="800000"/>
            <a:headEnd/>
            <a:tailEnd/>
          </a:ln>
        </p:spPr>
        <p:txBody>
          <a:bodyPr wrap="none">
            <a:spAutoFit/>
          </a:bodyPr>
          <a:lstStyle/>
          <a:p>
            <a:r>
              <a:rPr lang="sv-SE" b="1"/>
              <a:t>Svår</a:t>
            </a:r>
          </a:p>
        </p:txBody>
      </p:sp>
      <p:sp>
        <p:nvSpPr>
          <p:cNvPr id="3234" name="Oval 24"/>
          <p:cNvSpPr>
            <a:spLocks noChangeArrowheads="1"/>
          </p:cNvSpPr>
          <p:nvPr/>
        </p:nvSpPr>
        <p:spPr bwMode="auto">
          <a:xfrm>
            <a:off x="4140200" y="2492375"/>
            <a:ext cx="2087563" cy="1368425"/>
          </a:xfrm>
          <a:prstGeom prst="ellipse">
            <a:avLst/>
          </a:prstGeom>
          <a:noFill/>
          <a:ln w="25400">
            <a:solidFill>
              <a:srgbClr val="FF0000"/>
            </a:solidFill>
            <a:round/>
            <a:headEnd/>
            <a:tailEnd/>
          </a:ln>
        </p:spPr>
        <p:txBody>
          <a:bodyPr wrap="none" anchor="ctr"/>
          <a:lstStyle/>
          <a:p>
            <a:endParaRPr lang="da-DK">
              <a:latin typeface="Calibri" pitchFamily="34" charset="0"/>
            </a:endParaRPr>
          </a:p>
        </p:txBody>
      </p:sp>
      <p:sp>
        <p:nvSpPr>
          <p:cNvPr id="3235" name="Oval 25"/>
          <p:cNvSpPr>
            <a:spLocks noChangeArrowheads="1"/>
          </p:cNvSpPr>
          <p:nvPr/>
        </p:nvSpPr>
        <p:spPr bwMode="auto">
          <a:xfrm>
            <a:off x="5940425" y="3284538"/>
            <a:ext cx="2232025" cy="1873250"/>
          </a:xfrm>
          <a:prstGeom prst="ellipse">
            <a:avLst/>
          </a:prstGeom>
          <a:noFill/>
          <a:ln w="25400">
            <a:solidFill>
              <a:srgbClr val="FF0000"/>
            </a:solidFill>
            <a:round/>
            <a:headEnd/>
            <a:tailEnd/>
          </a:ln>
        </p:spPr>
        <p:txBody>
          <a:bodyPr wrap="none" anchor="ctr"/>
          <a:lstStyle/>
          <a:p>
            <a:endParaRPr lang="da-DK">
              <a:latin typeface="Calibri" pitchFamily="34" charset="0"/>
            </a:endParaRPr>
          </a:p>
        </p:txBody>
      </p:sp>
      <p:sp>
        <p:nvSpPr>
          <p:cNvPr id="3236" name="Rectangle 5"/>
          <p:cNvSpPr>
            <a:spLocks noGrp="1" noChangeArrowheads="1"/>
          </p:cNvSpPr>
          <p:nvPr>
            <p:ph type="title"/>
          </p:nvPr>
        </p:nvSpPr>
        <p:spPr>
          <a:xfrm>
            <a:off x="0" y="277813"/>
            <a:ext cx="9144000" cy="1143000"/>
          </a:xfrm>
        </p:spPr>
        <p:txBody>
          <a:bodyPr/>
          <a:lstStyle/>
          <a:p>
            <a:r>
              <a:rPr lang="sv-SE" sz="3600" b="1" smtClean="0"/>
              <a:t>Kliniskt förlopp vid Alzheimers sjukdom</a:t>
            </a:r>
            <a:r>
              <a:rPr lang="sv-SE" sz="3600" smtClean="0"/>
              <a:t> </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98" name="Object 110"/>
          <p:cNvGraphicFramePr>
            <a:graphicFrameLocks noGrp="1" noChangeAspect="1"/>
          </p:cNvGraphicFramePr>
          <p:nvPr>
            <p:ph idx="4294967295"/>
          </p:nvPr>
        </p:nvGraphicFramePr>
        <p:xfrm>
          <a:off x="754063" y="1795463"/>
          <a:ext cx="7737475" cy="4056062"/>
        </p:xfrm>
        <a:graphic>
          <a:graphicData uri="http://schemas.openxmlformats.org/presentationml/2006/ole">
            <p:oleObj spid="_x0000_s12398" name="Document" r:id="rId4" imgW="7857856" imgH="4119268" progId="Word.Document.8">
              <p:embed/>
            </p:oleObj>
          </a:graphicData>
        </a:graphic>
      </p:graphicFrame>
      <p:sp>
        <p:nvSpPr>
          <p:cNvPr id="12399" name="Oval 24"/>
          <p:cNvSpPr>
            <a:spLocks noChangeArrowheads="1"/>
          </p:cNvSpPr>
          <p:nvPr/>
        </p:nvSpPr>
        <p:spPr bwMode="auto">
          <a:xfrm>
            <a:off x="6011863" y="2565400"/>
            <a:ext cx="2447925" cy="3024188"/>
          </a:xfrm>
          <a:prstGeom prst="ellipse">
            <a:avLst/>
          </a:prstGeom>
          <a:noFill/>
          <a:ln w="9525">
            <a:solidFill>
              <a:srgbClr val="FF0000"/>
            </a:solidFill>
            <a:round/>
            <a:headEnd/>
            <a:tailEnd/>
          </a:ln>
        </p:spPr>
        <p:txBody>
          <a:bodyPr wrap="none" anchor="ctr"/>
          <a:lstStyle/>
          <a:p>
            <a:endParaRPr lang="en-US">
              <a:latin typeface="Calibri" pitchFamily="34" charset="0"/>
            </a:endParaRPr>
          </a:p>
        </p:txBody>
      </p:sp>
      <p:sp>
        <p:nvSpPr>
          <p:cNvPr id="12400" name="Freeform 3"/>
          <p:cNvSpPr>
            <a:spLocks/>
          </p:cNvSpPr>
          <p:nvPr/>
        </p:nvSpPr>
        <p:spPr bwMode="auto">
          <a:xfrm>
            <a:off x="1187450" y="2276475"/>
            <a:ext cx="7200900" cy="3457575"/>
          </a:xfrm>
          <a:custGeom>
            <a:avLst/>
            <a:gdLst>
              <a:gd name="T0" fmla="*/ 0 w 4196"/>
              <a:gd name="T1" fmla="*/ 2147483647 h 1374"/>
              <a:gd name="T2" fmla="*/ 2147483647 w 4196"/>
              <a:gd name="T3" fmla="*/ 0 h 1374"/>
              <a:gd name="T4" fmla="*/ 2147483647 w 4196"/>
              <a:gd name="T5" fmla="*/ 2147483647 h 1374"/>
              <a:gd name="T6" fmla="*/ 2147483647 w 4196"/>
              <a:gd name="T7" fmla="*/ 2147483647 h 1374"/>
              <a:gd name="T8" fmla="*/ 2147483647 w 4196"/>
              <a:gd name="T9" fmla="*/ 2147483647 h 1374"/>
              <a:gd name="T10" fmla="*/ 2147483647 w 4196"/>
              <a:gd name="T11" fmla="*/ 2147483647 h 1374"/>
              <a:gd name="T12" fmla="*/ 2147483647 w 4196"/>
              <a:gd name="T13" fmla="*/ 2147483647 h 1374"/>
              <a:gd name="T14" fmla="*/ 2147483647 w 4196"/>
              <a:gd name="T15" fmla="*/ 2147483647 h 1374"/>
              <a:gd name="T16" fmla="*/ 2147483647 w 4196"/>
              <a:gd name="T17" fmla="*/ 2147483647 h 1374"/>
              <a:gd name="T18" fmla="*/ 2147483647 w 4196"/>
              <a:gd name="T19" fmla="*/ 2147483647 h 1374"/>
              <a:gd name="T20" fmla="*/ 2147483647 w 4196"/>
              <a:gd name="T21" fmla="*/ 2147483647 h 1374"/>
              <a:gd name="T22" fmla="*/ 2147483647 w 4196"/>
              <a:gd name="T23" fmla="*/ 2147483647 h 1374"/>
              <a:gd name="T24" fmla="*/ 2147483647 w 4196"/>
              <a:gd name="T25" fmla="*/ 2147483647 h 1374"/>
              <a:gd name="T26" fmla="*/ 2147483647 w 4196"/>
              <a:gd name="T27" fmla="*/ 2147483647 h 1374"/>
              <a:gd name="T28" fmla="*/ 2147483647 w 4196"/>
              <a:gd name="T29" fmla="*/ 2147483647 h 1374"/>
              <a:gd name="T30" fmla="*/ 2147483647 w 4196"/>
              <a:gd name="T31" fmla="*/ 2147483647 h 1374"/>
              <a:gd name="T32" fmla="*/ 2147483647 w 4196"/>
              <a:gd name="T33" fmla="*/ 2147483647 h 1374"/>
              <a:gd name="T34" fmla="*/ 2147483647 w 4196"/>
              <a:gd name="T35" fmla="*/ 2147483647 h 1374"/>
              <a:gd name="T36" fmla="*/ 2147483647 w 4196"/>
              <a:gd name="T37" fmla="*/ 2147483647 h 1374"/>
              <a:gd name="T38" fmla="*/ 2147483647 w 4196"/>
              <a:gd name="T39" fmla="*/ 2147483647 h 1374"/>
              <a:gd name="T40" fmla="*/ 2147483647 w 4196"/>
              <a:gd name="T41" fmla="*/ 2147483647 h 1374"/>
              <a:gd name="T42" fmla="*/ 2147483647 w 4196"/>
              <a:gd name="T43" fmla="*/ 2147483647 h 1374"/>
              <a:gd name="T44" fmla="*/ 2147483647 w 4196"/>
              <a:gd name="T45" fmla="*/ 2147483647 h 1374"/>
              <a:gd name="T46" fmla="*/ 2147483647 w 4196"/>
              <a:gd name="T47" fmla="*/ 2147483647 h 1374"/>
              <a:gd name="T48" fmla="*/ 2147483647 w 4196"/>
              <a:gd name="T49" fmla="*/ 2147483647 h 1374"/>
              <a:gd name="T50" fmla="*/ 2147483647 w 4196"/>
              <a:gd name="T51" fmla="*/ 2147483647 h 1374"/>
              <a:gd name="T52" fmla="*/ 2147483647 w 4196"/>
              <a:gd name="T53" fmla="*/ 2147483647 h 1374"/>
              <a:gd name="T54" fmla="*/ 2147483647 w 4196"/>
              <a:gd name="T55" fmla="*/ 2147483647 h 1374"/>
              <a:gd name="T56" fmla="*/ 2147483647 w 4196"/>
              <a:gd name="T57" fmla="*/ 2147483647 h 1374"/>
              <a:gd name="T58" fmla="*/ 2147483647 w 4196"/>
              <a:gd name="T59" fmla="*/ 2147483647 h 1374"/>
              <a:gd name="T60" fmla="*/ 2147483647 w 4196"/>
              <a:gd name="T61" fmla="*/ 2147483647 h 1374"/>
              <a:gd name="T62" fmla="*/ 2147483647 w 4196"/>
              <a:gd name="T63" fmla="*/ 2147483647 h 1374"/>
              <a:gd name="T64" fmla="*/ 2147483647 w 4196"/>
              <a:gd name="T65" fmla="*/ 2147483647 h 1374"/>
              <a:gd name="T66" fmla="*/ 2147483647 w 4196"/>
              <a:gd name="T67" fmla="*/ 2147483647 h 1374"/>
              <a:gd name="T68" fmla="*/ 2147483647 w 4196"/>
              <a:gd name="T69" fmla="*/ 2147483647 h 1374"/>
              <a:gd name="T70" fmla="*/ 2147483647 w 4196"/>
              <a:gd name="T71" fmla="*/ 2147483647 h 1374"/>
              <a:gd name="T72" fmla="*/ 2147483647 w 4196"/>
              <a:gd name="T73" fmla="*/ 2147483647 h 1374"/>
              <a:gd name="T74" fmla="*/ 2147483647 w 4196"/>
              <a:gd name="T75" fmla="*/ 2147483647 h 1374"/>
              <a:gd name="T76" fmla="*/ 2147483647 w 4196"/>
              <a:gd name="T77" fmla="*/ 2147483647 h 1374"/>
              <a:gd name="T78" fmla="*/ 2147483647 w 4196"/>
              <a:gd name="T79" fmla="*/ 2147483647 h 1374"/>
              <a:gd name="T80" fmla="*/ 2147483647 w 4196"/>
              <a:gd name="T81" fmla="*/ 2147483647 h 1374"/>
              <a:gd name="T82" fmla="*/ 2147483647 w 4196"/>
              <a:gd name="T83" fmla="*/ 2147483647 h 1374"/>
              <a:gd name="T84" fmla="*/ 2147483647 w 4196"/>
              <a:gd name="T85" fmla="*/ 2147483647 h 1374"/>
              <a:gd name="T86" fmla="*/ 2147483647 w 4196"/>
              <a:gd name="T87" fmla="*/ 2147483647 h 1374"/>
              <a:gd name="T88" fmla="*/ 2147483647 w 4196"/>
              <a:gd name="T89" fmla="*/ 2147483647 h 1374"/>
              <a:gd name="T90" fmla="*/ 2147483647 w 4196"/>
              <a:gd name="T91" fmla="*/ 2147483647 h 1374"/>
              <a:gd name="T92" fmla="*/ 2147483647 w 4196"/>
              <a:gd name="T93" fmla="*/ 2147483647 h 1374"/>
              <a:gd name="T94" fmla="*/ 2147483647 w 4196"/>
              <a:gd name="T95" fmla="*/ 2147483647 h 1374"/>
              <a:gd name="T96" fmla="*/ 2147483647 w 4196"/>
              <a:gd name="T97" fmla="*/ 2147483647 h 1374"/>
              <a:gd name="T98" fmla="*/ 2147483647 w 4196"/>
              <a:gd name="T99" fmla="*/ 2147483647 h 1374"/>
              <a:gd name="T100" fmla="*/ 2147483647 w 4196"/>
              <a:gd name="T101" fmla="*/ 2147483647 h 1374"/>
              <a:gd name="T102" fmla="*/ 2147483647 w 4196"/>
              <a:gd name="T103" fmla="*/ 2147483647 h 1374"/>
              <a:gd name="T104" fmla="*/ 2147483647 w 4196"/>
              <a:gd name="T105" fmla="*/ 2147483647 h 1374"/>
              <a:gd name="T106" fmla="*/ 2147483647 w 4196"/>
              <a:gd name="T107" fmla="*/ 2147483647 h 1374"/>
              <a:gd name="T108" fmla="*/ 2147483647 w 4196"/>
              <a:gd name="T109" fmla="*/ 2147483647 h 1374"/>
              <a:gd name="T110" fmla="*/ 2147483647 w 4196"/>
              <a:gd name="T111" fmla="*/ 2147483647 h 1374"/>
              <a:gd name="T112" fmla="*/ 2147483647 w 4196"/>
              <a:gd name="T113" fmla="*/ 2147483647 h 1374"/>
              <a:gd name="T114" fmla="*/ 2147483647 w 4196"/>
              <a:gd name="T115" fmla="*/ 2147483647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12401" name="Line 4"/>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12402" name="Rectangle 6"/>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12403" name="Text Box 7"/>
          <p:cNvSpPr txBox="1">
            <a:spLocks noChangeArrowheads="1"/>
          </p:cNvSpPr>
          <p:nvPr/>
        </p:nvSpPr>
        <p:spPr bwMode="auto">
          <a:xfrm>
            <a:off x="7524750" y="6069013"/>
            <a:ext cx="1465263" cy="400050"/>
          </a:xfrm>
          <a:prstGeom prst="rect">
            <a:avLst/>
          </a:prstGeom>
          <a:noFill/>
          <a:ln w="9525">
            <a:noFill/>
            <a:miter lim="800000"/>
            <a:headEnd/>
            <a:tailEnd/>
          </a:ln>
        </p:spPr>
        <p:txBody>
          <a:bodyPr wrap="none">
            <a:spAutoFit/>
          </a:bodyPr>
          <a:lstStyle/>
          <a:p>
            <a:pPr eaLnBrk="0" hangingPunct="0"/>
            <a:r>
              <a:rPr lang="sv-SE" sz="2000">
                <a:solidFill>
                  <a:srgbClr val="0070C0"/>
                </a:solidFill>
              </a:rPr>
              <a:t>5 – 20 year</a:t>
            </a:r>
          </a:p>
        </p:txBody>
      </p:sp>
      <p:sp>
        <p:nvSpPr>
          <p:cNvPr id="12404" name="Line 8"/>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12405" name="Text Box 9"/>
          <p:cNvSpPr txBox="1">
            <a:spLocks noChangeArrowheads="1"/>
          </p:cNvSpPr>
          <p:nvPr/>
        </p:nvSpPr>
        <p:spPr bwMode="auto">
          <a:xfrm rot="-5400000">
            <a:off x="-784225" y="3695701"/>
            <a:ext cx="2378075" cy="400050"/>
          </a:xfrm>
          <a:prstGeom prst="rect">
            <a:avLst/>
          </a:prstGeom>
          <a:noFill/>
          <a:ln w="9525">
            <a:noFill/>
            <a:miter lim="800000"/>
            <a:headEnd/>
            <a:tailEnd/>
          </a:ln>
        </p:spPr>
        <p:txBody>
          <a:bodyPr wrap="none">
            <a:spAutoFit/>
          </a:bodyPr>
          <a:lstStyle/>
          <a:p>
            <a:pPr algn="ctr" eaLnBrk="0" hangingPunct="0"/>
            <a:r>
              <a:rPr lang="sv-SE" sz="2000" b="1">
                <a:solidFill>
                  <a:srgbClr val="0070C0"/>
                </a:solidFill>
              </a:rPr>
              <a:t>Level of functions</a:t>
            </a:r>
          </a:p>
        </p:txBody>
      </p:sp>
      <p:sp>
        <p:nvSpPr>
          <p:cNvPr id="12406" name="Text Box 10"/>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12407" name="Text Box 11"/>
          <p:cNvSpPr txBox="1">
            <a:spLocks noChangeArrowheads="1"/>
          </p:cNvSpPr>
          <p:nvPr/>
        </p:nvSpPr>
        <p:spPr bwMode="auto">
          <a:xfrm>
            <a:off x="1258888" y="6021388"/>
            <a:ext cx="184150" cy="366712"/>
          </a:xfrm>
          <a:prstGeom prst="rect">
            <a:avLst/>
          </a:prstGeom>
          <a:noFill/>
          <a:ln w="9525">
            <a:noFill/>
            <a:miter lim="800000"/>
            <a:headEnd/>
            <a:tailEnd/>
          </a:ln>
        </p:spPr>
        <p:txBody>
          <a:bodyPr wrap="none">
            <a:spAutoFit/>
          </a:bodyPr>
          <a:lstStyle/>
          <a:p>
            <a:endParaRPr lang="en-US">
              <a:solidFill>
                <a:schemeClr val="folHlink"/>
              </a:solidFill>
            </a:endParaRPr>
          </a:p>
        </p:txBody>
      </p:sp>
      <p:sp>
        <p:nvSpPr>
          <p:cNvPr id="12408" name="Line 12"/>
          <p:cNvSpPr>
            <a:spLocks noChangeShapeType="1"/>
          </p:cNvSpPr>
          <p:nvPr/>
        </p:nvSpPr>
        <p:spPr bwMode="auto">
          <a:xfrm>
            <a:off x="2627313" y="1916113"/>
            <a:ext cx="0" cy="4249737"/>
          </a:xfrm>
          <a:prstGeom prst="line">
            <a:avLst/>
          </a:prstGeom>
          <a:noFill/>
          <a:ln w="15875">
            <a:solidFill>
              <a:schemeClr val="tx1"/>
            </a:solidFill>
            <a:prstDash val="dash"/>
            <a:round/>
            <a:headEnd/>
            <a:tailEnd/>
          </a:ln>
        </p:spPr>
        <p:txBody>
          <a:bodyPr/>
          <a:lstStyle/>
          <a:p>
            <a:endParaRPr lang="da-DK"/>
          </a:p>
        </p:txBody>
      </p:sp>
      <p:sp>
        <p:nvSpPr>
          <p:cNvPr id="12409" name="Line 13"/>
          <p:cNvSpPr>
            <a:spLocks noChangeShapeType="1"/>
          </p:cNvSpPr>
          <p:nvPr/>
        </p:nvSpPr>
        <p:spPr bwMode="auto">
          <a:xfrm>
            <a:off x="4356100" y="1916113"/>
            <a:ext cx="0" cy="4249737"/>
          </a:xfrm>
          <a:prstGeom prst="line">
            <a:avLst/>
          </a:prstGeom>
          <a:noFill/>
          <a:ln w="15875">
            <a:solidFill>
              <a:schemeClr val="tx1"/>
            </a:solidFill>
            <a:prstDash val="dash"/>
            <a:round/>
            <a:headEnd/>
            <a:tailEnd/>
          </a:ln>
        </p:spPr>
        <p:txBody>
          <a:bodyPr/>
          <a:lstStyle/>
          <a:p>
            <a:endParaRPr lang="da-DK"/>
          </a:p>
        </p:txBody>
      </p:sp>
      <p:sp>
        <p:nvSpPr>
          <p:cNvPr id="12410" name="Line 14"/>
          <p:cNvSpPr>
            <a:spLocks noChangeShapeType="1"/>
          </p:cNvSpPr>
          <p:nvPr/>
        </p:nvSpPr>
        <p:spPr bwMode="auto">
          <a:xfrm>
            <a:off x="6011863" y="1916113"/>
            <a:ext cx="0" cy="4249737"/>
          </a:xfrm>
          <a:prstGeom prst="line">
            <a:avLst/>
          </a:prstGeom>
          <a:noFill/>
          <a:ln w="15875">
            <a:solidFill>
              <a:schemeClr val="tx1"/>
            </a:solidFill>
            <a:prstDash val="dash"/>
            <a:round/>
            <a:headEnd/>
            <a:tailEnd/>
          </a:ln>
        </p:spPr>
        <p:txBody>
          <a:bodyPr/>
          <a:lstStyle/>
          <a:p>
            <a:endParaRPr lang="da-DK"/>
          </a:p>
        </p:txBody>
      </p:sp>
      <p:sp>
        <p:nvSpPr>
          <p:cNvPr id="12411" name="Text Box 18"/>
          <p:cNvSpPr txBox="1">
            <a:spLocks noChangeArrowheads="1"/>
          </p:cNvSpPr>
          <p:nvPr/>
        </p:nvSpPr>
        <p:spPr bwMode="auto">
          <a:xfrm>
            <a:off x="4362450" y="2695575"/>
            <a:ext cx="1719263" cy="1200150"/>
          </a:xfrm>
          <a:prstGeom prst="rect">
            <a:avLst/>
          </a:prstGeom>
          <a:noFill/>
          <a:ln w="9525">
            <a:noFill/>
            <a:miter lim="800000"/>
            <a:headEnd/>
            <a:tailEnd/>
          </a:ln>
        </p:spPr>
        <p:txBody>
          <a:bodyPr wrap="none">
            <a:spAutoFit/>
          </a:bodyPr>
          <a:lstStyle/>
          <a:p>
            <a:r>
              <a:rPr lang="sv-SE"/>
              <a:t>Eating difficult</a:t>
            </a:r>
          </a:p>
          <a:p>
            <a:r>
              <a:rPr lang="sv-SE"/>
              <a:t>Inkontinentia</a:t>
            </a:r>
          </a:p>
          <a:p>
            <a:r>
              <a:rPr lang="sv-SE"/>
              <a:t>Motoric difficult</a:t>
            </a:r>
          </a:p>
          <a:p>
            <a:endParaRPr lang="sv-SE"/>
          </a:p>
        </p:txBody>
      </p:sp>
      <p:sp>
        <p:nvSpPr>
          <p:cNvPr id="12412" name="Text Box 19"/>
          <p:cNvSpPr txBox="1">
            <a:spLocks noChangeArrowheads="1"/>
          </p:cNvSpPr>
          <p:nvPr/>
        </p:nvSpPr>
        <p:spPr bwMode="auto">
          <a:xfrm>
            <a:off x="6280150" y="3521075"/>
            <a:ext cx="2236788" cy="1200150"/>
          </a:xfrm>
          <a:prstGeom prst="rect">
            <a:avLst/>
          </a:prstGeom>
          <a:noFill/>
          <a:ln w="9525">
            <a:noFill/>
            <a:miter lim="800000"/>
            <a:headEnd/>
            <a:tailEnd/>
          </a:ln>
        </p:spPr>
        <p:txBody>
          <a:bodyPr wrap="none">
            <a:spAutoFit/>
          </a:bodyPr>
          <a:lstStyle/>
          <a:p>
            <a:r>
              <a:rPr lang="sv-SE"/>
              <a:t>Dysfagia</a:t>
            </a:r>
          </a:p>
          <a:p>
            <a:r>
              <a:rPr lang="sv-SE"/>
              <a:t>Recurrent infections</a:t>
            </a:r>
          </a:p>
          <a:p>
            <a:r>
              <a:rPr lang="sv-SE"/>
              <a:t>Bedbound</a:t>
            </a:r>
          </a:p>
          <a:p>
            <a:r>
              <a:rPr lang="sv-SE"/>
              <a:t>Mutant</a:t>
            </a:r>
          </a:p>
        </p:txBody>
      </p:sp>
      <p:sp>
        <p:nvSpPr>
          <p:cNvPr id="12413" name="Text Box 20"/>
          <p:cNvSpPr txBox="1">
            <a:spLocks noChangeArrowheads="1"/>
          </p:cNvSpPr>
          <p:nvPr/>
        </p:nvSpPr>
        <p:spPr bwMode="auto">
          <a:xfrm>
            <a:off x="3105150" y="1989138"/>
            <a:ext cx="641350" cy="366712"/>
          </a:xfrm>
          <a:prstGeom prst="rect">
            <a:avLst/>
          </a:prstGeom>
          <a:noFill/>
          <a:ln w="9525">
            <a:noFill/>
            <a:miter lim="800000"/>
            <a:headEnd/>
            <a:tailEnd/>
          </a:ln>
        </p:spPr>
        <p:txBody>
          <a:bodyPr wrap="none">
            <a:spAutoFit/>
          </a:bodyPr>
          <a:lstStyle/>
          <a:p>
            <a:r>
              <a:rPr lang="sv-SE" b="1"/>
              <a:t>Mild</a:t>
            </a:r>
          </a:p>
        </p:txBody>
      </p:sp>
      <p:sp>
        <p:nvSpPr>
          <p:cNvPr id="12414" name="Text Box 21"/>
          <p:cNvSpPr txBox="1">
            <a:spLocks noChangeArrowheads="1"/>
          </p:cNvSpPr>
          <p:nvPr/>
        </p:nvSpPr>
        <p:spPr bwMode="auto">
          <a:xfrm>
            <a:off x="4572000" y="1989138"/>
            <a:ext cx="1211263" cy="369887"/>
          </a:xfrm>
          <a:prstGeom prst="rect">
            <a:avLst/>
          </a:prstGeom>
          <a:noFill/>
          <a:ln w="9525">
            <a:noFill/>
            <a:miter lim="800000"/>
            <a:headEnd/>
            <a:tailEnd/>
          </a:ln>
        </p:spPr>
        <p:txBody>
          <a:bodyPr wrap="none">
            <a:spAutoFit/>
          </a:bodyPr>
          <a:lstStyle/>
          <a:p>
            <a:r>
              <a:rPr lang="sv-SE" b="1"/>
              <a:t>Moderate</a:t>
            </a:r>
          </a:p>
        </p:txBody>
      </p:sp>
      <p:sp>
        <p:nvSpPr>
          <p:cNvPr id="12415" name="Text Box 22"/>
          <p:cNvSpPr txBox="1">
            <a:spLocks noChangeArrowheads="1"/>
          </p:cNvSpPr>
          <p:nvPr/>
        </p:nvSpPr>
        <p:spPr bwMode="auto">
          <a:xfrm>
            <a:off x="6510338" y="1982788"/>
            <a:ext cx="2017712" cy="369887"/>
          </a:xfrm>
          <a:prstGeom prst="rect">
            <a:avLst/>
          </a:prstGeom>
          <a:noFill/>
          <a:ln w="9525">
            <a:noFill/>
            <a:miter lim="800000"/>
            <a:headEnd/>
            <a:tailEnd/>
          </a:ln>
        </p:spPr>
        <p:txBody>
          <a:bodyPr wrap="none">
            <a:spAutoFit/>
          </a:bodyPr>
          <a:lstStyle/>
          <a:p>
            <a:r>
              <a:rPr lang="sv-SE" b="1"/>
              <a:t>Severe dementia</a:t>
            </a:r>
          </a:p>
        </p:txBody>
      </p:sp>
      <p:sp>
        <p:nvSpPr>
          <p:cNvPr id="12416" name="Text Box 23"/>
          <p:cNvSpPr txBox="1">
            <a:spLocks noChangeArrowheads="1"/>
          </p:cNvSpPr>
          <p:nvPr/>
        </p:nvSpPr>
        <p:spPr bwMode="auto">
          <a:xfrm>
            <a:off x="1520825" y="1982788"/>
            <a:ext cx="603250" cy="366712"/>
          </a:xfrm>
          <a:prstGeom prst="rect">
            <a:avLst/>
          </a:prstGeom>
          <a:noFill/>
          <a:ln w="9525">
            <a:noFill/>
            <a:miter lim="800000"/>
            <a:headEnd/>
            <a:tailEnd/>
          </a:ln>
        </p:spPr>
        <p:txBody>
          <a:bodyPr wrap="none">
            <a:spAutoFit/>
          </a:bodyPr>
          <a:lstStyle/>
          <a:p>
            <a:r>
              <a:rPr lang="sv-SE" b="1"/>
              <a:t>MCI</a:t>
            </a:r>
          </a:p>
        </p:txBody>
      </p:sp>
      <p:sp>
        <p:nvSpPr>
          <p:cNvPr id="12417" name="Text Box 29"/>
          <p:cNvSpPr txBox="1">
            <a:spLocks noChangeArrowheads="1"/>
          </p:cNvSpPr>
          <p:nvPr/>
        </p:nvSpPr>
        <p:spPr bwMode="auto">
          <a:xfrm>
            <a:off x="4356100" y="5799138"/>
            <a:ext cx="1236663" cy="923925"/>
          </a:xfrm>
          <a:prstGeom prst="rect">
            <a:avLst/>
          </a:prstGeom>
          <a:noFill/>
          <a:ln w="9525">
            <a:noFill/>
            <a:miter lim="800000"/>
            <a:headEnd/>
            <a:tailEnd/>
          </a:ln>
        </p:spPr>
        <p:txBody>
          <a:bodyPr wrap="none">
            <a:spAutoFit/>
          </a:bodyPr>
          <a:lstStyle/>
          <a:p>
            <a:r>
              <a:rPr lang="sv-SE"/>
              <a:t>Dementia </a:t>
            </a:r>
          </a:p>
          <a:p>
            <a:r>
              <a:rPr lang="sv-SE"/>
              <a:t>Group</a:t>
            </a:r>
          </a:p>
          <a:p>
            <a:r>
              <a:rPr lang="sv-SE"/>
              <a:t>living</a:t>
            </a:r>
          </a:p>
        </p:txBody>
      </p:sp>
      <p:sp>
        <p:nvSpPr>
          <p:cNvPr id="12418" name="Text Box 30"/>
          <p:cNvSpPr txBox="1">
            <a:spLocks noChangeArrowheads="1"/>
          </p:cNvSpPr>
          <p:nvPr/>
        </p:nvSpPr>
        <p:spPr bwMode="auto">
          <a:xfrm>
            <a:off x="6172200" y="5799138"/>
            <a:ext cx="1992313" cy="369887"/>
          </a:xfrm>
          <a:prstGeom prst="rect">
            <a:avLst/>
          </a:prstGeom>
          <a:noFill/>
          <a:ln w="9525">
            <a:noFill/>
            <a:miter lim="800000"/>
            <a:headEnd/>
            <a:tailEnd/>
          </a:ln>
        </p:spPr>
        <p:txBody>
          <a:bodyPr wrap="none">
            <a:spAutoFit/>
          </a:bodyPr>
          <a:lstStyle/>
          <a:p>
            <a:r>
              <a:rPr lang="sv-SE"/>
              <a:t>Totally dependent</a:t>
            </a:r>
          </a:p>
        </p:txBody>
      </p:sp>
      <p:sp>
        <p:nvSpPr>
          <p:cNvPr id="232471" name="Rectangle 23"/>
          <p:cNvSpPr>
            <a:spLocks noChangeArrowheads="1"/>
          </p:cNvSpPr>
          <p:nvPr/>
        </p:nvSpPr>
        <p:spPr bwMode="auto">
          <a:xfrm>
            <a:off x="179388" y="274638"/>
            <a:ext cx="8964612" cy="1143000"/>
          </a:xfrm>
          <a:prstGeom prst="rect">
            <a:avLst/>
          </a:prstGeom>
          <a:noFill/>
          <a:ln>
            <a:noFill/>
          </a:ln>
          <a:effectLst/>
          <a:extLst>
            <a:ext uri="{909E8E84-426E-40DD-AFC4-6F175D3DCCD1}"/>
            <a:ext uri="{91240B29-F687-4F45-9708-019B960494DF}"/>
            <a:ext uri="{AF507438-7753-43E0-B8FC-AC1667EBCBE1}"/>
          </a:extLst>
        </p:spPr>
        <p:txBody>
          <a:bodyPr anchor="ctr"/>
          <a:lstStyle/>
          <a:p>
            <a:pPr algn="ctr" fontAlgn="auto">
              <a:spcBef>
                <a:spcPts val="0"/>
              </a:spcBef>
              <a:spcAft>
                <a:spcPts val="0"/>
              </a:spcAft>
              <a:defRPr/>
            </a:pPr>
            <a:r>
              <a:rPr lang="sv-SE" sz="2800" b="1" dirty="0" err="1">
                <a:effectLst>
                  <a:outerShdw blurRad="38100" dist="38100" dir="2700000" algn="tl">
                    <a:srgbClr val="000000"/>
                  </a:outerShdw>
                </a:effectLst>
                <a:latin typeface="Arial" pitchFamily="34" charset="0"/>
                <a:cs typeface="+mn-cs"/>
              </a:rPr>
              <a:t>Knowledge</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of</a:t>
            </a:r>
            <a:r>
              <a:rPr lang="sv-SE" sz="2800" b="1" dirty="0">
                <a:effectLst>
                  <a:outerShdw blurRad="38100" dist="38100" dir="2700000" algn="tl">
                    <a:srgbClr val="000000"/>
                  </a:outerShdw>
                </a:effectLst>
                <a:latin typeface="Arial" pitchFamily="34" charset="0"/>
                <a:cs typeface="+mn-cs"/>
              </a:rPr>
              <a:t> the </a:t>
            </a:r>
            <a:r>
              <a:rPr lang="sv-SE" sz="2800" b="1" dirty="0" err="1">
                <a:effectLst>
                  <a:outerShdw blurRad="38100" dist="38100" dir="2700000" algn="tl">
                    <a:srgbClr val="000000"/>
                  </a:outerShdw>
                </a:effectLst>
                <a:latin typeface="Arial" pitchFamily="34" charset="0"/>
                <a:cs typeface="+mn-cs"/>
              </a:rPr>
              <a:t>disease</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course</a:t>
            </a:r>
            <a:r>
              <a:rPr lang="sv-SE" sz="2800" b="1" dirty="0">
                <a:effectLst>
                  <a:outerShdw blurRad="38100" dist="38100" dir="2700000" algn="tl">
                    <a:srgbClr val="000000"/>
                  </a:outerShdw>
                </a:effectLst>
                <a:latin typeface="Arial" pitchFamily="34" charset="0"/>
                <a:cs typeface="+mn-cs"/>
              </a:rPr>
              <a:t> is the </a:t>
            </a:r>
            <a:r>
              <a:rPr lang="sv-SE" sz="2800" b="1" dirty="0" err="1">
                <a:effectLst>
                  <a:outerShdw blurRad="38100" dist="38100" dir="2700000" algn="tl">
                    <a:srgbClr val="000000"/>
                  </a:outerShdw>
                </a:effectLst>
                <a:latin typeface="Arial" pitchFamily="34" charset="0"/>
                <a:cs typeface="+mn-cs"/>
              </a:rPr>
              <a:t>key</a:t>
            </a:r>
            <a:r>
              <a:rPr lang="sv-SE" sz="2800" b="1" dirty="0">
                <a:effectLst>
                  <a:outerShdw blurRad="38100" dist="38100" dir="2700000" algn="tl">
                    <a:srgbClr val="000000"/>
                  </a:outerShdw>
                </a:effectLst>
                <a:latin typeface="Arial" pitchFamily="34" charset="0"/>
                <a:cs typeface="+mn-cs"/>
              </a:rPr>
              <a:t> for consensus</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about</a:t>
            </a:r>
            <a:r>
              <a:rPr lang="sv-SE" sz="2800" b="1" dirty="0">
                <a:effectLst>
                  <a:outerShdw blurRad="38100" dist="38100" dir="2700000" algn="tl">
                    <a:srgbClr val="000000"/>
                  </a:outerShdw>
                </a:effectLst>
                <a:latin typeface="Arial" pitchFamily="34" charset="0"/>
                <a:cs typeface="+mn-cs"/>
              </a:rPr>
              <a:t> the </a:t>
            </a:r>
            <a:r>
              <a:rPr lang="sv-SE" sz="2800" b="1" dirty="0" err="1">
                <a:effectLst>
                  <a:outerShdw blurRad="38100" dist="38100" dir="2700000" algn="tl">
                    <a:srgbClr val="000000"/>
                  </a:outerShdw>
                </a:effectLst>
                <a:latin typeface="Arial" pitchFamily="34" charset="0"/>
                <a:cs typeface="+mn-cs"/>
              </a:rPr>
              <a:t>goals</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of</a:t>
            </a:r>
            <a:r>
              <a:rPr lang="sv-SE" sz="2800" b="1" dirty="0">
                <a:effectLst>
                  <a:outerShdw blurRad="38100" dist="38100" dir="2700000" algn="tl">
                    <a:srgbClr val="000000"/>
                  </a:outerShdw>
                </a:effectLst>
                <a:latin typeface="Arial" pitchFamily="34" charset="0"/>
                <a:cs typeface="+mn-cs"/>
              </a:rPr>
              <a:t> </a:t>
            </a:r>
            <a:r>
              <a:rPr lang="sv-SE" sz="2800" b="1" dirty="0" err="1">
                <a:effectLst>
                  <a:outerShdw blurRad="38100" dist="38100" dir="2700000" algn="tl">
                    <a:srgbClr val="000000"/>
                  </a:outerShdw>
                </a:effectLst>
                <a:latin typeface="Arial" pitchFamily="34" charset="0"/>
                <a:cs typeface="+mn-cs"/>
              </a:rPr>
              <a:t>care</a:t>
            </a:r>
            <a:endParaRPr lang="sv-SE" sz="2800" b="1" dirty="0">
              <a:effectLst>
                <a:outerShdw blurRad="38100" dist="38100" dir="2700000" algn="tl">
                  <a:srgbClr val="000000"/>
                </a:outerShdw>
              </a:effectLst>
              <a:latin typeface="Arial" pitchFamily="34" charset="0"/>
              <a:cs typeface="+mn-cs"/>
            </a:endParaRPr>
          </a:p>
        </p:txBody>
      </p:sp>
      <p:sp>
        <p:nvSpPr>
          <p:cNvPr id="12420" name="TextBox 1"/>
          <p:cNvSpPr txBox="1">
            <a:spLocks noChangeArrowheads="1"/>
          </p:cNvSpPr>
          <p:nvPr/>
        </p:nvSpPr>
        <p:spPr bwMode="auto">
          <a:xfrm>
            <a:off x="2843213" y="5876925"/>
            <a:ext cx="1219200" cy="369888"/>
          </a:xfrm>
          <a:prstGeom prst="rect">
            <a:avLst/>
          </a:prstGeom>
          <a:noFill/>
          <a:ln w="9525">
            <a:noFill/>
            <a:miter lim="800000"/>
            <a:headEnd/>
            <a:tailEnd/>
          </a:ln>
        </p:spPr>
        <p:txBody>
          <a:bodyPr wrap="none">
            <a:spAutoFit/>
          </a:bodyPr>
          <a:lstStyle/>
          <a:p>
            <a:r>
              <a:rPr lang="sv-SE">
                <a:latin typeface="Calibri" pitchFamily="34" charset="0"/>
              </a:rPr>
              <a:t> </a:t>
            </a:r>
            <a:r>
              <a:rPr lang="sv-SE" b="1">
                <a:latin typeface="Calibri" pitchFamily="34" charset="0"/>
              </a:rPr>
              <a:t>iADL-help</a:t>
            </a:r>
            <a:r>
              <a:rPr lang="sv-SE">
                <a:latin typeface="Calibri" pitchFamily="34" charset="0"/>
              </a:rPr>
              <a:t> </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260" name="Object 140"/>
          <p:cNvGraphicFramePr>
            <a:graphicFrameLocks noGrp="1" noChangeAspect="1"/>
          </p:cNvGraphicFramePr>
          <p:nvPr>
            <p:ph idx="1"/>
          </p:nvPr>
        </p:nvGraphicFramePr>
        <p:xfrm>
          <a:off x="755650" y="1773238"/>
          <a:ext cx="7751763" cy="4114800"/>
        </p:xfrm>
        <a:graphic>
          <a:graphicData uri="http://schemas.openxmlformats.org/presentationml/2006/ole">
            <p:oleObj spid="_x0000_s5260" name="Dokument" r:id="rId4" imgW="7769046" imgH="4119370" progId="Word.Document.8">
              <p:embed/>
            </p:oleObj>
          </a:graphicData>
        </a:graphic>
      </p:graphicFrame>
      <p:sp>
        <p:nvSpPr>
          <p:cNvPr id="5261" name="Line 3"/>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5262" name="Rectangle 4"/>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5263" name="Text Box 5"/>
          <p:cNvSpPr txBox="1">
            <a:spLocks noChangeArrowheads="1"/>
          </p:cNvSpPr>
          <p:nvPr/>
        </p:nvSpPr>
        <p:spPr bwMode="auto">
          <a:xfrm>
            <a:off x="7524750" y="6021388"/>
            <a:ext cx="1387475" cy="457200"/>
          </a:xfrm>
          <a:prstGeom prst="rect">
            <a:avLst/>
          </a:prstGeom>
          <a:noFill/>
          <a:ln w="9525">
            <a:noFill/>
            <a:miter lim="800000"/>
            <a:headEnd/>
            <a:tailEnd/>
          </a:ln>
        </p:spPr>
        <p:txBody>
          <a:bodyPr wrap="none">
            <a:spAutoFit/>
          </a:bodyPr>
          <a:lstStyle/>
          <a:p>
            <a:pPr eaLnBrk="0" hangingPunct="0"/>
            <a:r>
              <a:rPr lang="sv-SE" sz="2400">
                <a:solidFill>
                  <a:schemeClr val="folHlink"/>
                </a:solidFill>
              </a:rPr>
              <a:t>5 – 20 år</a:t>
            </a:r>
          </a:p>
        </p:txBody>
      </p:sp>
      <p:sp>
        <p:nvSpPr>
          <p:cNvPr id="5264" name="Line 6"/>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5265" name="Text Box 7"/>
          <p:cNvSpPr txBox="1">
            <a:spLocks noChangeArrowheads="1"/>
          </p:cNvSpPr>
          <p:nvPr/>
        </p:nvSpPr>
        <p:spPr bwMode="auto">
          <a:xfrm>
            <a:off x="-7938" y="3636963"/>
            <a:ext cx="1092201" cy="549275"/>
          </a:xfrm>
          <a:prstGeom prst="rect">
            <a:avLst/>
          </a:prstGeom>
          <a:noFill/>
          <a:ln w="9525">
            <a:noFill/>
            <a:miter lim="800000"/>
            <a:headEnd/>
            <a:tailEnd/>
          </a:ln>
        </p:spPr>
        <p:txBody>
          <a:bodyPr wrap="none">
            <a:spAutoFit/>
          </a:bodyPr>
          <a:lstStyle/>
          <a:p>
            <a:pPr algn="ctr" eaLnBrk="0" hangingPunct="0"/>
            <a:r>
              <a:rPr lang="sv-SE" sz="1500" b="1"/>
              <a:t>Funktions</a:t>
            </a:r>
          </a:p>
          <a:p>
            <a:pPr algn="ctr" eaLnBrk="0" hangingPunct="0"/>
            <a:r>
              <a:rPr lang="sv-SE" sz="1500" b="1"/>
              <a:t>nivå</a:t>
            </a:r>
          </a:p>
        </p:txBody>
      </p:sp>
      <p:sp>
        <p:nvSpPr>
          <p:cNvPr id="5266" name="Text Box 8"/>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5267" name="Text Box 9"/>
          <p:cNvSpPr txBox="1">
            <a:spLocks noChangeArrowheads="1"/>
          </p:cNvSpPr>
          <p:nvPr/>
        </p:nvSpPr>
        <p:spPr bwMode="auto">
          <a:xfrm>
            <a:off x="1258888" y="6021388"/>
            <a:ext cx="184150" cy="366712"/>
          </a:xfrm>
          <a:prstGeom prst="rect">
            <a:avLst/>
          </a:prstGeom>
          <a:noFill/>
          <a:ln w="9525">
            <a:noFill/>
            <a:miter lim="800000"/>
            <a:headEnd/>
            <a:tailEnd/>
          </a:ln>
        </p:spPr>
        <p:txBody>
          <a:bodyPr wrap="none">
            <a:spAutoFit/>
          </a:bodyPr>
          <a:lstStyle/>
          <a:p>
            <a:endParaRPr lang="en-US">
              <a:solidFill>
                <a:schemeClr val="folHlink"/>
              </a:solidFill>
            </a:endParaRPr>
          </a:p>
        </p:txBody>
      </p:sp>
      <p:sp>
        <p:nvSpPr>
          <p:cNvPr id="5268" name="Line 10"/>
          <p:cNvSpPr>
            <a:spLocks noChangeShapeType="1"/>
          </p:cNvSpPr>
          <p:nvPr/>
        </p:nvSpPr>
        <p:spPr bwMode="auto">
          <a:xfrm>
            <a:off x="1042988" y="2420938"/>
            <a:ext cx="1584325" cy="431800"/>
          </a:xfrm>
          <a:prstGeom prst="line">
            <a:avLst/>
          </a:prstGeom>
          <a:noFill/>
          <a:ln w="28575">
            <a:solidFill>
              <a:schemeClr val="tx1"/>
            </a:solidFill>
            <a:round/>
            <a:headEnd/>
            <a:tailEnd/>
          </a:ln>
        </p:spPr>
        <p:txBody>
          <a:bodyPr/>
          <a:lstStyle/>
          <a:p>
            <a:endParaRPr lang="da-DK"/>
          </a:p>
        </p:txBody>
      </p:sp>
      <p:sp>
        <p:nvSpPr>
          <p:cNvPr id="5269" name="Line 11"/>
          <p:cNvSpPr>
            <a:spLocks noChangeShapeType="1"/>
          </p:cNvSpPr>
          <p:nvPr/>
        </p:nvSpPr>
        <p:spPr bwMode="auto">
          <a:xfrm>
            <a:off x="2627313" y="2852738"/>
            <a:ext cx="3384550" cy="2089150"/>
          </a:xfrm>
          <a:prstGeom prst="line">
            <a:avLst/>
          </a:prstGeom>
          <a:noFill/>
          <a:ln w="28575">
            <a:solidFill>
              <a:schemeClr val="tx1"/>
            </a:solidFill>
            <a:round/>
            <a:headEnd/>
            <a:tailEnd/>
          </a:ln>
        </p:spPr>
        <p:txBody>
          <a:bodyPr/>
          <a:lstStyle/>
          <a:p>
            <a:endParaRPr lang="da-DK"/>
          </a:p>
        </p:txBody>
      </p:sp>
      <p:sp>
        <p:nvSpPr>
          <p:cNvPr id="5270" name="Line 12"/>
          <p:cNvSpPr>
            <a:spLocks noChangeShapeType="1"/>
          </p:cNvSpPr>
          <p:nvPr/>
        </p:nvSpPr>
        <p:spPr bwMode="auto">
          <a:xfrm>
            <a:off x="6011863" y="4941888"/>
            <a:ext cx="1944687" cy="503237"/>
          </a:xfrm>
          <a:prstGeom prst="line">
            <a:avLst/>
          </a:prstGeom>
          <a:noFill/>
          <a:ln w="28575">
            <a:solidFill>
              <a:schemeClr val="tx1"/>
            </a:solidFill>
            <a:round/>
            <a:headEnd/>
            <a:tailEnd/>
          </a:ln>
        </p:spPr>
        <p:txBody>
          <a:bodyPr/>
          <a:lstStyle/>
          <a:p>
            <a:endParaRPr lang="da-DK"/>
          </a:p>
        </p:txBody>
      </p:sp>
      <p:sp>
        <p:nvSpPr>
          <p:cNvPr id="5271" name="Line 13"/>
          <p:cNvSpPr>
            <a:spLocks noChangeShapeType="1"/>
          </p:cNvSpPr>
          <p:nvPr/>
        </p:nvSpPr>
        <p:spPr bwMode="auto">
          <a:xfrm>
            <a:off x="2627313" y="1916113"/>
            <a:ext cx="0" cy="4249737"/>
          </a:xfrm>
          <a:prstGeom prst="line">
            <a:avLst/>
          </a:prstGeom>
          <a:noFill/>
          <a:ln w="15875">
            <a:solidFill>
              <a:schemeClr val="tx1"/>
            </a:solidFill>
            <a:prstDash val="dash"/>
            <a:round/>
            <a:headEnd/>
            <a:tailEnd/>
          </a:ln>
        </p:spPr>
        <p:txBody>
          <a:bodyPr/>
          <a:lstStyle/>
          <a:p>
            <a:endParaRPr lang="da-DK"/>
          </a:p>
        </p:txBody>
      </p:sp>
      <p:sp>
        <p:nvSpPr>
          <p:cNvPr id="5272" name="Line 14"/>
          <p:cNvSpPr>
            <a:spLocks noChangeShapeType="1"/>
          </p:cNvSpPr>
          <p:nvPr/>
        </p:nvSpPr>
        <p:spPr bwMode="auto">
          <a:xfrm>
            <a:off x="4356100" y="1916113"/>
            <a:ext cx="0" cy="4249737"/>
          </a:xfrm>
          <a:prstGeom prst="line">
            <a:avLst/>
          </a:prstGeom>
          <a:noFill/>
          <a:ln w="15875">
            <a:solidFill>
              <a:schemeClr val="tx1"/>
            </a:solidFill>
            <a:prstDash val="dash"/>
            <a:round/>
            <a:headEnd/>
            <a:tailEnd/>
          </a:ln>
        </p:spPr>
        <p:txBody>
          <a:bodyPr/>
          <a:lstStyle/>
          <a:p>
            <a:endParaRPr lang="da-DK"/>
          </a:p>
        </p:txBody>
      </p:sp>
      <p:sp>
        <p:nvSpPr>
          <p:cNvPr id="5273" name="Line 15"/>
          <p:cNvSpPr>
            <a:spLocks noChangeShapeType="1"/>
          </p:cNvSpPr>
          <p:nvPr/>
        </p:nvSpPr>
        <p:spPr bwMode="auto">
          <a:xfrm>
            <a:off x="6011863" y="1916113"/>
            <a:ext cx="0" cy="4249737"/>
          </a:xfrm>
          <a:prstGeom prst="line">
            <a:avLst/>
          </a:prstGeom>
          <a:noFill/>
          <a:ln w="15875">
            <a:solidFill>
              <a:schemeClr val="tx1"/>
            </a:solidFill>
            <a:prstDash val="dash"/>
            <a:round/>
            <a:headEnd/>
            <a:tailEnd/>
          </a:ln>
        </p:spPr>
        <p:txBody>
          <a:bodyPr/>
          <a:lstStyle/>
          <a:p>
            <a:endParaRPr lang="da-DK"/>
          </a:p>
        </p:txBody>
      </p:sp>
      <p:sp>
        <p:nvSpPr>
          <p:cNvPr id="5274" name="Text Box 16"/>
          <p:cNvSpPr txBox="1">
            <a:spLocks noChangeArrowheads="1"/>
          </p:cNvSpPr>
          <p:nvPr/>
        </p:nvSpPr>
        <p:spPr bwMode="auto">
          <a:xfrm>
            <a:off x="1023938" y="5753100"/>
            <a:ext cx="6877050" cy="641350"/>
          </a:xfrm>
          <a:prstGeom prst="rect">
            <a:avLst/>
          </a:prstGeom>
          <a:noFill/>
          <a:ln w="9525">
            <a:noFill/>
            <a:miter lim="800000"/>
            <a:headEnd/>
            <a:tailEnd/>
          </a:ln>
        </p:spPr>
        <p:txBody>
          <a:bodyPr wrap="none">
            <a:spAutoFit/>
          </a:bodyPr>
          <a:lstStyle/>
          <a:p>
            <a:r>
              <a:rPr lang="sv-SE"/>
              <a:t>Autonomi            iADL-hjälp          Annat boende    Totalt beroende</a:t>
            </a:r>
          </a:p>
          <a:p>
            <a:r>
              <a:rPr lang="sv-SE"/>
              <a:t>			             pADL-hjälp</a:t>
            </a:r>
          </a:p>
        </p:txBody>
      </p:sp>
      <p:sp>
        <p:nvSpPr>
          <p:cNvPr id="5275" name="Text Box 17"/>
          <p:cNvSpPr txBox="1">
            <a:spLocks noChangeArrowheads="1"/>
          </p:cNvSpPr>
          <p:nvPr/>
        </p:nvSpPr>
        <p:spPr bwMode="auto">
          <a:xfrm>
            <a:off x="1166813" y="2873375"/>
            <a:ext cx="1454150" cy="915988"/>
          </a:xfrm>
          <a:prstGeom prst="rect">
            <a:avLst/>
          </a:prstGeom>
          <a:noFill/>
          <a:ln w="9525">
            <a:noFill/>
            <a:miter lim="800000"/>
            <a:headEnd/>
            <a:tailEnd/>
          </a:ln>
        </p:spPr>
        <p:txBody>
          <a:bodyPr wrap="none">
            <a:spAutoFit/>
          </a:bodyPr>
          <a:lstStyle/>
          <a:p>
            <a:r>
              <a:rPr lang="sv-SE"/>
              <a:t>Närminne</a:t>
            </a:r>
          </a:p>
          <a:p>
            <a:r>
              <a:rPr lang="sv-SE"/>
              <a:t>Personlighet</a:t>
            </a:r>
          </a:p>
          <a:p>
            <a:r>
              <a:rPr lang="sv-SE"/>
              <a:t>Orientering</a:t>
            </a:r>
          </a:p>
        </p:txBody>
      </p:sp>
      <p:sp>
        <p:nvSpPr>
          <p:cNvPr id="5276" name="Text Box 19"/>
          <p:cNvSpPr txBox="1">
            <a:spLocks noChangeArrowheads="1"/>
          </p:cNvSpPr>
          <p:nvPr/>
        </p:nvSpPr>
        <p:spPr bwMode="auto">
          <a:xfrm>
            <a:off x="4433888" y="2708275"/>
            <a:ext cx="1577975" cy="868363"/>
          </a:xfrm>
          <a:prstGeom prst="rect">
            <a:avLst/>
          </a:prstGeom>
          <a:noFill/>
          <a:ln w="9525">
            <a:noFill/>
            <a:miter lim="800000"/>
            <a:headEnd/>
            <a:tailEnd/>
          </a:ln>
        </p:spPr>
        <p:txBody>
          <a:bodyPr wrap="none">
            <a:spAutoFit/>
          </a:bodyPr>
          <a:lstStyle/>
          <a:p>
            <a:r>
              <a:rPr lang="sv-SE" sz="1700" b="1"/>
              <a:t>Ätsvårigheter</a:t>
            </a:r>
          </a:p>
          <a:p>
            <a:r>
              <a:rPr lang="sv-SE" sz="1700" b="1"/>
              <a:t>Inkontinens</a:t>
            </a:r>
          </a:p>
          <a:p>
            <a:r>
              <a:rPr lang="sv-SE" sz="1700" b="1"/>
              <a:t>Motorikstörn.</a:t>
            </a:r>
          </a:p>
        </p:txBody>
      </p:sp>
      <p:sp>
        <p:nvSpPr>
          <p:cNvPr id="5277" name="Text Box 20"/>
          <p:cNvSpPr txBox="1">
            <a:spLocks noChangeArrowheads="1"/>
          </p:cNvSpPr>
          <p:nvPr/>
        </p:nvSpPr>
        <p:spPr bwMode="auto">
          <a:xfrm>
            <a:off x="6156325" y="3573463"/>
            <a:ext cx="1854200" cy="1314450"/>
          </a:xfrm>
          <a:prstGeom prst="rect">
            <a:avLst/>
          </a:prstGeom>
          <a:noFill/>
          <a:ln w="9525">
            <a:noFill/>
            <a:miter lim="800000"/>
            <a:headEnd/>
            <a:tailEnd/>
          </a:ln>
        </p:spPr>
        <p:txBody>
          <a:bodyPr wrap="none">
            <a:spAutoFit/>
          </a:bodyPr>
          <a:lstStyle/>
          <a:p>
            <a:r>
              <a:rPr lang="sv-SE" sz="1600" b="1"/>
              <a:t>Sväljningsbesvär</a:t>
            </a:r>
          </a:p>
          <a:p>
            <a:r>
              <a:rPr lang="sv-SE" sz="1600" b="1"/>
              <a:t>Återkommande</a:t>
            </a:r>
          </a:p>
          <a:p>
            <a:r>
              <a:rPr lang="sv-SE" sz="1600" b="1"/>
              <a:t>   infektioner</a:t>
            </a:r>
          </a:p>
          <a:p>
            <a:r>
              <a:rPr lang="sv-SE" sz="1600" b="1"/>
              <a:t>Mutism?</a:t>
            </a:r>
          </a:p>
          <a:p>
            <a:r>
              <a:rPr lang="sv-SE" sz="1600" b="1"/>
              <a:t>Sängbunden?</a:t>
            </a:r>
          </a:p>
        </p:txBody>
      </p:sp>
      <p:sp>
        <p:nvSpPr>
          <p:cNvPr id="5278" name="Text Box 21"/>
          <p:cNvSpPr txBox="1">
            <a:spLocks noChangeArrowheads="1"/>
          </p:cNvSpPr>
          <p:nvPr/>
        </p:nvSpPr>
        <p:spPr bwMode="auto">
          <a:xfrm>
            <a:off x="1520825" y="1982788"/>
            <a:ext cx="603250" cy="366712"/>
          </a:xfrm>
          <a:prstGeom prst="rect">
            <a:avLst/>
          </a:prstGeom>
          <a:noFill/>
          <a:ln w="9525">
            <a:noFill/>
            <a:miter lim="800000"/>
            <a:headEnd/>
            <a:tailEnd/>
          </a:ln>
        </p:spPr>
        <p:txBody>
          <a:bodyPr wrap="none">
            <a:spAutoFit/>
          </a:bodyPr>
          <a:lstStyle/>
          <a:p>
            <a:r>
              <a:rPr lang="sv-SE" b="1"/>
              <a:t>MCI</a:t>
            </a:r>
          </a:p>
        </p:txBody>
      </p:sp>
      <p:sp>
        <p:nvSpPr>
          <p:cNvPr id="5279" name="Text Box 22"/>
          <p:cNvSpPr txBox="1">
            <a:spLocks noChangeArrowheads="1"/>
          </p:cNvSpPr>
          <p:nvPr/>
        </p:nvSpPr>
        <p:spPr bwMode="auto">
          <a:xfrm>
            <a:off x="2771775" y="1989138"/>
            <a:ext cx="1568450" cy="366712"/>
          </a:xfrm>
          <a:prstGeom prst="rect">
            <a:avLst/>
          </a:prstGeom>
          <a:noFill/>
          <a:ln w="9525">
            <a:noFill/>
            <a:miter lim="800000"/>
            <a:headEnd/>
            <a:tailEnd/>
          </a:ln>
        </p:spPr>
        <p:txBody>
          <a:bodyPr wrap="none">
            <a:spAutoFit/>
          </a:bodyPr>
          <a:lstStyle/>
          <a:p>
            <a:r>
              <a:rPr lang="sv-SE" b="1"/>
              <a:t>Mild demens</a:t>
            </a:r>
          </a:p>
        </p:txBody>
      </p:sp>
      <p:sp>
        <p:nvSpPr>
          <p:cNvPr id="5280" name="Text Box 23"/>
          <p:cNvSpPr txBox="1">
            <a:spLocks noChangeArrowheads="1"/>
          </p:cNvSpPr>
          <p:nvPr/>
        </p:nvSpPr>
        <p:spPr bwMode="auto">
          <a:xfrm>
            <a:off x="4722813" y="1989138"/>
            <a:ext cx="920750" cy="366712"/>
          </a:xfrm>
          <a:prstGeom prst="rect">
            <a:avLst/>
          </a:prstGeom>
          <a:noFill/>
          <a:ln w="9525">
            <a:noFill/>
            <a:miter lim="800000"/>
            <a:headEnd/>
            <a:tailEnd/>
          </a:ln>
        </p:spPr>
        <p:txBody>
          <a:bodyPr wrap="none">
            <a:spAutoFit/>
          </a:bodyPr>
          <a:lstStyle/>
          <a:p>
            <a:r>
              <a:rPr lang="sv-SE" b="1"/>
              <a:t>Måttlig</a:t>
            </a:r>
          </a:p>
        </p:txBody>
      </p:sp>
      <p:sp>
        <p:nvSpPr>
          <p:cNvPr id="5281" name="Text Box 24"/>
          <p:cNvSpPr txBox="1">
            <a:spLocks noChangeArrowheads="1"/>
          </p:cNvSpPr>
          <p:nvPr/>
        </p:nvSpPr>
        <p:spPr bwMode="auto">
          <a:xfrm>
            <a:off x="6510338" y="1982788"/>
            <a:ext cx="679450" cy="366712"/>
          </a:xfrm>
          <a:prstGeom prst="rect">
            <a:avLst/>
          </a:prstGeom>
          <a:noFill/>
          <a:ln w="9525">
            <a:noFill/>
            <a:miter lim="800000"/>
            <a:headEnd/>
            <a:tailEnd/>
          </a:ln>
        </p:spPr>
        <p:txBody>
          <a:bodyPr wrap="none">
            <a:spAutoFit/>
          </a:bodyPr>
          <a:lstStyle/>
          <a:p>
            <a:r>
              <a:rPr lang="sv-SE" b="1"/>
              <a:t>Svår</a:t>
            </a:r>
          </a:p>
        </p:txBody>
      </p:sp>
      <p:sp>
        <p:nvSpPr>
          <p:cNvPr id="5282" name="Oval 25"/>
          <p:cNvSpPr>
            <a:spLocks noChangeArrowheads="1"/>
          </p:cNvSpPr>
          <p:nvPr/>
        </p:nvSpPr>
        <p:spPr bwMode="auto">
          <a:xfrm>
            <a:off x="4140200" y="2492375"/>
            <a:ext cx="2087563" cy="1368425"/>
          </a:xfrm>
          <a:prstGeom prst="ellipse">
            <a:avLst/>
          </a:prstGeom>
          <a:noFill/>
          <a:ln w="25400">
            <a:solidFill>
              <a:srgbClr val="FF0000"/>
            </a:solidFill>
            <a:round/>
            <a:headEnd/>
            <a:tailEnd/>
          </a:ln>
        </p:spPr>
        <p:txBody>
          <a:bodyPr wrap="none" anchor="ctr"/>
          <a:lstStyle/>
          <a:p>
            <a:endParaRPr lang="da-DK">
              <a:latin typeface="Calibri" pitchFamily="34" charset="0"/>
            </a:endParaRPr>
          </a:p>
        </p:txBody>
      </p:sp>
      <p:sp>
        <p:nvSpPr>
          <p:cNvPr id="5283" name="Oval 26"/>
          <p:cNvSpPr>
            <a:spLocks noChangeArrowheads="1"/>
          </p:cNvSpPr>
          <p:nvPr/>
        </p:nvSpPr>
        <p:spPr bwMode="auto">
          <a:xfrm>
            <a:off x="5940425" y="3284538"/>
            <a:ext cx="2232025" cy="1873250"/>
          </a:xfrm>
          <a:prstGeom prst="ellipse">
            <a:avLst/>
          </a:prstGeom>
          <a:noFill/>
          <a:ln w="25400">
            <a:solidFill>
              <a:srgbClr val="FF0000"/>
            </a:solidFill>
            <a:round/>
            <a:headEnd/>
            <a:tailEnd/>
          </a:ln>
        </p:spPr>
        <p:txBody>
          <a:bodyPr wrap="none" anchor="ctr"/>
          <a:lstStyle/>
          <a:p>
            <a:endParaRPr lang="da-DK">
              <a:latin typeface="Calibri" pitchFamily="34" charset="0"/>
            </a:endParaRPr>
          </a:p>
        </p:txBody>
      </p:sp>
      <p:sp>
        <p:nvSpPr>
          <p:cNvPr id="5284" name="Rectangle 5"/>
          <p:cNvSpPr>
            <a:spLocks noGrp="1" noChangeArrowheads="1"/>
          </p:cNvSpPr>
          <p:nvPr>
            <p:ph type="title"/>
          </p:nvPr>
        </p:nvSpPr>
        <p:spPr>
          <a:xfrm>
            <a:off x="663575" y="277813"/>
            <a:ext cx="8229600" cy="1143000"/>
          </a:xfrm>
        </p:spPr>
        <p:txBody>
          <a:bodyPr/>
          <a:lstStyle/>
          <a:p>
            <a:r>
              <a:rPr lang="sv-SE" sz="4000" b="1" smtClean="0"/>
              <a:t>Kliniskt förlopp till svår demens</a:t>
            </a:r>
            <a:r>
              <a:rPr lang="sv-SE" sz="4000" smtClean="0"/>
              <a:t> </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p:cNvSpPr>
            <a:spLocks noGrp="1" noChangeArrowheads="1"/>
          </p:cNvSpPr>
          <p:nvPr>
            <p:ph type="title"/>
          </p:nvPr>
        </p:nvSpPr>
        <p:spPr/>
        <p:txBody>
          <a:bodyPr/>
          <a:lstStyle/>
          <a:p>
            <a:r>
              <a:rPr lang="sv-SE" smtClean="0"/>
              <a:t>Sammanfattning</a:t>
            </a:r>
          </a:p>
        </p:txBody>
      </p:sp>
      <p:sp>
        <p:nvSpPr>
          <p:cNvPr id="142338" name="Rectangle 3"/>
          <p:cNvSpPr>
            <a:spLocks noGrp="1" noChangeArrowheads="1"/>
          </p:cNvSpPr>
          <p:nvPr>
            <p:ph type="body" idx="1"/>
          </p:nvPr>
        </p:nvSpPr>
        <p:spPr>
          <a:xfrm>
            <a:off x="457200" y="1412875"/>
            <a:ext cx="8229600" cy="4530725"/>
          </a:xfrm>
        </p:spPr>
        <p:txBody>
          <a:bodyPr/>
          <a:lstStyle/>
          <a:p>
            <a:endParaRPr lang="sv-SE" sz="2800" smtClean="0"/>
          </a:p>
          <a:p>
            <a:r>
              <a:rPr lang="sv-SE" sz="2800" smtClean="0"/>
              <a:t>Demens ökar i hela världen – andel äldre fler</a:t>
            </a:r>
          </a:p>
          <a:p>
            <a:r>
              <a:rPr lang="sv-SE" sz="2800" smtClean="0"/>
              <a:t>Demens dyraste sjukdomsgruppen</a:t>
            </a:r>
          </a:p>
          <a:p>
            <a:r>
              <a:rPr lang="sv-SE" sz="2800" smtClean="0"/>
              <a:t>Patogenes olika demenssjukdomar</a:t>
            </a:r>
          </a:p>
          <a:p>
            <a:r>
              <a:rPr lang="sv-SE" sz="2800" smtClean="0"/>
              <a:t>Klinisk bild – tidig och sen fas</a:t>
            </a:r>
          </a:p>
          <a:p>
            <a:r>
              <a:rPr lang="sv-SE" sz="2800" smtClean="0"/>
              <a:t>Sjukdomsförlopp i 4 faser</a:t>
            </a:r>
          </a:p>
          <a:p>
            <a:r>
              <a:rPr lang="sv-SE" sz="2800" smtClean="0"/>
              <a:t>Demenssjukdomar ”olika i början – lika i sen fas”</a:t>
            </a:r>
          </a:p>
          <a:p>
            <a:r>
              <a:rPr lang="sv-SE" sz="2800" smtClean="0"/>
              <a:t>Kardinalsymtom demenssjukdom i slutfas</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ext Box 2"/>
          <p:cNvSpPr txBox="1">
            <a:spLocks noChangeArrowheads="1"/>
          </p:cNvSpPr>
          <p:nvPr/>
        </p:nvSpPr>
        <p:spPr bwMode="auto">
          <a:xfrm>
            <a:off x="395288" y="1196975"/>
            <a:ext cx="8424862" cy="6065838"/>
          </a:xfrm>
          <a:prstGeom prst="rect">
            <a:avLst/>
          </a:prstGeom>
          <a:noFill/>
          <a:ln w="9525">
            <a:noFill/>
            <a:miter lim="800000"/>
            <a:headEnd/>
            <a:tailEnd/>
          </a:ln>
        </p:spPr>
        <p:txBody>
          <a:bodyPr>
            <a:spAutoFit/>
          </a:bodyPr>
          <a:lstStyle/>
          <a:p>
            <a:pPr marL="342900" indent="-342900" eaLnBrk="0" hangingPunct="0">
              <a:buFontTx/>
              <a:buAutoNum type="alphaLcPeriod"/>
            </a:pPr>
            <a:r>
              <a:rPr lang="sv-SE" sz="2000"/>
              <a:t>BETEENDESTÖRNINGAR (=huvudproblem för omgivningen)</a:t>
            </a:r>
          </a:p>
          <a:p>
            <a:pPr marL="342900" indent="-342900" eaLnBrk="0" hangingPunct="0"/>
            <a:r>
              <a:rPr lang="sv-SE" sz="2000"/>
              <a:t>	Aggressivitet</a:t>
            </a:r>
          </a:p>
          <a:p>
            <a:pPr marL="342900" indent="-342900" eaLnBrk="0" hangingPunct="0"/>
            <a:r>
              <a:rPr lang="sv-SE" sz="2000"/>
              <a:t>	Irritabilitet</a:t>
            </a:r>
          </a:p>
          <a:p>
            <a:pPr marL="342900" indent="-342900" eaLnBrk="0" hangingPunct="0"/>
            <a:r>
              <a:rPr lang="sv-SE" sz="2000"/>
              <a:t>	Motsträvighet</a:t>
            </a:r>
          </a:p>
          <a:p>
            <a:pPr marL="342900" indent="-342900" eaLnBrk="0" hangingPunct="0"/>
            <a:r>
              <a:rPr lang="sv-SE" sz="2000"/>
              <a:t>	Skrik</a:t>
            </a:r>
          </a:p>
          <a:p>
            <a:pPr marL="342900" indent="-342900" eaLnBrk="0" hangingPunct="0"/>
            <a:r>
              <a:rPr lang="sv-SE" sz="2000"/>
              <a:t>	Rastlöshet</a:t>
            </a:r>
          </a:p>
          <a:p>
            <a:pPr marL="342900" indent="-342900" eaLnBrk="0" hangingPunct="0"/>
            <a:r>
              <a:rPr lang="sv-SE" sz="2000"/>
              <a:t>	Plockighet</a:t>
            </a:r>
          </a:p>
          <a:p>
            <a:pPr marL="342900" indent="-342900" eaLnBrk="0" hangingPunct="0"/>
            <a:r>
              <a:rPr lang="sv-SE" sz="2000"/>
              <a:t>	Opassande socialt beteende</a:t>
            </a:r>
          </a:p>
          <a:p>
            <a:pPr marL="342900" indent="-342900" eaLnBrk="0" hangingPunct="0"/>
            <a:r>
              <a:rPr lang="sv-SE" sz="2000"/>
              <a:t>	Vandring, skuggning</a:t>
            </a:r>
          </a:p>
          <a:p>
            <a:pPr marL="342900" indent="-342900" eaLnBrk="0" hangingPunct="0"/>
            <a:r>
              <a:rPr lang="sv-SE" sz="2000"/>
              <a:t>	Sömnsstörningar</a:t>
            </a:r>
          </a:p>
          <a:p>
            <a:pPr marL="342900" indent="-342900" eaLnBrk="0" hangingPunct="0"/>
            <a:r>
              <a:rPr lang="sv-SE" sz="2000"/>
              <a:t>	Inaktivitet</a:t>
            </a:r>
          </a:p>
          <a:p>
            <a:pPr marL="342900" indent="-342900" eaLnBrk="0" hangingPunct="0"/>
            <a:endParaRPr lang="sv-SE" sz="2000"/>
          </a:p>
          <a:p>
            <a:pPr marL="342900" indent="-342900" eaLnBrk="0" hangingPunct="0"/>
            <a:endParaRPr lang="sv-SE" sz="2000"/>
          </a:p>
          <a:p>
            <a:pPr marL="342900" indent="-342900" eaLnBrk="0" hangingPunct="0"/>
            <a:r>
              <a:rPr lang="sv-SE" sz="2000"/>
              <a:t>b. PSYKISKA SYMTOM (=huvudproblem för patienten) </a:t>
            </a:r>
          </a:p>
          <a:p>
            <a:pPr marL="342900" indent="-342900" eaLnBrk="0" hangingPunct="0"/>
            <a:r>
              <a:rPr lang="sv-SE" sz="2000"/>
              <a:t>	Depression</a:t>
            </a:r>
          </a:p>
          <a:p>
            <a:pPr marL="342900" indent="-342900" eaLnBrk="0" hangingPunct="0"/>
            <a:r>
              <a:rPr lang="sv-SE" sz="2000"/>
              <a:t>	Oro</a:t>
            </a:r>
          </a:p>
          <a:p>
            <a:pPr marL="342900" indent="-342900" eaLnBrk="0" hangingPunct="0"/>
            <a:r>
              <a:rPr lang="sv-SE" sz="2000"/>
              <a:t>	Ångest, hallucinationer och vanföreställningar</a:t>
            </a:r>
          </a:p>
          <a:p>
            <a:pPr marL="342900" indent="-342900" eaLnBrk="0" hangingPunct="0"/>
            <a:endParaRPr lang="sv-SE" sz="2400" b="1"/>
          </a:p>
          <a:p>
            <a:pPr marL="342900" indent="-342900" eaLnBrk="0" hangingPunct="0"/>
            <a:endParaRPr lang="sv-SE" sz="2800" b="1"/>
          </a:p>
        </p:txBody>
      </p:sp>
      <p:sp>
        <p:nvSpPr>
          <p:cNvPr id="143362" name="Text Box 3"/>
          <p:cNvSpPr txBox="1">
            <a:spLocks noChangeArrowheads="1"/>
          </p:cNvSpPr>
          <p:nvPr/>
        </p:nvSpPr>
        <p:spPr bwMode="auto">
          <a:xfrm>
            <a:off x="136525" y="573088"/>
            <a:ext cx="8934450" cy="427037"/>
          </a:xfrm>
          <a:prstGeom prst="rect">
            <a:avLst/>
          </a:prstGeom>
          <a:noFill/>
          <a:ln w="9525">
            <a:noFill/>
            <a:miter lim="800000"/>
            <a:headEnd/>
            <a:tailEnd/>
          </a:ln>
        </p:spPr>
        <p:txBody>
          <a:bodyPr wrap="none">
            <a:spAutoFit/>
          </a:bodyPr>
          <a:lstStyle/>
          <a:p>
            <a:pPr algn="ctr" eaLnBrk="0" hangingPunct="0"/>
            <a:r>
              <a:rPr lang="sv-SE" sz="2200"/>
              <a:t>Beteendestörningar och psykiska symtom vid demenssjukdom (BPSD)</a:t>
            </a:r>
          </a:p>
        </p:txBody>
      </p:sp>
      <p:sp>
        <p:nvSpPr>
          <p:cNvPr id="143363" name="Text Box 4"/>
          <p:cNvSpPr txBox="1">
            <a:spLocks noChangeArrowheads="1"/>
          </p:cNvSpPr>
          <p:nvPr/>
        </p:nvSpPr>
        <p:spPr bwMode="auto">
          <a:xfrm>
            <a:off x="323850" y="333375"/>
            <a:ext cx="184150" cy="366713"/>
          </a:xfrm>
          <a:prstGeom prst="rect">
            <a:avLst/>
          </a:prstGeom>
          <a:noFill/>
          <a:ln w="9525">
            <a:noFill/>
            <a:miter lim="800000"/>
            <a:headEnd/>
            <a:tailEnd/>
          </a:ln>
        </p:spPr>
        <p:txBody>
          <a:bodyPr wrap="none">
            <a:spAutoFit/>
          </a:bodyPr>
          <a:lstStyle/>
          <a:p>
            <a:endParaRPr lang="en-US"/>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5409" name="Freeform 2"/>
          <p:cNvSpPr>
            <a:spLocks/>
          </p:cNvSpPr>
          <p:nvPr/>
        </p:nvSpPr>
        <p:spPr bwMode="auto">
          <a:xfrm>
            <a:off x="1979613" y="873125"/>
            <a:ext cx="5508625" cy="5856288"/>
          </a:xfrm>
          <a:custGeom>
            <a:avLst/>
            <a:gdLst>
              <a:gd name="T0" fmla="*/ 2147483647 w 3470"/>
              <a:gd name="T1" fmla="*/ 2147483647 h 3689"/>
              <a:gd name="T2" fmla="*/ 2147483647 w 3470"/>
              <a:gd name="T3" fmla="*/ 2147483647 h 3689"/>
              <a:gd name="T4" fmla="*/ 2147483647 w 3470"/>
              <a:gd name="T5" fmla="*/ 2147483647 h 3689"/>
              <a:gd name="T6" fmla="*/ 2147483647 w 3470"/>
              <a:gd name="T7" fmla="*/ 2147483647 h 3689"/>
              <a:gd name="T8" fmla="*/ 2147483647 w 3470"/>
              <a:gd name="T9" fmla="*/ 2147483647 h 3689"/>
              <a:gd name="T10" fmla="*/ 2147483647 w 3470"/>
              <a:gd name="T11" fmla="*/ 2147483647 h 3689"/>
              <a:gd name="T12" fmla="*/ 2147483647 w 3470"/>
              <a:gd name="T13" fmla="*/ 2147483647 h 3689"/>
              <a:gd name="T14" fmla="*/ 2147483647 w 3470"/>
              <a:gd name="T15" fmla="*/ 2147483647 h 3689"/>
              <a:gd name="T16" fmla="*/ 0 60000 65536"/>
              <a:gd name="T17" fmla="*/ 0 60000 65536"/>
              <a:gd name="T18" fmla="*/ 0 60000 65536"/>
              <a:gd name="T19" fmla="*/ 0 60000 65536"/>
              <a:gd name="T20" fmla="*/ 0 60000 65536"/>
              <a:gd name="T21" fmla="*/ 0 60000 65536"/>
              <a:gd name="T22" fmla="*/ 0 60000 65536"/>
              <a:gd name="T23" fmla="*/ 0 60000 65536"/>
              <a:gd name="T24" fmla="*/ 0 w 3470"/>
              <a:gd name="T25" fmla="*/ 0 h 3689"/>
              <a:gd name="T26" fmla="*/ 3470 w 3470"/>
              <a:gd name="T27" fmla="*/ 3689 h 368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70" h="3689">
                <a:moveTo>
                  <a:pt x="1678" y="1383"/>
                </a:moveTo>
                <a:cubicBezTo>
                  <a:pt x="2049" y="1492"/>
                  <a:pt x="2420" y="1602"/>
                  <a:pt x="2359" y="1746"/>
                </a:cubicBezTo>
                <a:cubicBezTo>
                  <a:pt x="2298" y="1890"/>
                  <a:pt x="1701" y="2313"/>
                  <a:pt x="1315" y="2245"/>
                </a:cubicBezTo>
                <a:cubicBezTo>
                  <a:pt x="929" y="2177"/>
                  <a:pt x="90" y="1693"/>
                  <a:pt x="45" y="1338"/>
                </a:cubicBezTo>
                <a:cubicBezTo>
                  <a:pt x="0" y="983"/>
                  <a:pt x="529" y="226"/>
                  <a:pt x="1043" y="113"/>
                </a:cubicBezTo>
                <a:cubicBezTo>
                  <a:pt x="1557" y="0"/>
                  <a:pt x="2790" y="98"/>
                  <a:pt x="3130" y="657"/>
                </a:cubicBezTo>
                <a:cubicBezTo>
                  <a:pt x="3470" y="1216"/>
                  <a:pt x="3214" y="3251"/>
                  <a:pt x="3085" y="3470"/>
                </a:cubicBezTo>
                <a:cubicBezTo>
                  <a:pt x="2956" y="3689"/>
                  <a:pt x="2480" y="2222"/>
                  <a:pt x="2359" y="1973"/>
                </a:cubicBezTo>
              </a:path>
            </a:pathLst>
          </a:custGeom>
          <a:noFill/>
          <a:ln w="9525">
            <a:solidFill>
              <a:schemeClr val="tx1"/>
            </a:solidFill>
            <a:round/>
            <a:headEnd/>
            <a:tailEnd/>
          </a:ln>
        </p:spPr>
        <p:txBody>
          <a:bodyPr/>
          <a:lstStyle/>
          <a:p>
            <a:endParaRPr lang="da-DK"/>
          </a:p>
        </p:txBody>
      </p:sp>
      <p:sp>
        <p:nvSpPr>
          <p:cNvPr id="145410" name="Freeform 3"/>
          <p:cNvSpPr>
            <a:spLocks/>
          </p:cNvSpPr>
          <p:nvPr/>
        </p:nvSpPr>
        <p:spPr bwMode="auto">
          <a:xfrm>
            <a:off x="1455738" y="3773488"/>
            <a:ext cx="839787" cy="1335087"/>
          </a:xfrm>
          <a:custGeom>
            <a:avLst/>
            <a:gdLst>
              <a:gd name="T0" fmla="*/ 2147483647 w 529"/>
              <a:gd name="T1" fmla="*/ 0 h 841"/>
              <a:gd name="T2" fmla="*/ 2147483647 w 529"/>
              <a:gd name="T3" fmla="*/ 2147483647 h 841"/>
              <a:gd name="T4" fmla="*/ 2147483647 w 529"/>
              <a:gd name="T5" fmla="*/ 2147483647 h 841"/>
              <a:gd name="T6" fmla="*/ 2147483647 w 529"/>
              <a:gd name="T7" fmla="*/ 2147483647 h 841"/>
              <a:gd name="T8" fmla="*/ 2147483647 w 529"/>
              <a:gd name="T9" fmla="*/ 2147483647 h 841"/>
              <a:gd name="T10" fmla="*/ 2147483647 w 529"/>
              <a:gd name="T11" fmla="*/ 2147483647 h 841"/>
              <a:gd name="T12" fmla="*/ 2147483647 w 529"/>
              <a:gd name="T13" fmla="*/ 2147483647 h 841"/>
              <a:gd name="T14" fmla="*/ 2147483647 w 529"/>
              <a:gd name="T15" fmla="*/ 2147483647 h 841"/>
              <a:gd name="T16" fmla="*/ 2147483647 w 529"/>
              <a:gd name="T17" fmla="*/ 2147483647 h 841"/>
              <a:gd name="T18" fmla="*/ 2147483647 w 529"/>
              <a:gd name="T19" fmla="*/ 2147483647 h 841"/>
              <a:gd name="T20" fmla="*/ 2147483647 w 529"/>
              <a:gd name="T21" fmla="*/ 2147483647 h 841"/>
              <a:gd name="T22" fmla="*/ 2147483647 w 529"/>
              <a:gd name="T23" fmla="*/ 2147483647 h 8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9"/>
              <a:gd name="T37" fmla="*/ 0 h 841"/>
              <a:gd name="T38" fmla="*/ 529 w 529"/>
              <a:gd name="T39" fmla="*/ 841 h 8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9" h="841">
                <a:moveTo>
                  <a:pt x="336" y="0"/>
                </a:moveTo>
                <a:cubicBezTo>
                  <a:pt x="304" y="106"/>
                  <a:pt x="265" y="257"/>
                  <a:pt x="171" y="320"/>
                </a:cubicBezTo>
                <a:cubicBezTo>
                  <a:pt x="158" y="346"/>
                  <a:pt x="137" y="367"/>
                  <a:pt x="125" y="393"/>
                </a:cubicBezTo>
                <a:cubicBezTo>
                  <a:pt x="119" y="407"/>
                  <a:pt x="121" y="424"/>
                  <a:pt x="116" y="439"/>
                </a:cubicBezTo>
                <a:cubicBezTo>
                  <a:pt x="107" y="464"/>
                  <a:pt x="80" y="485"/>
                  <a:pt x="61" y="503"/>
                </a:cubicBezTo>
                <a:cubicBezTo>
                  <a:pt x="40" y="565"/>
                  <a:pt x="63" y="490"/>
                  <a:pt x="43" y="604"/>
                </a:cubicBezTo>
                <a:cubicBezTo>
                  <a:pt x="25" y="704"/>
                  <a:pt x="48" y="552"/>
                  <a:pt x="6" y="649"/>
                </a:cubicBezTo>
                <a:cubicBezTo>
                  <a:pt x="0" y="663"/>
                  <a:pt x="6" y="680"/>
                  <a:pt x="6" y="695"/>
                </a:cubicBezTo>
                <a:cubicBezTo>
                  <a:pt x="30" y="761"/>
                  <a:pt x="82" y="762"/>
                  <a:pt x="144" y="777"/>
                </a:cubicBezTo>
                <a:cubicBezTo>
                  <a:pt x="234" y="841"/>
                  <a:pt x="369" y="793"/>
                  <a:pt x="464" y="786"/>
                </a:cubicBezTo>
                <a:cubicBezTo>
                  <a:pt x="476" y="777"/>
                  <a:pt x="493" y="772"/>
                  <a:pt x="500" y="759"/>
                </a:cubicBezTo>
                <a:cubicBezTo>
                  <a:pt x="529" y="706"/>
                  <a:pt x="485" y="693"/>
                  <a:pt x="528" y="713"/>
                </a:cubicBezTo>
              </a:path>
            </a:pathLst>
          </a:custGeom>
          <a:noFill/>
          <a:ln w="9525">
            <a:solidFill>
              <a:schemeClr val="tx1"/>
            </a:solidFill>
            <a:round/>
            <a:headEnd/>
            <a:tailEnd/>
          </a:ln>
        </p:spPr>
        <p:txBody>
          <a:bodyPr/>
          <a:lstStyle/>
          <a:p>
            <a:endParaRPr lang="da-DK"/>
          </a:p>
        </p:txBody>
      </p:sp>
      <p:sp>
        <p:nvSpPr>
          <p:cNvPr id="145411" name="Freeform 4"/>
          <p:cNvSpPr>
            <a:spLocks/>
          </p:cNvSpPr>
          <p:nvPr/>
        </p:nvSpPr>
        <p:spPr bwMode="auto">
          <a:xfrm>
            <a:off x="2627313" y="5545138"/>
            <a:ext cx="711200" cy="547687"/>
          </a:xfrm>
          <a:custGeom>
            <a:avLst/>
            <a:gdLst>
              <a:gd name="T0" fmla="*/ 0 w 538"/>
              <a:gd name="T1" fmla="*/ 2147483647 h 209"/>
              <a:gd name="T2" fmla="*/ 2147483647 w 538"/>
              <a:gd name="T3" fmla="*/ 2147483647 h 209"/>
              <a:gd name="T4" fmla="*/ 2147483647 w 538"/>
              <a:gd name="T5" fmla="*/ 2147483647 h 209"/>
              <a:gd name="T6" fmla="*/ 2147483647 w 538"/>
              <a:gd name="T7" fmla="*/ 2147483647 h 209"/>
              <a:gd name="T8" fmla="*/ 2147483647 w 538"/>
              <a:gd name="T9" fmla="*/ 2147483647 h 209"/>
              <a:gd name="T10" fmla="*/ 2147483647 w 538"/>
              <a:gd name="T11" fmla="*/ 2147483647 h 209"/>
              <a:gd name="T12" fmla="*/ 2147483647 w 538"/>
              <a:gd name="T13" fmla="*/ 2147483647 h 209"/>
              <a:gd name="T14" fmla="*/ 2147483647 w 538"/>
              <a:gd name="T15" fmla="*/ 0 h 209"/>
              <a:gd name="T16" fmla="*/ 0 60000 65536"/>
              <a:gd name="T17" fmla="*/ 0 60000 65536"/>
              <a:gd name="T18" fmla="*/ 0 60000 65536"/>
              <a:gd name="T19" fmla="*/ 0 60000 65536"/>
              <a:gd name="T20" fmla="*/ 0 60000 65536"/>
              <a:gd name="T21" fmla="*/ 0 60000 65536"/>
              <a:gd name="T22" fmla="*/ 0 60000 65536"/>
              <a:gd name="T23" fmla="*/ 0 60000 65536"/>
              <a:gd name="T24" fmla="*/ 0 w 538"/>
              <a:gd name="T25" fmla="*/ 0 h 209"/>
              <a:gd name="T26" fmla="*/ 538 w 538"/>
              <a:gd name="T27" fmla="*/ 209 h 2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 h="209">
                <a:moveTo>
                  <a:pt x="0" y="209"/>
                </a:moveTo>
                <a:cubicBezTo>
                  <a:pt x="57" y="196"/>
                  <a:pt x="116" y="192"/>
                  <a:pt x="172" y="173"/>
                </a:cubicBezTo>
                <a:cubicBezTo>
                  <a:pt x="230" y="178"/>
                  <a:pt x="305" y="198"/>
                  <a:pt x="355" y="155"/>
                </a:cubicBezTo>
                <a:cubicBezTo>
                  <a:pt x="368" y="144"/>
                  <a:pt x="378" y="128"/>
                  <a:pt x="392" y="118"/>
                </a:cubicBezTo>
                <a:cubicBezTo>
                  <a:pt x="479" y="55"/>
                  <a:pt x="354" y="172"/>
                  <a:pt x="446" y="91"/>
                </a:cubicBezTo>
                <a:cubicBezTo>
                  <a:pt x="462" y="77"/>
                  <a:pt x="492" y="45"/>
                  <a:pt x="492" y="45"/>
                </a:cubicBezTo>
                <a:cubicBezTo>
                  <a:pt x="495" y="33"/>
                  <a:pt x="492" y="18"/>
                  <a:pt x="501" y="9"/>
                </a:cubicBezTo>
                <a:cubicBezTo>
                  <a:pt x="510" y="0"/>
                  <a:pt x="538" y="0"/>
                  <a:pt x="538" y="0"/>
                </a:cubicBezTo>
              </a:path>
            </a:pathLst>
          </a:custGeom>
          <a:noFill/>
          <a:ln w="9525">
            <a:solidFill>
              <a:schemeClr val="tx1"/>
            </a:solidFill>
            <a:round/>
            <a:headEnd/>
            <a:tailEnd/>
          </a:ln>
        </p:spPr>
        <p:txBody>
          <a:bodyPr/>
          <a:lstStyle/>
          <a:p>
            <a:endParaRPr lang="da-DK"/>
          </a:p>
        </p:txBody>
      </p:sp>
      <p:sp>
        <p:nvSpPr>
          <p:cNvPr id="145412" name="Text Box 5"/>
          <p:cNvSpPr txBox="1">
            <a:spLocks noChangeArrowheads="1"/>
          </p:cNvSpPr>
          <p:nvPr/>
        </p:nvSpPr>
        <p:spPr bwMode="auto">
          <a:xfrm>
            <a:off x="3492500" y="2276475"/>
            <a:ext cx="184150" cy="366713"/>
          </a:xfrm>
          <a:prstGeom prst="rect">
            <a:avLst/>
          </a:prstGeom>
          <a:noFill/>
          <a:ln w="9525">
            <a:noFill/>
            <a:miter lim="800000"/>
            <a:headEnd/>
            <a:tailEnd/>
          </a:ln>
        </p:spPr>
        <p:txBody>
          <a:bodyPr wrap="none">
            <a:spAutoFit/>
          </a:bodyPr>
          <a:lstStyle/>
          <a:p>
            <a:endParaRPr lang="en-US">
              <a:latin typeface="Garamond" pitchFamily="18" charset="0"/>
            </a:endParaRPr>
          </a:p>
        </p:txBody>
      </p:sp>
      <p:sp>
        <p:nvSpPr>
          <p:cNvPr id="145413" name="Text Box 6"/>
          <p:cNvSpPr txBox="1">
            <a:spLocks noChangeArrowheads="1"/>
          </p:cNvSpPr>
          <p:nvPr/>
        </p:nvSpPr>
        <p:spPr bwMode="auto">
          <a:xfrm>
            <a:off x="2555875" y="2133600"/>
            <a:ext cx="4114800" cy="366713"/>
          </a:xfrm>
          <a:prstGeom prst="rect">
            <a:avLst/>
          </a:prstGeom>
          <a:noFill/>
          <a:ln w="9525">
            <a:noFill/>
            <a:miter lim="800000"/>
            <a:headEnd/>
            <a:tailEnd/>
          </a:ln>
        </p:spPr>
        <p:txBody>
          <a:bodyPr wrap="none">
            <a:spAutoFit/>
          </a:bodyPr>
          <a:lstStyle/>
          <a:p>
            <a:r>
              <a:rPr lang="sv-SE">
                <a:latin typeface="Garamond" pitchFamily="18" charset="0"/>
              </a:rPr>
              <a:t>Initiativförmåga, Känslor, Uppmärksamhet, </a:t>
            </a:r>
          </a:p>
        </p:txBody>
      </p:sp>
      <p:sp>
        <p:nvSpPr>
          <p:cNvPr id="145414" name="Text Box 7"/>
          <p:cNvSpPr txBox="1">
            <a:spLocks noChangeArrowheads="1"/>
          </p:cNvSpPr>
          <p:nvPr/>
        </p:nvSpPr>
        <p:spPr bwMode="auto">
          <a:xfrm>
            <a:off x="3327400" y="3749675"/>
            <a:ext cx="1085850" cy="366713"/>
          </a:xfrm>
          <a:prstGeom prst="rect">
            <a:avLst/>
          </a:prstGeom>
          <a:noFill/>
          <a:ln w="9525">
            <a:noFill/>
            <a:miter lim="800000"/>
            <a:headEnd/>
            <a:tailEnd/>
          </a:ln>
        </p:spPr>
        <p:txBody>
          <a:bodyPr wrap="none">
            <a:spAutoFit/>
          </a:bodyPr>
          <a:lstStyle/>
          <a:p>
            <a:r>
              <a:rPr lang="sv-SE">
                <a:latin typeface="Garamond" pitchFamily="18" charset="0"/>
              </a:rPr>
              <a:t>Närminne</a:t>
            </a:r>
          </a:p>
        </p:txBody>
      </p:sp>
      <p:sp>
        <p:nvSpPr>
          <p:cNvPr id="145415" name="Text Box 8"/>
          <p:cNvSpPr txBox="1">
            <a:spLocks noChangeArrowheads="1"/>
          </p:cNvSpPr>
          <p:nvPr/>
        </p:nvSpPr>
        <p:spPr bwMode="auto">
          <a:xfrm>
            <a:off x="539750" y="2492375"/>
            <a:ext cx="2451100" cy="641350"/>
          </a:xfrm>
          <a:prstGeom prst="rect">
            <a:avLst/>
          </a:prstGeom>
          <a:noFill/>
          <a:ln w="9525">
            <a:noFill/>
            <a:miter lim="800000"/>
            <a:headEnd/>
            <a:tailEnd/>
          </a:ln>
        </p:spPr>
        <p:txBody>
          <a:bodyPr wrap="none">
            <a:spAutoFit/>
          </a:bodyPr>
          <a:lstStyle/>
          <a:p>
            <a:r>
              <a:rPr lang="sv-SE">
                <a:latin typeface="Garamond" pitchFamily="18" charset="0"/>
              </a:rPr>
              <a:t>	Sjukdomsinsikt</a:t>
            </a:r>
          </a:p>
          <a:p>
            <a:r>
              <a:rPr lang="sv-SE">
                <a:latin typeface="Garamond" pitchFamily="18" charset="0"/>
              </a:rPr>
              <a:t>Empati, Impulskontroll</a:t>
            </a:r>
          </a:p>
        </p:txBody>
      </p:sp>
      <p:sp>
        <p:nvSpPr>
          <p:cNvPr id="145416" name="Text Box 9"/>
          <p:cNvSpPr txBox="1">
            <a:spLocks noChangeArrowheads="1"/>
          </p:cNvSpPr>
          <p:nvPr/>
        </p:nvSpPr>
        <p:spPr bwMode="auto">
          <a:xfrm>
            <a:off x="5127625" y="1301750"/>
            <a:ext cx="687388" cy="366713"/>
          </a:xfrm>
          <a:prstGeom prst="rect">
            <a:avLst/>
          </a:prstGeom>
          <a:noFill/>
          <a:ln w="9525">
            <a:noFill/>
            <a:miter lim="800000"/>
            <a:headEnd/>
            <a:tailEnd/>
          </a:ln>
        </p:spPr>
        <p:txBody>
          <a:bodyPr wrap="none">
            <a:spAutoFit/>
          </a:bodyPr>
          <a:lstStyle/>
          <a:p>
            <a:r>
              <a:rPr lang="sv-SE">
                <a:latin typeface="Garamond" pitchFamily="18" charset="0"/>
              </a:rPr>
              <a:t>Språk</a:t>
            </a:r>
          </a:p>
        </p:txBody>
      </p:sp>
      <p:sp>
        <p:nvSpPr>
          <p:cNvPr id="145417" name="Text Box 10"/>
          <p:cNvSpPr txBox="1">
            <a:spLocks noChangeArrowheads="1"/>
          </p:cNvSpPr>
          <p:nvPr/>
        </p:nvSpPr>
        <p:spPr bwMode="auto">
          <a:xfrm>
            <a:off x="3687763" y="2813050"/>
            <a:ext cx="909637" cy="366713"/>
          </a:xfrm>
          <a:prstGeom prst="rect">
            <a:avLst/>
          </a:prstGeom>
          <a:noFill/>
          <a:ln w="9525">
            <a:noFill/>
            <a:miter lim="800000"/>
            <a:headEnd/>
            <a:tailEnd/>
          </a:ln>
        </p:spPr>
        <p:txBody>
          <a:bodyPr wrap="none">
            <a:spAutoFit/>
          </a:bodyPr>
          <a:lstStyle/>
          <a:p>
            <a:r>
              <a:rPr lang="sv-SE">
                <a:latin typeface="Garamond" pitchFamily="18" charset="0"/>
              </a:rPr>
              <a:t>Motorik</a:t>
            </a:r>
          </a:p>
        </p:txBody>
      </p:sp>
      <p:sp>
        <p:nvSpPr>
          <p:cNvPr id="145418" name="Text Box 11"/>
          <p:cNvSpPr txBox="1">
            <a:spLocks noChangeArrowheads="1"/>
          </p:cNvSpPr>
          <p:nvPr/>
        </p:nvSpPr>
        <p:spPr bwMode="auto">
          <a:xfrm>
            <a:off x="323850" y="246063"/>
            <a:ext cx="8496300" cy="427037"/>
          </a:xfrm>
          <a:prstGeom prst="rect">
            <a:avLst/>
          </a:prstGeom>
          <a:noFill/>
          <a:ln w="9525">
            <a:noFill/>
            <a:miter lim="800000"/>
            <a:headEnd/>
            <a:tailEnd/>
          </a:ln>
        </p:spPr>
        <p:txBody>
          <a:bodyPr>
            <a:spAutoFit/>
          </a:bodyPr>
          <a:lstStyle/>
          <a:p>
            <a:pPr algn="ctr"/>
            <a:r>
              <a:rPr lang="sv-SE" sz="2200" b="1">
                <a:latin typeface="Garamond" pitchFamily="18" charset="0"/>
              </a:rPr>
              <a:t>Symtomen beror på var protein lagras in i hjärnan</a:t>
            </a:r>
          </a:p>
        </p:txBody>
      </p:sp>
      <p:sp>
        <p:nvSpPr>
          <p:cNvPr id="195596" name="Freeform 12"/>
          <p:cNvSpPr>
            <a:spLocks/>
          </p:cNvSpPr>
          <p:nvPr/>
        </p:nvSpPr>
        <p:spPr bwMode="auto">
          <a:xfrm>
            <a:off x="3135313" y="3556000"/>
            <a:ext cx="2681287" cy="1103313"/>
          </a:xfrm>
          <a:custGeom>
            <a:avLst/>
            <a:gdLst>
              <a:gd name="T0" fmla="*/ 2147483647 w 1689"/>
              <a:gd name="T1" fmla="*/ 2147483647 h 695"/>
              <a:gd name="T2" fmla="*/ 2147483647 w 1689"/>
              <a:gd name="T3" fmla="*/ 2147483647 h 695"/>
              <a:gd name="T4" fmla="*/ 2147483647 w 1689"/>
              <a:gd name="T5" fmla="*/ 2147483647 h 695"/>
              <a:gd name="T6" fmla="*/ 2147483647 w 1689"/>
              <a:gd name="T7" fmla="*/ 2147483647 h 695"/>
              <a:gd name="T8" fmla="*/ 2147483647 w 1689"/>
              <a:gd name="T9" fmla="*/ 2147483647 h 695"/>
              <a:gd name="T10" fmla="*/ 2147483647 w 1689"/>
              <a:gd name="T11" fmla="*/ 2147483647 h 695"/>
              <a:gd name="T12" fmla="*/ 2147483647 w 1689"/>
              <a:gd name="T13" fmla="*/ 2147483647 h 695"/>
              <a:gd name="T14" fmla="*/ 2147483647 w 1689"/>
              <a:gd name="T15" fmla="*/ 2147483647 h 695"/>
              <a:gd name="T16" fmla="*/ 2147483647 w 1689"/>
              <a:gd name="T17" fmla="*/ 2147483647 h 695"/>
              <a:gd name="T18" fmla="*/ 2147483647 w 1689"/>
              <a:gd name="T19" fmla="*/ 2147483647 h 695"/>
              <a:gd name="T20" fmla="*/ 0 w 1689"/>
              <a:gd name="T21" fmla="*/ 2147483647 h 695"/>
              <a:gd name="T22" fmla="*/ 2147483647 w 1689"/>
              <a:gd name="T23" fmla="*/ 2147483647 h 695"/>
              <a:gd name="T24" fmla="*/ 2147483647 w 1689"/>
              <a:gd name="T25" fmla="*/ 2147483647 h 695"/>
              <a:gd name="T26" fmla="*/ 2147483647 w 1689"/>
              <a:gd name="T27" fmla="*/ 2147483647 h 695"/>
              <a:gd name="T28" fmla="*/ 2147483647 w 1689"/>
              <a:gd name="T29" fmla="*/ 2147483647 h 695"/>
              <a:gd name="T30" fmla="*/ 2147483647 w 1689"/>
              <a:gd name="T31" fmla="*/ 2147483647 h 695"/>
              <a:gd name="T32" fmla="*/ 2147483647 w 1689"/>
              <a:gd name="T33" fmla="*/ 2147483647 h 695"/>
              <a:gd name="T34" fmla="*/ 2147483647 w 1689"/>
              <a:gd name="T35" fmla="*/ 0 h 695"/>
              <a:gd name="T36" fmla="*/ 2147483647 w 1689"/>
              <a:gd name="T37" fmla="*/ 2147483647 h 695"/>
              <a:gd name="T38" fmla="*/ 2147483647 w 1689"/>
              <a:gd name="T39" fmla="*/ 2147483647 h 695"/>
              <a:gd name="T40" fmla="*/ 2147483647 w 1689"/>
              <a:gd name="T41" fmla="*/ 2147483647 h 695"/>
              <a:gd name="T42" fmla="*/ 2147483647 w 1689"/>
              <a:gd name="T43" fmla="*/ 2147483647 h 695"/>
              <a:gd name="T44" fmla="*/ 2147483647 w 1689"/>
              <a:gd name="T45" fmla="*/ 2147483647 h 695"/>
              <a:gd name="T46" fmla="*/ 2147483647 w 1689"/>
              <a:gd name="T47" fmla="*/ 2147483647 h 695"/>
              <a:gd name="T48" fmla="*/ 2147483647 w 1689"/>
              <a:gd name="T49" fmla="*/ 2147483647 h 695"/>
              <a:gd name="T50" fmla="*/ 2147483647 w 1689"/>
              <a:gd name="T51" fmla="*/ 2147483647 h 695"/>
              <a:gd name="T52" fmla="*/ 2147483647 w 1689"/>
              <a:gd name="T53" fmla="*/ 2147483647 h 69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89"/>
              <a:gd name="T82" fmla="*/ 0 h 695"/>
              <a:gd name="T83" fmla="*/ 1689 w 1689"/>
              <a:gd name="T84" fmla="*/ 695 h 69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89" h="695">
                <a:moveTo>
                  <a:pt x="1499" y="430"/>
                </a:moveTo>
                <a:cubicBezTo>
                  <a:pt x="1478" y="451"/>
                  <a:pt x="1456" y="473"/>
                  <a:pt x="1435" y="494"/>
                </a:cubicBezTo>
                <a:cubicBezTo>
                  <a:pt x="1427" y="502"/>
                  <a:pt x="1425" y="514"/>
                  <a:pt x="1417" y="521"/>
                </a:cubicBezTo>
                <a:cubicBezTo>
                  <a:pt x="1410" y="527"/>
                  <a:pt x="1399" y="527"/>
                  <a:pt x="1390" y="530"/>
                </a:cubicBezTo>
                <a:cubicBezTo>
                  <a:pt x="1337" y="566"/>
                  <a:pt x="1269" y="579"/>
                  <a:pt x="1207" y="594"/>
                </a:cubicBezTo>
                <a:cubicBezTo>
                  <a:pt x="1153" y="630"/>
                  <a:pt x="1027" y="650"/>
                  <a:pt x="960" y="658"/>
                </a:cubicBezTo>
                <a:cubicBezTo>
                  <a:pt x="948" y="664"/>
                  <a:pt x="936" y="672"/>
                  <a:pt x="923" y="677"/>
                </a:cubicBezTo>
                <a:cubicBezTo>
                  <a:pt x="905" y="684"/>
                  <a:pt x="868" y="695"/>
                  <a:pt x="868" y="695"/>
                </a:cubicBezTo>
                <a:cubicBezTo>
                  <a:pt x="641" y="685"/>
                  <a:pt x="505" y="689"/>
                  <a:pt x="311" y="640"/>
                </a:cubicBezTo>
                <a:cubicBezTo>
                  <a:pt x="262" y="609"/>
                  <a:pt x="199" y="597"/>
                  <a:pt x="155" y="558"/>
                </a:cubicBezTo>
                <a:cubicBezTo>
                  <a:pt x="83" y="495"/>
                  <a:pt x="23" y="423"/>
                  <a:pt x="0" y="329"/>
                </a:cubicBezTo>
                <a:cubicBezTo>
                  <a:pt x="11" y="273"/>
                  <a:pt x="46" y="175"/>
                  <a:pt x="110" y="155"/>
                </a:cubicBezTo>
                <a:cubicBezTo>
                  <a:pt x="130" y="149"/>
                  <a:pt x="257" y="138"/>
                  <a:pt x="265" y="137"/>
                </a:cubicBezTo>
                <a:cubicBezTo>
                  <a:pt x="338" y="127"/>
                  <a:pt x="420" y="104"/>
                  <a:pt x="494" y="101"/>
                </a:cubicBezTo>
                <a:cubicBezTo>
                  <a:pt x="631" y="95"/>
                  <a:pt x="768" y="94"/>
                  <a:pt x="905" y="91"/>
                </a:cubicBezTo>
                <a:cubicBezTo>
                  <a:pt x="957" y="88"/>
                  <a:pt x="1008" y="87"/>
                  <a:pt x="1060" y="82"/>
                </a:cubicBezTo>
                <a:cubicBezTo>
                  <a:pt x="1101" y="78"/>
                  <a:pt x="1138" y="54"/>
                  <a:pt x="1179" y="46"/>
                </a:cubicBezTo>
                <a:cubicBezTo>
                  <a:pt x="1250" y="10"/>
                  <a:pt x="1308" y="7"/>
                  <a:pt x="1390" y="0"/>
                </a:cubicBezTo>
                <a:cubicBezTo>
                  <a:pt x="1397" y="1"/>
                  <a:pt x="1475" y="4"/>
                  <a:pt x="1499" y="18"/>
                </a:cubicBezTo>
                <a:cubicBezTo>
                  <a:pt x="1557" y="53"/>
                  <a:pt x="1468" y="24"/>
                  <a:pt x="1554" y="46"/>
                </a:cubicBezTo>
                <a:cubicBezTo>
                  <a:pt x="1563" y="52"/>
                  <a:pt x="1572" y="59"/>
                  <a:pt x="1582" y="64"/>
                </a:cubicBezTo>
                <a:cubicBezTo>
                  <a:pt x="1591" y="68"/>
                  <a:pt x="1602" y="66"/>
                  <a:pt x="1609" y="73"/>
                </a:cubicBezTo>
                <a:cubicBezTo>
                  <a:pt x="1616" y="80"/>
                  <a:pt x="1610" y="95"/>
                  <a:pt x="1618" y="101"/>
                </a:cubicBezTo>
                <a:cubicBezTo>
                  <a:pt x="1635" y="115"/>
                  <a:pt x="1661" y="112"/>
                  <a:pt x="1682" y="119"/>
                </a:cubicBezTo>
                <a:cubicBezTo>
                  <a:pt x="1678" y="180"/>
                  <a:pt x="1689" y="313"/>
                  <a:pt x="1636" y="366"/>
                </a:cubicBezTo>
                <a:cubicBezTo>
                  <a:pt x="1619" y="416"/>
                  <a:pt x="1636" y="393"/>
                  <a:pt x="1554" y="393"/>
                </a:cubicBezTo>
                <a:lnTo>
                  <a:pt x="1540" y="464"/>
                </a:lnTo>
              </a:path>
            </a:pathLst>
          </a:custGeom>
          <a:noFill/>
          <a:ln w="9525">
            <a:solidFill>
              <a:srgbClr val="FF0000"/>
            </a:solidFill>
            <a:round/>
            <a:headEnd/>
            <a:tailEnd/>
          </a:ln>
        </p:spPr>
        <p:txBody>
          <a:bodyPr/>
          <a:lstStyle/>
          <a:p>
            <a:endParaRPr lang="da-DK"/>
          </a:p>
        </p:txBody>
      </p:sp>
      <p:sp>
        <p:nvSpPr>
          <p:cNvPr id="195597" name="Freeform 13"/>
          <p:cNvSpPr>
            <a:spLocks/>
          </p:cNvSpPr>
          <p:nvPr/>
        </p:nvSpPr>
        <p:spPr bwMode="auto">
          <a:xfrm>
            <a:off x="3446463" y="2614613"/>
            <a:ext cx="3670300" cy="661987"/>
          </a:xfrm>
          <a:custGeom>
            <a:avLst/>
            <a:gdLst>
              <a:gd name="T0" fmla="*/ 2147483647 w 2312"/>
              <a:gd name="T1" fmla="*/ 2147483647 h 417"/>
              <a:gd name="T2" fmla="*/ 2147483647 w 2312"/>
              <a:gd name="T3" fmla="*/ 2147483647 h 417"/>
              <a:gd name="T4" fmla="*/ 2147483647 w 2312"/>
              <a:gd name="T5" fmla="*/ 2147483647 h 417"/>
              <a:gd name="T6" fmla="*/ 2147483647 w 2312"/>
              <a:gd name="T7" fmla="*/ 2147483647 h 417"/>
              <a:gd name="T8" fmla="*/ 2147483647 w 2312"/>
              <a:gd name="T9" fmla="*/ 2147483647 h 417"/>
              <a:gd name="T10" fmla="*/ 2147483647 w 2312"/>
              <a:gd name="T11" fmla="*/ 2147483647 h 417"/>
              <a:gd name="T12" fmla="*/ 2147483647 w 2312"/>
              <a:gd name="T13" fmla="*/ 2147483647 h 417"/>
              <a:gd name="T14" fmla="*/ 2147483647 w 2312"/>
              <a:gd name="T15" fmla="*/ 2147483647 h 417"/>
              <a:gd name="T16" fmla="*/ 2147483647 w 2312"/>
              <a:gd name="T17" fmla="*/ 2147483647 h 417"/>
              <a:gd name="T18" fmla="*/ 2147483647 w 2312"/>
              <a:gd name="T19" fmla="*/ 2147483647 h 417"/>
              <a:gd name="T20" fmla="*/ 2147483647 w 2312"/>
              <a:gd name="T21" fmla="*/ 2147483647 h 417"/>
              <a:gd name="T22" fmla="*/ 2147483647 w 2312"/>
              <a:gd name="T23" fmla="*/ 2147483647 h 417"/>
              <a:gd name="T24" fmla="*/ 2147483647 w 2312"/>
              <a:gd name="T25" fmla="*/ 2147483647 h 417"/>
              <a:gd name="T26" fmla="*/ 2147483647 w 2312"/>
              <a:gd name="T27" fmla="*/ 2147483647 h 417"/>
              <a:gd name="T28" fmla="*/ 2147483647 w 2312"/>
              <a:gd name="T29" fmla="*/ 2147483647 h 417"/>
              <a:gd name="T30" fmla="*/ 2147483647 w 2312"/>
              <a:gd name="T31" fmla="*/ 2147483647 h 417"/>
              <a:gd name="T32" fmla="*/ 2147483647 w 2312"/>
              <a:gd name="T33" fmla="*/ 2147483647 h 417"/>
              <a:gd name="T34" fmla="*/ 2147483647 w 2312"/>
              <a:gd name="T35" fmla="*/ 2147483647 h 4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12"/>
              <a:gd name="T55" fmla="*/ 0 h 417"/>
              <a:gd name="T56" fmla="*/ 2312 w 2312"/>
              <a:gd name="T57" fmla="*/ 417 h 4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12" h="417">
                <a:moveTo>
                  <a:pt x="405" y="410"/>
                </a:moveTo>
                <a:cubicBezTo>
                  <a:pt x="204" y="402"/>
                  <a:pt x="224" y="417"/>
                  <a:pt x="92" y="353"/>
                </a:cubicBezTo>
                <a:cubicBezTo>
                  <a:pt x="78" y="339"/>
                  <a:pt x="65" y="325"/>
                  <a:pt x="51" y="311"/>
                </a:cubicBezTo>
                <a:cubicBezTo>
                  <a:pt x="34" y="294"/>
                  <a:pt x="29" y="241"/>
                  <a:pt x="10" y="213"/>
                </a:cubicBezTo>
                <a:cubicBezTo>
                  <a:pt x="47" y="174"/>
                  <a:pt x="0" y="220"/>
                  <a:pt x="59" y="180"/>
                </a:cubicBezTo>
                <a:cubicBezTo>
                  <a:pt x="89" y="160"/>
                  <a:pt x="124" y="121"/>
                  <a:pt x="158" y="106"/>
                </a:cubicBezTo>
                <a:cubicBezTo>
                  <a:pt x="225" y="77"/>
                  <a:pt x="302" y="77"/>
                  <a:pt x="372" y="65"/>
                </a:cubicBezTo>
                <a:cubicBezTo>
                  <a:pt x="453" y="51"/>
                  <a:pt x="406" y="60"/>
                  <a:pt x="487" y="48"/>
                </a:cubicBezTo>
                <a:cubicBezTo>
                  <a:pt x="520" y="43"/>
                  <a:pt x="586" y="32"/>
                  <a:pt x="586" y="32"/>
                </a:cubicBezTo>
                <a:cubicBezTo>
                  <a:pt x="672" y="0"/>
                  <a:pt x="755" y="19"/>
                  <a:pt x="849" y="23"/>
                </a:cubicBezTo>
                <a:cubicBezTo>
                  <a:pt x="1134" y="101"/>
                  <a:pt x="1748" y="41"/>
                  <a:pt x="2108" y="48"/>
                </a:cubicBezTo>
                <a:cubicBezTo>
                  <a:pt x="2156" y="63"/>
                  <a:pt x="2183" y="97"/>
                  <a:pt x="2223" y="122"/>
                </a:cubicBezTo>
                <a:cubicBezTo>
                  <a:pt x="2247" y="157"/>
                  <a:pt x="2267" y="149"/>
                  <a:pt x="2281" y="188"/>
                </a:cubicBezTo>
                <a:cubicBezTo>
                  <a:pt x="2275" y="288"/>
                  <a:pt x="2312" y="343"/>
                  <a:pt x="2231" y="369"/>
                </a:cubicBezTo>
                <a:cubicBezTo>
                  <a:pt x="2002" y="364"/>
                  <a:pt x="1784" y="353"/>
                  <a:pt x="1557" y="336"/>
                </a:cubicBezTo>
                <a:cubicBezTo>
                  <a:pt x="1285" y="339"/>
                  <a:pt x="1008" y="299"/>
                  <a:pt x="742" y="353"/>
                </a:cubicBezTo>
                <a:cubicBezTo>
                  <a:pt x="696" y="362"/>
                  <a:pt x="649" y="391"/>
                  <a:pt x="602" y="394"/>
                </a:cubicBezTo>
                <a:cubicBezTo>
                  <a:pt x="399" y="408"/>
                  <a:pt x="344" y="356"/>
                  <a:pt x="405" y="410"/>
                </a:cubicBezTo>
                <a:close/>
              </a:path>
            </a:pathLst>
          </a:custGeom>
          <a:noFill/>
          <a:ln w="9525">
            <a:solidFill>
              <a:srgbClr val="FF0000"/>
            </a:solidFill>
            <a:round/>
            <a:headEnd/>
            <a:tailEnd/>
          </a:ln>
        </p:spPr>
        <p:txBody>
          <a:bodyPr/>
          <a:lstStyle/>
          <a:p>
            <a:endParaRPr lang="da-DK"/>
          </a:p>
        </p:txBody>
      </p:sp>
      <p:sp>
        <p:nvSpPr>
          <p:cNvPr id="195598" name="Freeform 14"/>
          <p:cNvSpPr>
            <a:spLocks/>
          </p:cNvSpPr>
          <p:nvPr/>
        </p:nvSpPr>
        <p:spPr bwMode="auto">
          <a:xfrm>
            <a:off x="2511425" y="1296988"/>
            <a:ext cx="4349750" cy="1306512"/>
          </a:xfrm>
          <a:custGeom>
            <a:avLst/>
            <a:gdLst>
              <a:gd name="T0" fmla="*/ 2147483647 w 2740"/>
              <a:gd name="T1" fmla="*/ 2147483647 h 823"/>
              <a:gd name="T2" fmla="*/ 2147483647 w 2740"/>
              <a:gd name="T3" fmla="*/ 2147483647 h 823"/>
              <a:gd name="T4" fmla="*/ 2147483647 w 2740"/>
              <a:gd name="T5" fmla="*/ 2147483647 h 823"/>
              <a:gd name="T6" fmla="*/ 2147483647 w 2740"/>
              <a:gd name="T7" fmla="*/ 2147483647 h 823"/>
              <a:gd name="T8" fmla="*/ 2147483647 w 2740"/>
              <a:gd name="T9" fmla="*/ 2147483647 h 823"/>
              <a:gd name="T10" fmla="*/ 2147483647 w 2740"/>
              <a:gd name="T11" fmla="*/ 2147483647 h 823"/>
              <a:gd name="T12" fmla="*/ 2147483647 w 2740"/>
              <a:gd name="T13" fmla="*/ 2147483647 h 823"/>
              <a:gd name="T14" fmla="*/ 2147483647 w 2740"/>
              <a:gd name="T15" fmla="*/ 2147483647 h 823"/>
              <a:gd name="T16" fmla="*/ 2147483647 w 2740"/>
              <a:gd name="T17" fmla="*/ 2147483647 h 823"/>
              <a:gd name="T18" fmla="*/ 2147483647 w 2740"/>
              <a:gd name="T19" fmla="*/ 2147483647 h 823"/>
              <a:gd name="T20" fmla="*/ 2147483647 w 2740"/>
              <a:gd name="T21" fmla="*/ 2147483647 h 823"/>
              <a:gd name="T22" fmla="*/ 2147483647 w 2740"/>
              <a:gd name="T23" fmla="*/ 2147483647 h 823"/>
              <a:gd name="T24" fmla="*/ 2147483647 w 2740"/>
              <a:gd name="T25" fmla="*/ 2147483647 h 823"/>
              <a:gd name="T26" fmla="*/ 2147483647 w 2740"/>
              <a:gd name="T27" fmla="*/ 2147483647 h 823"/>
              <a:gd name="T28" fmla="*/ 2147483647 w 2740"/>
              <a:gd name="T29" fmla="*/ 2147483647 h 823"/>
              <a:gd name="T30" fmla="*/ 2147483647 w 2740"/>
              <a:gd name="T31" fmla="*/ 2147483647 h 823"/>
              <a:gd name="T32" fmla="*/ 2147483647 w 2740"/>
              <a:gd name="T33" fmla="*/ 2147483647 h 823"/>
              <a:gd name="T34" fmla="*/ 2147483647 w 2740"/>
              <a:gd name="T35" fmla="*/ 2147483647 h 823"/>
              <a:gd name="T36" fmla="*/ 2147483647 w 2740"/>
              <a:gd name="T37" fmla="*/ 2147483647 h 823"/>
              <a:gd name="T38" fmla="*/ 2147483647 w 2740"/>
              <a:gd name="T39" fmla="*/ 2147483647 h 823"/>
              <a:gd name="T40" fmla="*/ 2147483647 w 2740"/>
              <a:gd name="T41" fmla="*/ 2147483647 h 823"/>
              <a:gd name="T42" fmla="*/ 2147483647 w 2740"/>
              <a:gd name="T43" fmla="*/ 2147483647 h 823"/>
              <a:gd name="T44" fmla="*/ 2147483647 w 2740"/>
              <a:gd name="T45" fmla="*/ 2147483647 h 823"/>
              <a:gd name="T46" fmla="*/ 2147483647 w 2740"/>
              <a:gd name="T47" fmla="*/ 2147483647 h 823"/>
              <a:gd name="T48" fmla="*/ 2147483647 w 2740"/>
              <a:gd name="T49" fmla="*/ 2147483647 h 823"/>
              <a:gd name="T50" fmla="*/ 2147483647 w 2740"/>
              <a:gd name="T51" fmla="*/ 2147483647 h 82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740"/>
              <a:gd name="T79" fmla="*/ 0 h 823"/>
              <a:gd name="T80" fmla="*/ 2740 w 2740"/>
              <a:gd name="T81" fmla="*/ 823 h 82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740" h="823">
                <a:moveTo>
                  <a:pt x="763" y="738"/>
                </a:moveTo>
                <a:cubicBezTo>
                  <a:pt x="574" y="735"/>
                  <a:pt x="384" y="738"/>
                  <a:pt x="195" y="730"/>
                </a:cubicBezTo>
                <a:cubicBezTo>
                  <a:pt x="172" y="729"/>
                  <a:pt x="152" y="712"/>
                  <a:pt x="130" y="705"/>
                </a:cubicBezTo>
                <a:cubicBezTo>
                  <a:pt x="113" y="700"/>
                  <a:pt x="80" y="689"/>
                  <a:pt x="80" y="689"/>
                </a:cubicBezTo>
                <a:cubicBezTo>
                  <a:pt x="24" y="652"/>
                  <a:pt x="45" y="670"/>
                  <a:pt x="14" y="639"/>
                </a:cubicBezTo>
                <a:cubicBezTo>
                  <a:pt x="0" y="596"/>
                  <a:pt x="22" y="554"/>
                  <a:pt x="55" y="524"/>
                </a:cubicBezTo>
                <a:cubicBezTo>
                  <a:pt x="127" y="458"/>
                  <a:pt x="224" y="441"/>
                  <a:pt x="319" y="434"/>
                </a:cubicBezTo>
                <a:cubicBezTo>
                  <a:pt x="368" y="430"/>
                  <a:pt x="418" y="429"/>
                  <a:pt x="467" y="426"/>
                </a:cubicBezTo>
                <a:cubicBezTo>
                  <a:pt x="550" y="414"/>
                  <a:pt x="631" y="401"/>
                  <a:pt x="714" y="393"/>
                </a:cubicBezTo>
                <a:cubicBezTo>
                  <a:pt x="741" y="382"/>
                  <a:pt x="768" y="369"/>
                  <a:pt x="796" y="360"/>
                </a:cubicBezTo>
                <a:cubicBezTo>
                  <a:pt x="826" y="350"/>
                  <a:pt x="858" y="347"/>
                  <a:pt x="887" y="335"/>
                </a:cubicBezTo>
                <a:cubicBezTo>
                  <a:pt x="1045" y="272"/>
                  <a:pt x="1160" y="152"/>
                  <a:pt x="1331" y="129"/>
                </a:cubicBezTo>
                <a:cubicBezTo>
                  <a:pt x="1406" y="74"/>
                  <a:pt x="1511" y="65"/>
                  <a:pt x="1602" y="55"/>
                </a:cubicBezTo>
                <a:cubicBezTo>
                  <a:pt x="1679" y="36"/>
                  <a:pt x="1753" y="36"/>
                  <a:pt x="1833" y="31"/>
                </a:cubicBezTo>
                <a:cubicBezTo>
                  <a:pt x="1919" y="0"/>
                  <a:pt x="1874" y="13"/>
                  <a:pt x="2063" y="31"/>
                </a:cubicBezTo>
                <a:cubicBezTo>
                  <a:pt x="2193" y="44"/>
                  <a:pt x="2245" y="190"/>
                  <a:pt x="2359" y="228"/>
                </a:cubicBezTo>
                <a:cubicBezTo>
                  <a:pt x="2373" y="239"/>
                  <a:pt x="2388" y="249"/>
                  <a:pt x="2401" y="261"/>
                </a:cubicBezTo>
                <a:cubicBezTo>
                  <a:pt x="2421" y="279"/>
                  <a:pt x="2434" y="307"/>
                  <a:pt x="2458" y="319"/>
                </a:cubicBezTo>
                <a:cubicBezTo>
                  <a:pt x="2494" y="337"/>
                  <a:pt x="2502" y="351"/>
                  <a:pt x="2532" y="376"/>
                </a:cubicBezTo>
                <a:cubicBezTo>
                  <a:pt x="2596" y="430"/>
                  <a:pt x="2656" y="489"/>
                  <a:pt x="2713" y="549"/>
                </a:cubicBezTo>
                <a:cubicBezTo>
                  <a:pt x="2729" y="592"/>
                  <a:pt x="2740" y="647"/>
                  <a:pt x="2689" y="664"/>
                </a:cubicBezTo>
                <a:cubicBezTo>
                  <a:pt x="2629" y="752"/>
                  <a:pt x="2271" y="714"/>
                  <a:pt x="2269" y="714"/>
                </a:cubicBezTo>
                <a:cubicBezTo>
                  <a:pt x="2187" y="734"/>
                  <a:pt x="2118" y="734"/>
                  <a:pt x="2030" y="738"/>
                </a:cubicBezTo>
                <a:cubicBezTo>
                  <a:pt x="1852" y="800"/>
                  <a:pt x="1871" y="765"/>
                  <a:pt x="1545" y="771"/>
                </a:cubicBezTo>
                <a:cubicBezTo>
                  <a:pt x="1329" y="823"/>
                  <a:pt x="892" y="781"/>
                  <a:pt x="788" y="779"/>
                </a:cubicBezTo>
                <a:cubicBezTo>
                  <a:pt x="776" y="767"/>
                  <a:pt x="747" y="754"/>
                  <a:pt x="763" y="738"/>
                </a:cubicBezTo>
                <a:close/>
              </a:path>
            </a:pathLst>
          </a:custGeom>
          <a:noFill/>
          <a:ln w="9525">
            <a:solidFill>
              <a:srgbClr val="FF0000"/>
            </a:solidFill>
            <a:round/>
            <a:headEnd/>
            <a:tailEnd/>
          </a:ln>
        </p:spPr>
        <p:txBody>
          <a:bodyPr/>
          <a:lstStyle/>
          <a:p>
            <a:endParaRPr lang="da-DK"/>
          </a:p>
        </p:txBody>
      </p:sp>
      <p:sp>
        <p:nvSpPr>
          <p:cNvPr id="195599" name="Freeform 15"/>
          <p:cNvSpPr>
            <a:spLocks/>
          </p:cNvSpPr>
          <p:nvPr/>
        </p:nvSpPr>
        <p:spPr bwMode="auto">
          <a:xfrm>
            <a:off x="404813" y="2338388"/>
            <a:ext cx="3175000" cy="1084262"/>
          </a:xfrm>
          <a:custGeom>
            <a:avLst/>
            <a:gdLst>
              <a:gd name="T0" fmla="*/ 2147483647 w 2000"/>
              <a:gd name="T1" fmla="*/ 2147483647 h 683"/>
              <a:gd name="T2" fmla="*/ 2147483647 w 2000"/>
              <a:gd name="T3" fmla="*/ 2147483647 h 683"/>
              <a:gd name="T4" fmla="*/ 2147483647 w 2000"/>
              <a:gd name="T5" fmla="*/ 2147483647 h 683"/>
              <a:gd name="T6" fmla="*/ 2147483647 w 2000"/>
              <a:gd name="T7" fmla="*/ 2147483647 h 683"/>
              <a:gd name="T8" fmla="*/ 2147483647 w 2000"/>
              <a:gd name="T9" fmla="*/ 2147483647 h 683"/>
              <a:gd name="T10" fmla="*/ 0 w 2000"/>
              <a:gd name="T11" fmla="*/ 2147483647 h 683"/>
              <a:gd name="T12" fmla="*/ 2147483647 w 2000"/>
              <a:gd name="T13" fmla="*/ 2147483647 h 683"/>
              <a:gd name="T14" fmla="*/ 2147483647 w 2000"/>
              <a:gd name="T15" fmla="*/ 2147483647 h 683"/>
              <a:gd name="T16" fmla="*/ 2147483647 w 2000"/>
              <a:gd name="T17" fmla="*/ 2147483647 h 683"/>
              <a:gd name="T18" fmla="*/ 2147483647 w 2000"/>
              <a:gd name="T19" fmla="*/ 2147483647 h 683"/>
              <a:gd name="T20" fmla="*/ 2147483647 w 2000"/>
              <a:gd name="T21" fmla="*/ 2147483647 h 683"/>
              <a:gd name="T22" fmla="*/ 2147483647 w 2000"/>
              <a:gd name="T23" fmla="*/ 2147483647 h 683"/>
              <a:gd name="T24" fmla="*/ 2147483647 w 2000"/>
              <a:gd name="T25" fmla="*/ 2147483647 h 683"/>
              <a:gd name="T26" fmla="*/ 2147483647 w 2000"/>
              <a:gd name="T27" fmla="*/ 2147483647 h 683"/>
              <a:gd name="T28" fmla="*/ 2147483647 w 2000"/>
              <a:gd name="T29" fmla="*/ 2147483647 h 683"/>
              <a:gd name="T30" fmla="*/ 2147483647 w 2000"/>
              <a:gd name="T31" fmla="*/ 2147483647 h 683"/>
              <a:gd name="T32" fmla="*/ 2147483647 w 2000"/>
              <a:gd name="T33" fmla="*/ 2147483647 h 683"/>
              <a:gd name="T34" fmla="*/ 2147483647 w 2000"/>
              <a:gd name="T35" fmla="*/ 2147483647 h 683"/>
              <a:gd name="T36" fmla="*/ 2147483647 w 2000"/>
              <a:gd name="T37" fmla="*/ 2147483647 h 683"/>
              <a:gd name="T38" fmla="*/ 2147483647 w 2000"/>
              <a:gd name="T39" fmla="*/ 2147483647 h 683"/>
              <a:gd name="T40" fmla="*/ 2147483647 w 2000"/>
              <a:gd name="T41" fmla="*/ 2147483647 h 683"/>
              <a:gd name="T42" fmla="*/ 2147483647 w 2000"/>
              <a:gd name="T43" fmla="*/ 2147483647 h 683"/>
              <a:gd name="T44" fmla="*/ 2147483647 w 2000"/>
              <a:gd name="T45" fmla="*/ 0 h 683"/>
              <a:gd name="T46" fmla="*/ 2147483647 w 2000"/>
              <a:gd name="T47" fmla="*/ 2147483647 h 6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00"/>
              <a:gd name="T73" fmla="*/ 0 h 683"/>
              <a:gd name="T74" fmla="*/ 2000 w 2000"/>
              <a:gd name="T75" fmla="*/ 683 h 6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00" h="683">
                <a:moveTo>
                  <a:pt x="864" y="41"/>
                </a:moveTo>
                <a:cubicBezTo>
                  <a:pt x="743" y="44"/>
                  <a:pt x="622" y="42"/>
                  <a:pt x="502" y="49"/>
                </a:cubicBezTo>
                <a:cubicBezTo>
                  <a:pt x="444" y="53"/>
                  <a:pt x="384" y="101"/>
                  <a:pt x="329" y="107"/>
                </a:cubicBezTo>
                <a:cubicBezTo>
                  <a:pt x="264" y="114"/>
                  <a:pt x="198" y="112"/>
                  <a:pt x="132" y="115"/>
                </a:cubicBezTo>
                <a:cubicBezTo>
                  <a:pt x="107" y="118"/>
                  <a:pt x="82" y="116"/>
                  <a:pt x="58" y="123"/>
                </a:cubicBezTo>
                <a:cubicBezTo>
                  <a:pt x="30" y="131"/>
                  <a:pt x="10" y="199"/>
                  <a:pt x="0" y="230"/>
                </a:cubicBezTo>
                <a:cubicBezTo>
                  <a:pt x="15" y="352"/>
                  <a:pt x="71" y="392"/>
                  <a:pt x="156" y="477"/>
                </a:cubicBezTo>
                <a:cubicBezTo>
                  <a:pt x="232" y="553"/>
                  <a:pt x="302" y="626"/>
                  <a:pt x="403" y="666"/>
                </a:cubicBezTo>
                <a:cubicBezTo>
                  <a:pt x="600" y="639"/>
                  <a:pt x="799" y="667"/>
                  <a:pt x="996" y="683"/>
                </a:cubicBezTo>
                <a:cubicBezTo>
                  <a:pt x="1330" y="678"/>
                  <a:pt x="1458" y="676"/>
                  <a:pt x="1720" y="650"/>
                </a:cubicBezTo>
                <a:cubicBezTo>
                  <a:pt x="1757" y="641"/>
                  <a:pt x="1790" y="626"/>
                  <a:pt x="1827" y="617"/>
                </a:cubicBezTo>
                <a:cubicBezTo>
                  <a:pt x="1835" y="612"/>
                  <a:pt x="1843" y="605"/>
                  <a:pt x="1852" y="601"/>
                </a:cubicBezTo>
                <a:cubicBezTo>
                  <a:pt x="1860" y="597"/>
                  <a:pt x="1869" y="596"/>
                  <a:pt x="1876" y="592"/>
                </a:cubicBezTo>
                <a:cubicBezTo>
                  <a:pt x="1893" y="582"/>
                  <a:pt x="1926" y="559"/>
                  <a:pt x="1926" y="559"/>
                </a:cubicBezTo>
                <a:cubicBezTo>
                  <a:pt x="1946" y="500"/>
                  <a:pt x="1936" y="438"/>
                  <a:pt x="1950" y="378"/>
                </a:cubicBezTo>
                <a:cubicBezTo>
                  <a:pt x="1954" y="359"/>
                  <a:pt x="1974" y="347"/>
                  <a:pt x="1983" y="329"/>
                </a:cubicBezTo>
                <a:cubicBezTo>
                  <a:pt x="1990" y="313"/>
                  <a:pt x="1994" y="296"/>
                  <a:pt x="2000" y="280"/>
                </a:cubicBezTo>
                <a:cubicBezTo>
                  <a:pt x="1997" y="250"/>
                  <a:pt x="2000" y="218"/>
                  <a:pt x="1991" y="189"/>
                </a:cubicBezTo>
                <a:cubicBezTo>
                  <a:pt x="1989" y="181"/>
                  <a:pt x="1895" y="115"/>
                  <a:pt x="1884" y="115"/>
                </a:cubicBezTo>
                <a:cubicBezTo>
                  <a:pt x="1673" y="110"/>
                  <a:pt x="1462" y="110"/>
                  <a:pt x="1251" y="107"/>
                </a:cubicBezTo>
                <a:cubicBezTo>
                  <a:pt x="1218" y="97"/>
                  <a:pt x="1185" y="90"/>
                  <a:pt x="1152" y="82"/>
                </a:cubicBezTo>
                <a:cubicBezTo>
                  <a:pt x="1121" y="62"/>
                  <a:pt x="1088" y="27"/>
                  <a:pt x="1053" y="16"/>
                </a:cubicBezTo>
                <a:cubicBezTo>
                  <a:pt x="1037" y="11"/>
                  <a:pt x="1004" y="0"/>
                  <a:pt x="1004" y="0"/>
                </a:cubicBezTo>
                <a:cubicBezTo>
                  <a:pt x="954" y="10"/>
                  <a:pt x="917" y="41"/>
                  <a:pt x="864" y="41"/>
                </a:cubicBezTo>
                <a:close/>
              </a:path>
            </a:pathLst>
          </a:custGeom>
          <a:noFill/>
          <a:ln w="9525">
            <a:solidFill>
              <a:srgbClr val="FF0000"/>
            </a:solidFill>
            <a:round/>
            <a:headEnd/>
            <a:tailEnd/>
          </a:ln>
        </p:spPr>
        <p:txBody>
          <a:bodyPr/>
          <a:lstStyle/>
          <a:p>
            <a:endParaRPr lang="da-DK"/>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559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559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559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5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96" grpId="0" animBg="1"/>
      <p:bldP spid="195597" grpId="0" animBg="1"/>
      <p:bldP spid="195598" grpId="0" animBg="1"/>
      <p:bldP spid="195599"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83" name="Object 139"/>
          <p:cNvGraphicFramePr>
            <a:graphicFrameLocks noGrp="1" noChangeAspect="1"/>
          </p:cNvGraphicFramePr>
          <p:nvPr>
            <p:ph idx="1"/>
          </p:nvPr>
        </p:nvGraphicFramePr>
        <p:xfrm>
          <a:off x="755650" y="1773238"/>
          <a:ext cx="7751763" cy="4114800"/>
        </p:xfrm>
        <a:graphic>
          <a:graphicData uri="http://schemas.openxmlformats.org/presentationml/2006/ole">
            <p:oleObj spid="_x0000_s6283" name="Dokument" r:id="rId4" imgW="7769046" imgH="4119370" progId="Word.Document.8">
              <p:embed/>
            </p:oleObj>
          </a:graphicData>
        </a:graphic>
      </p:graphicFrame>
      <p:sp>
        <p:nvSpPr>
          <p:cNvPr id="6284" name="Line 3"/>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6285" name="Rectangle 4"/>
          <p:cNvSpPr>
            <a:spLocks noGrp="1" noChangeArrowheads="1"/>
          </p:cNvSpPr>
          <p:nvPr>
            <p:ph type="title"/>
          </p:nvPr>
        </p:nvSpPr>
        <p:spPr/>
        <p:txBody>
          <a:bodyPr/>
          <a:lstStyle/>
          <a:p>
            <a:r>
              <a:rPr lang="sv-SE" sz="3600" smtClean="0"/>
              <a:t>BPSD över tid vid Alzheimers sjukdom</a:t>
            </a:r>
          </a:p>
        </p:txBody>
      </p:sp>
      <p:sp>
        <p:nvSpPr>
          <p:cNvPr id="6286" name="Rectangle 5"/>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6287" name="Text Box 6"/>
          <p:cNvSpPr txBox="1">
            <a:spLocks noChangeArrowheads="1"/>
          </p:cNvSpPr>
          <p:nvPr/>
        </p:nvSpPr>
        <p:spPr bwMode="auto">
          <a:xfrm>
            <a:off x="7756525" y="6400800"/>
            <a:ext cx="184150" cy="457200"/>
          </a:xfrm>
          <a:prstGeom prst="rect">
            <a:avLst/>
          </a:prstGeom>
          <a:noFill/>
          <a:ln w="9525">
            <a:noFill/>
            <a:miter lim="800000"/>
            <a:headEnd/>
            <a:tailEnd/>
          </a:ln>
        </p:spPr>
        <p:txBody>
          <a:bodyPr wrap="none">
            <a:spAutoFit/>
          </a:bodyPr>
          <a:lstStyle/>
          <a:p>
            <a:pPr eaLnBrk="0" hangingPunct="0"/>
            <a:endParaRPr lang="en-US" sz="2400">
              <a:solidFill>
                <a:srgbClr val="000099"/>
              </a:solidFill>
            </a:endParaRPr>
          </a:p>
        </p:txBody>
      </p:sp>
      <p:sp>
        <p:nvSpPr>
          <p:cNvPr id="6288" name="Line 7"/>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6289" name="Text Box 8"/>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6290" name="Text Box 9"/>
          <p:cNvSpPr txBox="1">
            <a:spLocks noChangeArrowheads="1"/>
          </p:cNvSpPr>
          <p:nvPr/>
        </p:nvSpPr>
        <p:spPr bwMode="auto">
          <a:xfrm>
            <a:off x="1258888" y="5995988"/>
            <a:ext cx="5427662" cy="396875"/>
          </a:xfrm>
          <a:prstGeom prst="rect">
            <a:avLst/>
          </a:prstGeom>
          <a:noFill/>
          <a:ln w="9525">
            <a:noFill/>
            <a:miter lim="800000"/>
            <a:headEnd/>
            <a:tailEnd/>
          </a:ln>
        </p:spPr>
        <p:txBody>
          <a:bodyPr wrap="none">
            <a:spAutoFit/>
          </a:bodyPr>
          <a:lstStyle/>
          <a:p>
            <a:r>
              <a:rPr lang="sv-SE">
                <a:solidFill>
                  <a:srgbClr val="000099"/>
                </a:solidFill>
              </a:rPr>
              <a:t>  </a:t>
            </a:r>
            <a:r>
              <a:rPr lang="sv-SE" sz="2000">
                <a:solidFill>
                  <a:srgbClr val="000099"/>
                </a:solidFill>
              </a:rPr>
              <a:t>tidig fas        			           sen fas</a:t>
            </a:r>
          </a:p>
        </p:txBody>
      </p:sp>
      <p:sp>
        <p:nvSpPr>
          <p:cNvPr id="6291" name="Line 10"/>
          <p:cNvSpPr>
            <a:spLocks noChangeShapeType="1"/>
          </p:cNvSpPr>
          <p:nvPr/>
        </p:nvSpPr>
        <p:spPr bwMode="auto">
          <a:xfrm>
            <a:off x="1042988" y="2420938"/>
            <a:ext cx="1584325" cy="431800"/>
          </a:xfrm>
          <a:prstGeom prst="line">
            <a:avLst/>
          </a:prstGeom>
          <a:noFill/>
          <a:ln w="28575">
            <a:solidFill>
              <a:schemeClr val="tx1"/>
            </a:solidFill>
            <a:round/>
            <a:headEnd/>
            <a:tailEnd/>
          </a:ln>
        </p:spPr>
        <p:txBody>
          <a:bodyPr/>
          <a:lstStyle/>
          <a:p>
            <a:endParaRPr lang="da-DK"/>
          </a:p>
        </p:txBody>
      </p:sp>
      <p:sp>
        <p:nvSpPr>
          <p:cNvPr id="6292" name="Line 11"/>
          <p:cNvSpPr>
            <a:spLocks noChangeShapeType="1"/>
          </p:cNvSpPr>
          <p:nvPr/>
        </p:nvSpPr>
        <p:spPr bwMode="auto">
          <a:xfrm>
            <a:off x="2627313" y="2852738"/>
            <a:ext cx="3384550" cy="2089150"/>
          </a:xfrm>
          <a:prstGeom prst="line">
            <a:avLst/>
          </a:prstGeom>
          <a:noFill/>
          <a:ln w="28575">
            <a:solidFill>
              <a:schemeClr val="tx1"/>
            </a:solidFill>
            <a:round/>
            <a:headEnd/>
            <a:tailEnd/>
          </a:ln>
        </p:spPr>
        <p:txBody>
          <a:bodyPr/>
          <a:lstStyle/>
          <a:p>
            <a:endParaRPr lang="da-DK"/>
          </a:p>
        </p:txBody>
      </p:sp>
      <p:sp>
        <p:nvSpPr>
          <p:cNvPr id="6293" name="Line 12"/>
          <p:cNvSpPr>
            <a:spLocks noChangeShapeType="1"/>
          </p:cNvSpPr>
          <p:nvPr/>
        </p:nvSpPr>
        <p:spPr bwMode="auto">
          <a:xfrm>
            <a:off x="6011863" y="4941888"/>
            <a:ext cx="1944687" cy="503237"/>
          </a:xfrm>
          <a:prstGeom prst="line">
            <a:avLst/>
          </a:prstGeom>
          <a:noFill/>
          <a:ln w="28575">
            <a:solidFill>
              <a:schemeClr val="tx1"/>
            </a:solidFill>
            <a:round/>
            <a:headEnd/>
            <a:tailEnd/>
          </a:ln>
        </p:spPr>
        <p:txBody>
          <a:bodyPr/>
          <a:lstStyle/>
          <a:p>
            <a:endParaRPr lang="da-DK"/>
          </a:p>
        </p:txBody>
      </p:sp>
      <p:sp>
        <p:nvSpPr>
          <p:cNvPr id="6294" name="Freeform 13"/>
          <p:cNvSpPr>
            <a:spLocks/>
          </p:cNvSpPr>
          <p:nvPr/>
        </p:nvSpPr>
        <p:spPr bwMode="auto">
          <a:xfrm>
            <a:off x="1116013" y="2708275"/>
            <a:ext cx="6264275" cy="3025775"/>
          </a:xfrm>
          <a:custGeom>
            <a:avLst/>
            <a:gdLst>
              <a:gd name="T0" fmla="*/ 0 w 4113"/>
              <a:gd name="T1" fmla="*/ 0 h 1965"/>
              <a:gd name="T2" fmla="*/ 2147483647 w 4113"/>
              <a:gd name="T3" fmla="*/ 2147483647 h 1965"/>
              <a:gd name="T4" fmla="*/ 2147483647 w 4113"/>
              <a:gd name="T5" fmla="*/ 2147483647 h 1965"/>
              <a:gd name="T6" fmla="*/ 2147483647 w 4113"/>
              <a:gd name="T7" fmla="*/ 2147483647 h 1965"/>
              <a:gd name="T8" fmla="*/ 2147483647 w 4113"/>
              <a:gd name="T9" fmla="*/ 2147483647 h 1965"/>
              <a:gd name="T10" fmla="*/ 0 60000 65536"/>
              <a:gd name="T11" fmla="*/ 0 60000 65536"/>
              <a:gd name="T12" fmla="*/ 0 60000 65536"/>
              <a:gd name="T13" fmla="*/ 0 60000 65536"/>
              <a:gd name="T14" fmla="*/ 0 60000 65536"/>
              <a:gd name="T15" fmla="*/ 0 w 4113"/>
              <a:gd name="T16" fmla="*/ 0 h 1965"/>
              <a:gd name="T17" fmla="*/ 4113 w 4113"/>
              <a:gd name="T18" fmla="*/ 1965 h 1965"/>
            </a:gdLst>
            <a:ahLst/>
            <a:cxnLst>
              <a:cxn ang="T10">
                <a:pos x="T0" y="T1"/>
              </a:cxn>
              <a:cxn ang="T11">
                <a:pos x="T2" y="T3"/>
              </a:cxn>
              <a:cxn ang="T12">
                <a:pos x="T4" y="T5"/>
              </a:cxn>
              <a:cxn ang="T13">
                <a:pos x="T6" y="T7"/>
              </a:cxn>
              <a:cxn ang="T14">
                <a:pos x="T8" y="T9"/>
              </a:cxn>
            </a:cxnLst>
            <a:rect l="T15" t="T16" r="T17" b="T18"/>
            <a:pathLst>
              <a:path w="4113" h="1965">
                <a:moveTo>
                  <a:pt x="0" y="0"/>
                </a:moveTo>
                <a:cubicBezTo>
                  <a:pt x="510" y="234"/>
                  <a:pt x="1020" y="469"/>
                  <a:pt x="1315" y="726"/>
                </a:cubicBezTo>
                <a:cubicBezTo>
                  <a:pt x="1610" y="983"/>
                  <a:pt x="1361" y="1346"/>
                  <a:pt x="1769" y="1542"/>
                </a:cubicBezTo>
                <a:cubicBezTo>
                  <a:pt x="2177" y="1738"/>
                  <a:pt x="3417" y="1845"/>
                  <a:pt x="3765" y="1905"/>
                </a:cubicBezTo>
                <a:cubicBezTo>
                  <a:pt x="4113" y="1965"/>
                  <a:pt x="3841" y="1905"/>
                  <a:pt x="3856" y="1905"/>
                </a:cubicBezTo>
              </a:path>
            </a:pathLst>
          </a:custGeom>
          <a:noFill/>
          <a:ln w="28575" cap="flat" cmpd="sng">
            <a:solidFill>
              <a:schemeClr val="folHlink"/>
            </a:solidFill>
            <a:prstDash val="dash"/>
            <a:round/>
            <a:headEnd/>
            <a:tailEnd/>
          </a:ln>
        </p:spPr>
        <p:txBody>
          <a:bodyPr/>
          <a:lstStyle/>
          <a:p>
            <a:endParaRPr lang="da-DK"/>
          </a:p>
        </p:txBody>
      </p:sp>
      <p:sp>
        <p:nvSpPr>
          <p:cNvPr id="6295" name="Freeform 14"/>
          <p:cNvSpPr>
            <a:spLocks/>
          </p:cNvSpPr>
          <p:nvPr/>
        </p:nvSpPr>
        <p:spPr bwMode="auto">
          <a:xfrm>
            <a:off x="1116013" y="4292600"/>
            <a:ext cx="5976937" cy="1368425"/>
          </a:xfrm>
          <a:custGeom>
            <a:avLst/>
            <a:gdLst>
              <a:gd name="T0" fmla="*/ 0 w 3765"/>
              <a:gd name="T1" fmla="*/ 2147483647 h 862"/>
              <a:gd name="T2" fmla="*/ 2147483647 w 3765"/>
              <a:gd name="T3" fmla="*/ 0 h 862"/>
              <a:gd name="T4" fmla="*/ 2147483647 w 3765"/>
              <a:gd name="T5" fmla="*/ 2147483647 h 862"/>
              <a:gd name="T6" fmla="*/ 0 60000 65536"/>
              <a:gd name="T7" fmla="*/ 0 60000 65536"/>
              <a:gd name="T8" fmla="*/ 0 60000 65536"/>
              <a:gd name="T9" fmla="*/ 0 w 3765"/>
              <a:gd name="T10" fmla="*/ 0 h 862"/>
              <a:gd name="T11" fmla="*/ 3765 w 3765"/>
              <a:gd name="T12" fmla="*/ 862 h 862"/>
            </a:gdLst>
            <a:ahLst/>
            <a:cxnLst>
              <a:cxn ang="T6">
                <a:pos x="T0" y="T1"/>
              </a:cxn>
              <a:cxn ang="T7">
                <a:pos x="T2" y="T3"/>
              </a:cxn>
              <a:cxn ang="T8">
                <a:pos x="T4" y="T5"/>
              </a:cxn>
            </a:cxnLst>
            <a:rect l="T9" t="T10" r="T11" b="T12"/>
            <a:pathLst>
              <a:path w="3765" h="862">
                <a:moveTo>
                  <a:pt x="0" y="862"/>
                </a:moveTo>
                <a:cubicBezTo>
                  <a:pt x="729" y="431"/>
                  <a:pt x="1459" y="0"/>
                  <a:pt x="2086" y="0"/>
                </a:cubicBezTo>
                <a:cubicBezTo>
                  <a:pt x="2713" y="0"/>
                  <a:pt x="3485" y="718"/>
                  <a:pt x="3765" y="862"/>
                </a:cubicBezTo>
              </a:path>
            </a:pathLst>
          </a:custGeom>
          <a:noFill/>
          <a:ln w="28575" cap="flat" cmpd="sng">
            <a:solidFill>
              <a:srgbClr val="FF9900"/>
            </a:solidFill>
            <a:prstDash val="dash"/>
            <a:round/>
            <a:headEnd/>
            <a:tailEnd/>
          </a:ln>
        </p:spPr>
        <p:txBody>
          <a:bodyPr/>
          <a:lstStyle/>
          <a:p>
            <a:endParaRPr lang="da-DK"/>
          </a:p>
        </p:txBody>
      </p:sp>
      <p:sp>
        <p:nvSpPr>
          <p:cNvPr id="6296" name="Freeform 15"/>
          <p:cNvSpPr>
            <a:spLocks/>
          </p:cNvSpPr>
          <p:nvPr/>
        </p:nvSpPr>
        <p:spPr bwMode="auto">
          <a:xfrm>
            <a:off x="3132138" y="4797425"/>
            <a:ext cx="3313112" cy="949325"/>
          </a:xfrm>
          <a:custGeom>
            <a:avLst/>
            <a:gdLst>
              <a:gd name="T0" fmla="*/ 0 w 2087"/>
              <a:gd name="T1" fmla="*/ 2147483647 h 598"/>
              <a:gd name="T2" fmla="*/ 2147483647 w 2087"/>
              <a:gd name="T3" fmla="*/ 2147483647 h 598"/>
              <a:gd name="T4" fmla="*/ 2147483647 w 2087"/>
              <a:gd name="T5" fmla="*/ 2147483647 h 598"/>
              <a:gd name="T6" fmla="*/ 0 60000 65536"/>
              <a:gd name="T7" fmla="*/ 0 60000 65536"/>
              <a:gd name="T8" fmla="*/ 0 60000 65536"/>
              <a:gd name="T9" fmla="*/ 0 w 2087"/>
              <a:gd name="T10" fmla="*/ 0 h 598"/>
              <a:gd name="T11" fmla="*/ 2087 w 2087"/>
              <a:gd name="T12" fmla="*/ 598 h 598"/>
            </a:gdLst>
            <a:ahLst/>
            <a:cxnLst>
              <a:cxn ang="T6">
                <a:pos x="T0" y="T1"/>
              </a:cxn>
              <a:cxn ang="T7">
                <a:pos x="T2" y="T3"/>
              </a:cxn>
              <a:cxn ang="T8">
                <a:pos x="T4" y="T5"/>
              </a:cxn>
            </a:cxnLst>
            <a:rect l="T9" t="T10" r="T11" b="T12"/>
            <a:pathLst>
              <a:path w="2087" h="598">
                <a:moveTo>
                  <a:pt x="0" y="552"/>
                </a:moveTo>
                <a:cubicBezTo>
                  <a:pt x="234" y="276"/>
                  <a:pt x="469" y="0"/>
                  <a:pt x="817" y="8"/>
                </a:cubicBezTo>
                <a:cubicBezTo>
                  <a:pt x="1165" y="16"/>
                  <a:pt x="1875" y="500"/>
                  <a:pt x="2087" y="598"/>
                </a:cubicBezTo>
              </a:path>
            </a:pathLst>
          </a:custGeom>
          <a:noFill/>
          <a:ln w="28575" cap="flat" cmpd="sng">
            <a:solidFill>
              <a:schemeClr val="tx1"/>
            </a:solidFill>
            <a:prstDash val="sysDot"/>
            <a:round/>
            <a:headEnd/>
            <a:tailEnd/>
          </a:ln>
        </p:spPr>
        <p:txBody>
          <a:bodyPr/>
          <a:lstStyle/>
          <a:p>
            <a:endParaRPr lang="da-DK"/>
          </a:p>
        </p:txBody>
      </p:sp>
      <p:sp>
        <p:nvSpPr>
          <p:cNvPr id="6297" name="Freeform 16"/>
          <p:cNvSpPr>
            <a:spLocks/>
          </p:cNvSpPr>
          <p:nvPr/>
        </p:nvSpPr>
        <p:spPr bwMode="auto">
          <a:xfrm>
            <a:off x="4643438" y="3933825"/>
            <a:ext cx="3313112" cy="1728788"/>
          </a:xfrm>
          <a:custGeom>
            <a:avLst/>
            <a:gdLst>
              <a:gd name="T0" fmla="*/ 0 w 2087"/>
              <a:gd name="T1" fmla="*/ 2147483647 h 1089"/>
              <a:gd name="T2" fmla="*/ 2147483647 w 2087"/>
              <a:gd name="T3" fmla="*/ 0 h 1089"/>
              <a:gd name="T4" fmla="*/ 2147483647 w 2087"/>
              <a:gd name="T5" fmla="*/ 2147483647 h 1089"/>
              <a:gd name="T6" fmla="*/ 0 60000 65536"/>
              <a:gd name="T7" fmla="*/ 0 60000 65536"/>
              <a:gd name="T8" fmla="*/ 0 60000 65536"/>
              <a:gd name="T9" fmla="*/ 0 w 2087"/>
              <a:gd name="T10" fmla="*/ 0 h 1089"/>
              <a:gd name="T11" fmla="*/ 2087 w 2087"/>
              <a:gd name="T12" fmla="*/ 1089 h 1089"/>
            </a:gdLst>
            <a:ahLst/>
            <a:cxnLst>
              <a:cxn ang="T6">
                <a:pos x="T0" y="T1"/>
              </a:cxn>
              <a:cxn ang="T7">
                <a:pos x="T2" y="T3"/>
              </a:cxn>
              <a:cxn ang="T8">
                <a:pos x="T4" y="T5"/>
              </a:cxn>
            </a:cxnLst>
            <a:rect l="T9" t="T10" r="T11" b="T12"/>
            <a:pathLst>
              <a:path w="2087" h="1089">
                <a:moveTo>
                  <a:pt x="0" y="1089"/>
                </a:moveTo>
                <a:cubicBezTo>
                  <a:pt x="166" y="544"/>
                  <a:pt x="333" y="0"/>
                  <a:pt x="681" y="0"/>
                </a:cubicBezTo>
                <a:cubicBezTo>
                  <a:pt x="1029" y="0"/>
                  <a:pt x="1853" y="908"/>
                  <a:pt x="2087" y="1089"/>
                </a:cubicBezTo>
              </a:path>
            </a:pathLst>
          </a:custGeom>
          <a:noFill/>
          <a:ln w="28575" cap="flat" cmpd="sng">
            <a:solidFill>
              <a:srgbClr val="009999"/>
            </a:solidFill>
            <a:prstDash val="dash"/>
            <a:round/>
            <a:headEnd/>
            <a:tailEnd/>
          </a:ln>
        </p:spPr>
        <p:txBody>
          <a:bodyPr/>
          <a:lstStyle/>
          <a:p>
            <a:endParaRPr lang="da-DK"/>
          </a:p>
        </p:txBody>
      </p:sp>
      <p:sp>
        <p:nvSpPr>
          <p:cNvPr id="6298" name="Rectangle 17"/>
          <p:cNvSpPr>
            <a:spLocks noChangeArrowheads="1"/>
          </p:cNvSpPr>
          <p:nvPr/>
        </p:nvSpPr>
        <p:spPr bwMode="auto">
          <a:xfrm>
            <a:off x="1258888" y="3357563"/>
            <a:ext cx="1470025" cy="396875"/>
          </a:xfrm>
          <a:prstGeom prst="rect">
            <a:avLst/>
          </a:prstGeom>
          <a:noFill/>
          <a:ln w="9525">
            <a:noFill/>
            <a:miter lim="800000"/>
            <a:headEnd/>
            <a:tailEnd/>
          </a:ln>
        </p:spPr>
        <p:txBody>
          <a:bodyPr wrap="none">
            <a:spAutoFit/>
          </a:bodyPr>
          <a:lstStyle/>
          <a:p>
            <a:r>
              <a:rPr lang="sv-SE" sz="2000">
                <a:solidFill>
                  <a:schemeClr val="folHlink"/>
                </a:solidFill>
                <a:latin typeface="Calibri" pitchFamily="34" charset="0"/>
              </a:rPr>
              <a:t>Depression</a:t>
            </a:r>
          </a:p>
        </p:txBody>
      </p:sp>
      <p:sp>
        <p:nvSpPr>
          <p:cNvPr id="6299" name="Rectangle 18"/>
          <p:cNvSpPr>
            <a:spLocks noChangeArrowheads="1"/>
          </p:cNvSpPr>
          <p:nvPr/>
        </p:nvSpPr>
        <p:spPr bwMode="auto">
          <a:xfrm>
            <a:off x="3059113" y="3933825"/>
            <a:ext cx="1638300" cy="396875"/>
          </a:xfrm>
          <a:prstGeom prst="rect">
            <a:avLst/>
          </a:prstGeom>
          <a:noFill/>
          <a:ln w="9525">
            <a:noFill/>
            <a:miter lim="800000"/>
            <a:headEnd/>
            <a:tailEnd/>
          </a:ln>
        </p:spPr>
        <p:txBody>
          <a:bodyPr wrap="none">
            <a:spAutoFit/>
          </a:bodyPr>
          <a:lstStyle/>
          <a:p>
            <a:r>
              <a:rPr lang="sv-SE" sz="2000">
                <a:solidFill>
                  <a:srgbClr val="FF9900"/>
                </a:solidFill>
                <a:latin typeface="Calibri" pitchFamily="34" charset="0"/>
              </a:rPr>
              <a:t>Aggressivitet</a:t>
            </a:r>
          </a:p>
        </p:txBody>
      </p:sp>
      <p:sp>
        <p:nvSpPr>
          <p:cNvPr id="6300" name="Rectangle 19"/>
          <p:cNvSpPr>
            <a:spLocks noChangeArrowheads="1"/>
          </p:cNvSpPr>
          <p:nvPr/>
        </p:nvSpPr>
        <p:spPr bwMode="auto">
          <a:xfrm>
            <a:off x="6516688" y="3860800"/>
            <a:ext cx="1665287" cy="396875"/>
          </a:xfrm>
          <a:prstGeom prst="rect">
            <a:avLst/>
          </a:prstGeom>
          <a:noFill/>
          <a:ln w="9525">
            <a:noFill/>
            <a:miter lim="800000"/>
            <a:headEnd/>
            <a:tailEnd/>
          </a:ln>
        </p:spPr>
        <p:txBody>
          <a:bodyPr wrap="none">
            <a:spAutoFit/>
          </a:bodyPr>
          <a:lstStyle/>
          <a:p>
            <a:r>
              <a:rPr lang="sv-SE" sz="2000">
                <a:solidFill>
                  <a:srgbClr val="009999"/>
                </a:solidFill>
                <a:latin typeface="Calibri" pitchFamily="34" charset="0"/>
              </a:rPr>
              <a:t>Skrik och rop</a:t>
            </a:r>
          </a:p>
        </p:txBody>
      </p:sp>
      <p:sp>
        <p:nvSpPr>
          <p:cNvPr id="6301" name="Rectangle 20"/>
          <p:cNvSpPr>
            <a:spLocks noChangeArrowheads="1"/>
          </p:cNvSpPr>
          <p:nvPr/>
        </p:nvSpPr>
        <p:spPr bwMode="auto">
          <a:xfrm>
            <a:off x="3492500" y="5445125"/>
            <a:ext cx="2305050" cy="641350"/>
          </a:xfrm>
          <a:prstGeom prst="rect">
            <a:avLst/>
          </a:prstGeom>
          <a:noFill/>
          <a:ln w="9525">
            <a:noFill/>
            <a:miter lim="800000"/>
            <a:headEnd/>
            <a:tailEnd/>
          </a:ln>
        </p:spPr>
        <p:txBody>
          <a:bodyPr>
            <a:spAutoFit/>
          </a:bodyPr>
          <a:lstStyle/>
          <a:p>
            <a:r>
              <a:rPr lang="sv-SE">
                <a:latin typeface="Calibri" pitchFamily="34" charset="0"/>
              </a:rPr>
              <a:t>Vanföreställningar,</a:t>
            </a:r>
          </a:p>
          <a:p>
            <a:r>
              <a:rPr lang="sv-SE">
                <a:latin typeface="Calibri" pitchFamily="34" charset="0"/>
              </a:rPr>
              <a:t>hallucinationer</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2"/>
          <p:cNvSpPr>
            <a:spLocks noGrp="1" noChangeArrowheads="1"/>
          </p:cNvSpPr>
          <p:nvPr>
            <p:ph type="title"/>
          </p:nvPr>
        </p:nvSpPr>
        <p:spPr/>
        <p:txBody>
          <a:bodyPr/>
          <a:lstStyle/>
          <a:p>
            <a:r>
              <a:rPr lang="sv-SE" smtClean="0"/>
              <a:t>Orsak till BPSD</a:t>
            </a:r>
          </a:p>
        </p:txBody>
      </p:sp>
      <p:sp>
        <p:nvSpPr>
          <p:cNvPr id="150530" name="Text Box 3"/>
          <p:cNvSpPr txBox="1">
            <a:spLocks noChangeArrowheads="1"/>
          </p:cNvSpPr>
          <p:nvPr/>
        </p:nvSpPr>
        <p:spPr bwMode="auto">
          <a:xfrm>
            <a:off x="755650" y="1792288"/>
            <a:ext cx="7488238" cy="3378200"/>
          </a:xfrm>
          <a:prstGeom prst="rect">
            <a:avLst/>
          </a:prstGeom>
          <a:noFill/>
          <a:ln w="9525">
            <a:noFill/>
            <a:miter lim="800000"/>
            <a:headEnd/>
            <a:tailEnd/>
          </a:ln>
        </p:spPr>
        <p:txBody>
          <a:bodyPr>
            <a:spAutoFit/>
          </a:bodyPr>
          <a:lstStyle/>
          <a:p>
            <a:r>
              <a:rPr lang="sv-SE" sz="2400">
                <a:latin typeface="Tahoma" pitchFamily="34" charset="0"/>
              </a:rPr>
              <a:t>Bristande perceptionsförmåga</a:t>
            </a:r>
          </a:p>
          <a:p>
            <a:endParaRPr lang="sv-SE" sz="2400"/>
          </a:p>
          <a:p>
            <a:r>
              <a:rPr lang="sv-SE" sz="2400"/>
              <a:t>Bristande tolkningsförmåga</a:t>
            </a:r>
          </a:p>
          <a:p>
            <a:endParaRPr lang="sv-SE" sz="2400"/>
          </a:p>
          <a:p>
            <a:r>
              <a:rPr lang="sv-SE" sz="2400"/>
              <a:t>Bristande känslokontroll</a:t>
            </a:r>
          </a:p>
          <a:p>
            <a:endParaRPr lang="sv-SE" sz="2400"/>
          </a:p>
          <a:p>
            <a:r>
              <a:rPr lang="sv-SE" sz="2400"/>
              <a:t>Bristande impulskontroll</a:t>
            </a:r>
          </a:p>
          <a:p>
            <a:endParaRPr lang="sv-SE" sz="2400"/>
          </a:p>
          <a:p>
            <a:r>
              <a:rPr lang="sv-SE" sz="2400"/>
              <a:t>Bristande insikt</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Rectangle 2"/>
          <p:cNvSpPr>
            <a:spLocks noGrp="1" noChangeArrowheads="1"/>
          </p:cNvSpPr>
          <p:nvPr>
            <p:ph type="title"/>
          </p:nvPr>
        </p:nvSpPr>
        <p:spPr>
          <a:xfrm>
            <a:off x="457200" y="277813"/>
            <a:ext cx="8229600" cy="633412"/>
          </a:xfrm>
        </p:spPr>
        <p:txBody>
          <a:bodyPr/>
          <a:lstStyle/>
          <a:p>
            <a:r>
              <a:rPr lang="sv-SE" sz="3200" smtClean="0"/>
              <a:t>Kommunikationssvårigheter orsakar BPSD</a:t>
            </a:r>
          </a:p>
        </p:txBody>
      </p:sp>
      <p:sp>
        <p:nvSpPr>
          <p:cNvPr id="151554" name="Text Box 3"/>
          <p:cNvSpPr txBox="1">
            <a:spLocks noChangeArrowheads="1"/>
          </p:cNvSpPr>
          <p:nvPr/>
        </p:nvSpPr>
        <p:spPr bwMode="auto">
          <a:xfrm>
            <a:off x="4479925" y="1720850"/>
            <a:ext cx="184150" cy="366713"/>
          </a:xfrm>
          <a:prstGeom prst="rect">
            <a:avLst/>
          </a:prstGeom>
          <a:noFill/>
          <a:ln w="9525">
            <a:noFill/>
            <a:miter lim="800000"/>
            <a:headEnd/>
            <a:tailEnd/>
          </a:ln>
        </p:spPr>
        <p:txBody>
          <a:bodyPr wrap="none">
            <a:spAutoFit/>
          </a:bodyPr>
          <a:lstStyle/>
          <a:p>
            <a:endParaRPr lang="da-DK"/>
          </a:p>
        </p:txBody>
      </p:sp>
      <p:sp>
        <p:nvSpPr>
          <p:cNvPr id="151555" name="Text Box 4"/>
          <p:cNvSpPr txBox="1">
            <a:spLocks noChangeArrowheads="1"/>
          </p:cNvSpPr>
          <p:nvPr/>
        </p:nvSpPr>
        <p:spPr bwMode="auto">
          <a:xfrm>
            <a:off x="1547813" y="1117600"/>
            <a:ext cx="6026150" cy="366713"/>
          </a:xfrm>
          <a:prstGeom prst="rect">
            <a:avLst/>
          </a:prstGeom>
          <a:noFill/>
          <a:ln w="9525">
            <a:noFill/>
            <a:miter lim="800000"/>
            <a:headEnd/>
            <a:tailEnd/>
          </a:ln>
        </p:spPr>
        <p:txBody>
          <a:bodyPr wrap="none">
            <a:spAutoFit/>
          </a:bodyPr>
          <a:lstStyle/>
          <a:p>
            <a:r>
              <a:rPr lang="sv-SE"/>
              <a:t>Symtom eller omvårdnadsåtgärd (klä sig, bada, lägga sig)</a:t>
            </a:r>
          </a:p>
        </p:txBody>
      </p:sp>
      <p:sp>
        <p:nvSpPr>
          <p:cNvPr id="151556" name="Text Box 5"/>
          <p:cNvSpPr txBox="1">
            <a:spLocks noChangeArrowheads="1"/>
          </p:cNvSpPr>
          <p:nvPr/>
        </p:nvSpPr>
        <p:spPr bwMode="auto">
          <a:xfrm>
            <a:off x="3006725" y="2133600"/>
            <a:ext cx="3168650" cy="311150"/>
          </a:xfrm>
          <a:prstGeom prst="rect">
            <a:avLst/>
          </a:prstGeom>
          <a:noFill/>
          <a:ln w="9525">
            <a:noFill/>
            <a:miter lim="800000"/>
            <a:headEnd/>
            <a:tailEnd/>
          </a:ln>
        </p:spPr>
        <p:txBody>
          <a:bodyPr wrap="none">
            <a:spAutoFit/>
          </a:bodyPr>
          <a:lstStyle/>
          <a:p>
            <a:pPr>
              <a:lnSpc>
                <a:spcPct val="80000"/>
              </a:lnSpc>
              <a:spcBef>
                <a:spcPct val="20000"/>
              </a:spcBef>
            </a:pPr>
            <a:r>
              <a:rPr lang="sv-SE"/>
              <a:t>Vårdpersonal försöker hjälpa </a:t>
            </a:r>
          </a:p>
        </p:txBody>
      </p:sp>
      <p:sp>
        <p:nvSpPr>
          <p:cNvPr id="151557" name="Text Box 6"/>
          <p:cNvSpPr txBox="1">
            <a:spLocks noChangeArrowheads="1"/>
          </p:cNvSpPr>
          <p:nvPr/>
        </p:nvSpPr>
        <p:spPr bwMode="auto">
          <a:xfrm>
            <a:off x="1619250" y="3141663"/>
            <a:ext cx="5873750" cy="311150"/>
          </a:xfrm>
          <a:prstGeom prst="rect">
            <a:avLst/>
          </a:prstGeom>
          <a:noFill/>
          <a:ln w="9525">
            <a:noFill/>
            <a:miter lim="800000"/>
            <a:headEnd/>
            <a:tailEnd/>
          </a:ln>
        </p:spPr>
        <p:txBody>
          <a:bodyPr wrap="none">
            <a:spAutoFit/>
          </a:bodyPr>
          <a:lstStyle/>
          <a:p>
            <a:pPr>
              <a:lnSpc>
                <a:spcPct val="80000"/>
              </a:lnSpc>
              <a:spcBef>
                <a:spcPct val="20000"/>
              </a:spcBef>
            </a:pPr>
            <a:r>
              <a:rPr lang="sv-SE"/>
              <a:t>Patienten kan inte tolka situationen (pga skador i cortex)</a:t>
            </a:r>
          </a:p>
        </p:txBody>
      </p:sp>
      <p:sp>
        <p:nvSpPr>
          <p:cNvPr id="151558" name="Text Box 7"/>
          <p:cNvSpPr txBox="1">
            <a:spLocks noChangeArrowheads="1"/>
          </p:cNvSpPr>
          <p:nvPr/>
        </p:nvSpPr>
        <p:spPr bwMode="auto">
          <a:xfrm>
            <a:off x="2111375" y="4149725"/>
            <a:ext cx="4908550" cy="366713"/>
          </a:xfrm>
          <a:prstGeom prst="rect">
            <a:avLst/>
          </a:prstGeom>
          <a:noFill/>
          <a:ln w="9525">
            <a:noFill/>
            <a:miter lim="800000"/>
            <a:headEnd/>
            <a:tailEnd/>
          </a:ln>
        </p:spPr>
        <p:txBody>
          <a:bodyPr wrap="none">
            <a:spAutoFit/>
          </a:bodyPr>
          <a:lstStyle/>
          <a:p>
            <a:r>
              <a:rPr lang="sv-SE"/>
              <a:t>Patienten uppfattar försök till hjälp som livsfara</a:t>
            </a:r>
          </a:p>
        </p:txBody>
      </p:sp>
      <p:sp>
        <p:nvSpPr>
          <p:cNvPr id="151559" name="Text Box 8"/>
          <p:cNvSpPr txBox="1">
            <a:spLocks noChangeArrowheads="1"/>
          </p:cNvSpPr>
          <p:nvPr/>
        </p:nvSpPr>
        <p:spPr bwMode="auto">
          <a:xfrm>
            <a:off x="582613" y="5157788"/>
            <a:ext cx="7950200" cy="311150"/>
          </a:xfrm>
          <a:prstGeom prst="rect">
            <a:avLst/>
          </a:prstGeom>
          <a:noFill/>
          <a:ln w="9525">
            <a:noFill/>
            <a:miter lim="800000"/>
            <a:headEnd/>
            <a:tailEnd/>
          </a:ln>
        </p:spPr>
        <p:txBody>
          <a:bodyPr wrap="none">
            <a:spAutoFit/>
          </a:bodyPr>
          <a:lstStyle/>
          <a:p>
            <a:pPr>
              <a:lnSpc>
                <a:spcPct val="80000"/>
              </a:lnSpc>
              <a:spcBef>
                <a:spcPct val="20000"/>
              </a:spcBef>
            </a:pPr>
            <a:r>
              <a:rPr lang="sv-SE"/>
              <a:t>Avsaknad förmåga att nyansera motstånd (skador amygdala+frontala cortex)</a:t>
            </a:r>
          </a:p>
        </p:txBody>
      </p:sp>
      <p:sp>
        <p:nvSpPr>
          <p:cNvPr id="151560" name="Text Box 9"/>
          <p:cNvSpPr txBox="1">
            <a:spLocks noChangeArrowheads="1"/>
          </p:cNvSpPr>
          <p:nvPr/>
        </p:nvSpPr>
        <p:spPr bwMode="auto">
          <a:xfrm>
            <a:off x="1760538" y="5949950"/>
            <a:ext cx="5619750" cy="366713"/>
          </a:xfrm>
          <a:prstGeom prst="rect">
            <a:avLst/>
          </a:prstGeom>
          <a:noFill/>
          <a:ln w="9525">
            <a:noFill/>
            <a:miter lim="800000"/>
            <a:headEnd/>
            <a:tailEnd/>
          </a:ln>
        </p:spPr>
        <p:txBody>
          <a:bodyPr wrap="none">
            <a:spAutoFit/>
          </a:bodyPr>
          <a:lstStyle/>
          <a:p>
            <a:r>
              <a:rPr lang="sv-SE"/>
              <a:t>Kraftigt motstånd från patient tolkas som aggressivitet</a:t>
            </a:r>
          </a:p>
        </p:txBody>
      </p:sp>
      <p:sp>
        <p:nvSpPr>
          <p:cNvPr id="151561" name="Line 10"/>
          <p:cNvSpPr>
            <a:spLocks noChangeShapeType="1"/>
          </p:cNvSpPr>
          <p:nvPr/>
        </p:nvSpPr>
        <p:spPr bwMode="auto">
          <a:xfrm>
            <a:off x="4572000" y="1484313"/>
            <a:ext cx="0" cy="504825"/>
          </a:xfrm>
          <a:prstGeom prst="line">
            <a:avLst/>
          </a:prstGeom>
          <a:noFill/>
          <a:ln w="22225">
            <a:solidFill>
              <a:schemeClr val="tx1"/>
            </a:solidFill>
            <a:round/>
            <a:headEnd/>
            <a:tailEnd type="triangle" w="med" len="med"/>
          </a:ln>
        </p:spPr>
        <p:txBody>
          <a:bodyPr/>
          <a:lstStyle/>
          <a:p>
            <a:endParaRPr lang="da-DK"/>
          </a:p>
        </p:txBody>
      </p:sp>
      <p:sp>
        <p:nvSpPr>
          <p:cNvPr id="151562" name="Line 11"/>
          <p:cNvSpPr>
            <a:spLocks noChangeShapeType="1"/>
          </p:cNvSpPr>
          <p:nvPr/>
        </p:nvSpPr>
        <p:spPr bwMode="auto">
          <a:xfrm>
            <a:off x="4572000" y="2492375"/>
            <a:ext cx="0" cy="504825"/>
          </a:xfrm>
          <a:prstGeom prst="line">
            <a:avLst/>
          </a:prstGeom>
          <a:noFill/>
          <a:ln w="22225">
            <a:solidFill>
              <a:schemeClr val="tx1"/>
            </a:solidFill>
            <a:round/>
            <a:headEnd/>
            <a:tailEnd type="triangle" w="med" len="med"/>
          </a:ln>
        </p:spPr>
        <p:txBody>
          <a:bodyPr/>
          <a:lstStyle/>
          <a:p>
            <a:endParaRPr lang="da-DK"/>
          </a:p>
        </p:txBody>
      </p:sp>
      <p:sp>
        <p:nvSpPr>
          <p:cNvPr id="151563" name="Line 12"/>
          <p:cNvSpPr>
            <a:spLocks noChangeShapeType="1"/>
          </p:cNvSpPr>
          <p:nvPr/>
        </p:nvSpPr>
        <p:spPr bwMode="auto">
          <a:xfrm>
            <a:off x="4572000" y="3500438"/>
            <a:ext cx="0" cy="504825"/>
          </a:xfrm>
          <a:prstGeom prst="line">
            <a:avLst/>
          </a:prstGeom>
          <a:noFill/>
          <a:ln w="22225">
            <a:solidFill>
              <a:schemeClr val="tx1"/>
            </a:solidFill>
            <a:round/>
            <a:headEnd/>
            <a:tailEnd type="triangle" w="med" len="med"/>
          </a:ln>
        </p:spPr>
        <p:txBody>
          <a:bodyPr/>
          <a:lstStyle/>
          <a:p>
            <a:endParaRPr lang="da-DK"/>
          </a:p>
        </p:txBody>
      </p:sp>
      <p:sp>
        <p:nvSpPr>
          <p:cNvPr id="151564" name="Line 13"/>
          <p:cNvSpPr>
            <a:spLocks noChangeShapeType="1"/>
          </p:cNvSpPr>
          <p:nvPr/>
        </p:nvSpPr>
        <p:spPr bwMode="auto">
          <a:xfrm>
            <a:off x="4572000" y="4508500"/>
            <a:ext cx="0" cy="504825"/>
          </a:xfrm>
          <a:prstGeom prst="line">
            <a:avLst/>
          </a:prstGeom>
          <a:noFill/>
          <a:ln w="22225">
            <a:solidFill>
              <a:schemeClr val="tx1"/>
            </a:solidFill>
            <a:round/>
            <a:headEnd/>
            <a:tailEnd type="triangle" w="med" len="med"/>
          </a:ln>
        </p:spPr>
        <p:txBody>
          <a:bodyPr/>
          <a:lstStyle/>
          <a:p>
            <a:endParaRPr lang="da-DK"/>
          </a:p>
        </p:txBody>
      </p:sp>
      <p:sp>
        <p:nvSpPr>
          <p:cNvPr id="151565" name="Line 14"/>
          <p:cNvSpPr>
            <a:spLocks noChangeShapeType="1"/>
          </p:cNvSpPr>
          <p:nvPr/>
        </p:nvSpPr>
        <p:spPr bwMode="auto">
          <a:xfrm>
            <a:off x="4572000" y="5445125"/>
            <a:ext cx="0" cy="360363"/>
          </a:xfrm>
          <a:prstGeom prst="line">
            <a:avLst/>
          </a:prstGeom>
          <a:noFill/>
          <a:ln w="22225">
            <a:solidFill>
              <a:schemeClr val="tx1"/>
            </a:solidFill>
            <a:round/>
            <a:headEnd/>
            <a:tailEnd type="triangle" w="med" len="med"/>
          </a:ln>
        </p:spPr>
        <p:txBody>
          <a:bodyPr/>
          <a:lstStyle/>
          <a:p>
            <a:endParaRPr lang="da-DK"/>
          </a:p>
        </p:txBody>
      </p:sp>
      <p:sp>
        <p:nvSpPr>
          <p:cNvPr id="151566" name="Line 15"/>
          <p:cNvSpPr>
            <a:spLocks noChangeShapeType="1"/>
          </p:cNvSpPr>
          <p:nvPr/>
        </p:nvSpPr>
        <p:spPr bwMode="auto">
          <a:xfrm>
            <a:off x="0" y="1052513"/>
            <a:ext cx="9144000" cy="0"/>
          </a:xfrm>
          <a:prstGeom prst="line">
            <a:avLst/>
          </a:prstGeom>
          <a:noFill/>
          <a:ln w="9525">
            <a:solidFill>
              <a:srgbClr val="FF0000"/>
            </a:solidFill>
            <a:round/>
            <a:headEnd/>
            <a:tailEnd/>
          </a:ln>
        </p:spPr>
        <p:txBody>
          <a:bodyPr/>
          <a:lstStyle/>
          <a:p>
            <a:endParaRPr lang="da-DK"/>
          </a:p>
        </p:txBody>
      </p:sp>
      <p:sp>
        <p:nvSpPr>
          <p:cNvPr id="200720" name="Text Box 16"/>
          <p:cNvSpPr txBox="1">
            <a:spLocks noChangeArrowheads="1"/>
          </p:cNvSpPr>
          <p:nvPr/>
        </p:nvSpPr>
        <p:spPr bwMode="auto">
          <a:xfrm>
            <a:off x="3184525" y="6324600"/>
            <a:ext cx="3041650" cy="376238"/>
          </a:xfrm>
          <a:prstGeom prst="rect">
            <a:avLst/>
          </a:prstGeom>
          <a:noFill/>
          <a:ln w="9525">
            <a:solidFill>
              <a:srgbClr val="FF0000"/>
            </a:solidFill>
            <a:miter lim="800000"/>
            <a:headEnd/>
            <a:tailEnd/>
          </a:ln>
        </p:spPr>
        <p:txBody>
          <a:bodyPr wrap="none">
            <a:spAutoFit/>
          </a:bodyPr>
          <a:lstStyle/>
          <a:p>
            <a:r>
              <a:rPr lang="sv-SE">
                <a:solidFill>
                  <a:srgbClr val="FFCC99"/>
                </a:solidFill>
                <a:latin typeface="Tahoma" pitchFamily="34" charset="0"/>
              </a:rPr>
              <a:t>Krav på lugnande medicin!!!</a:t>
            </a:r>
          </a:p>
        </p:txBody>
      </p:sp>
      <p:pic>
        <p:nvPicPr>
          <p:cNvPr id="200721" name="Picture 17" descr="MC900436397[1]"/>
          <p:cNvPicPr>
            <a:picLocks noChangeAspect="1" noChangeArrowheads="1"/>
          </p:cNvPicPr>
          <p:nvPr/>
        </p:nvPicPr>
        <p:blipFill>
          <a:blip r:embed="rId2"/>
          <a:srcRect/>
          <a:stretch>
            <a:fillRect/>
          </a:stretch>
        </p:blipFill>
        <p:spPr bwMode="auto">
          <a:xfrm>
            <a:off x="4114800" y="6043613"/>
            <a:ext cx="914400" cy="914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07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07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20"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2"/>
          <p:cNvSpPr>
            <a:spLocks noGrp="1" noChangeArrowheads="1"/>
          </p:cNvSpPr>
          <p:nvPr>
            <p:ph type="title"/>
          </p:nvPr>
        </p:nvSpPr>
        <p:spPr>
          <a:xfrm>
            <a:off x="0" y="277813"/>
            <a:ext cx="9144000" cy="1143000"/>
          </a:xfrm>
        </p:spPr>
        <p:txBody>
          <a:bodyPr/>
          <a:lstStyle/>
          <a:p>
            <a:r>
              <a:rPr lang="sv-SE" sz="3800" smtClean="0"/>
              <a:t>Symtomskattning vid BPSD</a:t>
            </a:r>
          </a:p>
        </p:txBody>
      </p:sp>
      <p:sp>
        <p:nvSpPr>
          <p:cNvPr id="202755" name="Rectangle 3"/>
          <p:cNvSpPr>
            <a:spLocks noGrp="1" noChangeArrowheads="1"/>
          </p:cNvSpPr>
          <p:nvPr>
            <p:ph type="body" idx="1"/>
          </p:nvPr>
        </p:nvSpPr>
        <p:spPr>
          <a:xfrm>
            <a:off x="457200" y="1412875"/>
            <a:ext cx="8229600" cy="4114800"/>
          </a:xfrm>
        </p:spPr>
        <p:txBody>
          <a:bodyPr rtlCol="0">
            <a:normAutofit fontScale="92500" lnSpcReduction="10000"/>
          </a:bodyPr>
          <a:lstStyle/>
          <a:p>
            <a:pPr marL="609600" indent="-609600" fontAlgn="auto">
              <a:spcAft>
                <a:spcPts val="0"/>
              </a:spcAft>
              <a:buFont typeface="Wingdings" pitchFamily="2" charset="2"/>
              <a:buNone/>
              <a:defRPr/>
            </a:pPr>
            <a:r>
              <a:rPr lang="sv-SE" sz="1600" smtClean="0"/>
              <a:t>1. Vilka symtom föreligger?</a:t>
            </a:r>
          </a:p>
          <a:p>
            <a:pPr marL="609600" indent="-609600" fontAlgn="auto">
              <a:spcAft>
                <a:spcPts val="0"/>
              </a:spcAft>
              <a:buFont typeface="Wingdings" pitchFamily="2" charset="2"/>
              <a:buNone/>
              <a:defRPr/>
            </a:pPr>
            <a:r>
              <a:rPr lang="sv-SE" sz="1600" smtClean="0"/>
              <a:t>	BPSD och andra symtom som smärta, illamående, andnöd mm</a:t>
            </a:r>
          </a:p>
          <a:p>
            <a:pPr marL="609600" indent="-609600" fontAlgn="auto">
              <a:spcAft>
                <a:spcPts val="0"/>
              </a:spcAft>
              <a:buFont typeface="Wingdings" pitchFamily="2" charset="2"/>
              <a:buNone/>
              <a:defRPr/>
            </a:pPr>
            <a:r>
              <a:rPr lang="sv-SE" sz="1600" smtClean="0"/>
              <a:t>2. När började symtomen?</a:t>
            </a:r>
          </a:p>
          <a:p>
            <a:pPr marL="609600" indent="-609600" fontAlgn="auto">
              <a:spcAft>
                <a:spcPts val="0"/>
              </a:spcAft>
              <a:buFont typeface="Wingdings" pitchFamily="2" charset="2"/>
              <a:buNone/>
              <a:defRPr/>
            </a:pPr>
            <a:r>
              <a:rPr lang="sv-SE" sz="1600" smtClean="0"/>
              <a:t>3. Vad utlöste symtomen?</a:t>
            </a:r>
          </a:p>
          <a:p>
            <a:pPr marL="609600" indent="-609600" fontAlgn="auto">
              <a:spcAft>
                <a:spcPts val="0"/>
              </a:spcAft>
              <a:buFont typeface="Wingdings" pitchFamily="2" charset="2"/>
              <a:buNone/>
              <a:defRPr/>
            </a:pPr>
            <a:r>
              <a:rPr lang="sv-SE" sz="1600" smtClean="0"/>
              <a:t>4. Dygnsvariation (omgivning, miljö, bemötande)?</a:t>
            </a:r>
          </a:p>
          <a:p>
            <a:pPr marL="609600" indent="-609600" fontAlgn="auto">
              <a:spcAft>
                <a:spcPts val="0"/>
              </a:spcAft>
              <a:buFont typeface="Wingdings" pitchFamily="2" charset="2"/>
              <a:buNone/>
              <a:defRPr/>
            </a:pPr>
            <a:r>
              <a:rPr lang="sv-SE" sz="1600" smtClean="0"/>
              <a:t>    När bra? När inte bra?</a:t>
            </a:r>
          </a:p>
          <a:p>
            <a:pPr marL="609600" indent="-609600" fontAlgn="auto">
              <a:spcAft>
                <a:spcPts val="0"/>
              </a:spcAft>
              <a:buFont typeface="Wingdings" pitchFamily="2" charset="2"/>
              <a:buNone/>
              <a:defRPr/>
            </a:pPr>
            <a:r>
              <a:rPr lang="sv-SE" sz="1600" smtClean="0"/>
              <a:t>5. Tidigare sjukhistoria?</a:t>
            </a:r>
          </a:p>
          <a:p>
            <a:pPr marL="609600" indent="-609600" fontAlgn="auto">
              <a:spcAft>
                <a:spcPts val="0"/>
              </a:spcAft>
              <a:buFont typeface="Wingdings" pitchFamily="2" charset="2"/>
              <a:buNone/>
              <a:defRPr/>
            </a:pPr>
            <a:r>
              <a:rPr lang="sv-SE" sz="1600" smtClean="0"/>
              <a:t>6. Medicinsk bedömning, fysiskt och psykiskt status</a:t>
            </a:r>
          </a:p>
          <a:p>
            <a:pPr marL="609600" indent="-609600" fontAlgn="auto">
              <a:spcAft>
                <a:spcPts val="0"/>
              </a:spcAft>
              <a:buFont typeface="Wingdings" pitchFamily="2" charset="2"/>
              <a:buNone/>
              <a:defRPr/>
            </a:pPr>
            <a:r>
              <a:rPr lang="sv-SE" sz="1600" smtClean="0"/>
              <a:t>	     undersök hela kroppen; mun, mage, leder fötter</a:t>
            </a:r>
          </a:p>
          <a:p>
            <a:pPr marL="609600" indent="-609600" fontAlgn="auto">
              <a:spcAft>
                <a:spcPts val="0"/>
              </a:spcAft>
              <a:buFont typeface="Wingdings" pitchFamily="2" charset="2"/>
              <a:buNone/>
              <a:defRPr/>
            </a:pPr>
            <a:r>
              <a:rPr lang="sv-SE" sz="1600" smtClean="0"/>
              <a:t>7. Basala mänskliga behov tillgodosedda?</a:t>
            </a:r>
          </a:p>
          <a:p>
            <a:pPr marL="609600" indent="-609600" fontAlgn="auto">
              <a:spcAft>
                <a:spcPts val="0"/>
              </a:spcAft>
              <a:buFont typeface="Wingdings" pitchFamily="2" charset="2"/>
              <a:buNone/>
              <a:defRPr/>
            </a:pPr>
            <a:r>
              <a:rPr lang="sv-SE" sz="1600" smtClean="0"/>
              <a:t>	Närhet, aktivitet, nutrition, mag-tarmfunktion, vattenkastning, sömn, </a:t>
            </a:r>
          </a:p>
          <a:p>
            <a:pPr marL="609600" indent="-609600" fontAlgn="auto">
              <a:spcAft>
                <a:spcPts val="0"/>
              </a:spcAft>
              <a:buFont typeface="Wingdings" pitchFamily="2" charset="2"/>
              <a:buNone/>
              <a:defRPr/>
            </a:pPr>
            <a:r>
              <a:rPr lang="sv-SE" sz="1600" smtClean="0"/>
              <a:t>8. Läkemedelssanering? Adekvat smärtlindring?</a:t>
            </a:r>
          </a:p>
          <a:p>
            <a:pPr marL="609600" indent="-609600" fontAlgn="auto">
              <a:spcAft>
                <a:spcPts val="0"/>
              </a:spcAft>
              <a:buFont typeface="Wingdings" pitchFamily="2" charset="2"/>
              <a:buNone/>
              <a:defRPr/>
            </a:pPr>
            <a:r>
              <a:rPr lang="sv-SE" sz="1600" smtClean="0"/>
              <a:t>9. Bedömning </a:t>
            </a:r>
          </a:p>
          <a:p>
            <a:pPr marL="609600" indent="-609600" fontAlgn="auto">
              <a:spcAft>
                <a:spcPts val="0"/>
              </a:spcAft>
              <a:buFont typeface="Wingdings" pitchFamily="2" charset="2"/>
              <a:buNone/>
              <a:defRPr/>
            </a:pPr>
            <a:r>
              <a:rPr lang="sv-SE" sz="1600" smtClean="0"/>
              <a:t>10. Orsaksinriktad åtgärd</a:t>
            </a:r>
          </a:p>
          <a:p>
            <a:pPr marL="609600" indent="-609600" fontAlgn="auto">
              <a:spcAft>
                <a:spcPts val="0"/>
              </a:spcAft>
              <a:buFont typeface="Wingdings" pitchFamily="2" charset="2"/>
              <a:buNone/>
              <a:defRPr/>
            </a:pPr>
            <a:r>
              <a:rPr lang="sv-SE" sz="1600" smtClean="0"/>
              <a:t>11. Utvärdera</a:t>
            </a:r>
          </a:p>
          <a:p>
            <a:pPr marL="609600" indent="-609600" fontAlgn="auto">
              <a:spcAft>
                <a:spcPts val="0"/>
              </a:spcAft>
              <a:buFont typeface="Wingdings" pitchFamily="2" charset="2"/>
              <a:buNone/>
              <a:defRPr/>
            </a:pPr>
            <a:r>
              <a:rPr lang="sv-SE" sz="1600" smtClean="0"/>
              <a:t>12. Behandla inte kommunikationsbrist med läkemedel!</a:t>
            </a:r>
          </a:p>
          <a:p>
            <a:pPr marL="609600" indent="-609600" fontAlgn="auto">
              <a:spcAft>
                <a:spcPts val="0"/>
              </a:spcAft>
              <a:buFont typeface="Wingdings" pitchFamily="2" charset="2"/>
              <a:buNone/>
              <a:defRPr/>
            </a:pPr>
            <a:endParaRPr lang="sv-SE" sz="1600"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1" name="Rectangle 2"/>
          <p:cNvSpPr>
            <a:spLocks noGrp="1" noChangeArrowheads="1"/>
          </p:cNvSpPr>
          <p:nvPr>
            <p:ph type="title"/>
          </p:nvPr>
        </p:nvSpPr>
        <p:spPr>
          <a:xfrm>
            <a:off x="179388" y="292100"/>
            <a:ext cx="8785225" cy="1384300"/>
          </a:xfrm>
        </p:spPr>
        <p:txBody>
          <a:bodyPr/>
          <a:lstStyle/>
          <a:p>
            <a:r>
              <a:rPr lang="sv-SE" sz="4000" smtClean="0"/>
              <a:t>Arbetsstruktur vid beteendestörning</a:t>
            </a:r>
          </a:p>
        </p:txBody>
      </p:sp>
      <p:sp>
        <p:nvSpPr>
          <p:cNvPr id="153602" name="Rectangle 3"/>
          <p:cNvSpPr>
            <a:spLocks noGrp="1" noChangeArrowheads="1"/>
          </p:cNvSpPr>
          <p:nvPr>
            <p:ph type="body" idx="1"/>
          </p:nvPr>
        </p:nvSpPr>
        <p:spPr>
          <a:xfrm>
            <a:off x="457200" y="1600200"/>
            <a:ext cx="8229600" cy="4997450"/>
          </a:xfrm>
        </p:spPr>
        <p:txBody>
          <a:bodyPr/>
          <a:lstStyle/>
          <a:p>
            <a:pPr>
              <a:lnSpc>
                <a:spcPct val="90000"/>
              </a:lnSpc>
            </a:pPr>
            <a:r>
              <a:rPr lang="sv-SE" sz="2400" smtClean="0"/>
              <a:t>Beteende</a:t>
            </a:r>
          </a:p>
          <a:p>
            <a:pPr>
              <a:lnSpc>
                <a:spcPct val="90000"/>
              </a:lnSpc>
            </a:pPr>
            <a:endParaRPr lang="sv-SE" sz="2400" smtClean="0"/>
          </a:p>
          <a:p>
            <a:pPr>
              <a:lnSpc>
                <a:spcPct val="90000"/>
              </a:lnSpc>
            </a:pPr>
            <a:r>
              <a:rPr lang="sv-SE" sz="2400" smtClean="0"/>
              <a:t>Analys</a:t>
            </a:r>
          </a:p>
          <a:p>
            <a:pPr>
              <a:lnSpc>
                <a:spcPct val="90000"/>
              </a:lnSpc>
            </a:pPr>
            <a:endParaRPr lang="sv-SE" sz="2400" smtClean="0"/>
          </a:p>
          <a:p>
            <a:pPr>
              <a:lnSpc>
                <a:spcPct val="90000"/>
              </a:lnSpc>
            </a:pPr>
            <a:r>
              <a:rPr lang="sv-SE" sz="2400" smtClean="0"/>
              <a:t>Bedömning</a:t>
            </a:r>
          </a:p>
          <a:p>
            <a:pPr>
              <a:lnSpc>
                <a:spcPct val="90000"/>
              </a:lnSpc>
            </a:pPr>
            <a:endParaRPr lang="sv-SE" sz="2400" smtClean="0"/>
          </a:p>
          <a:p>
            <a:pPr>
              <a:lnSpc>
                <a:spcPct val="90000"/>
              </a:lnSpc>
            </a:pPr>
            <a:r>
              <a:rPr lang="sv-SE" sz="2400" smtClean="0"/>
              <a:t>Åtgärd</a:t>
            </a:r>
          </a:p>
          <a:p>
            <a:pPr>
              <a:lnSpc>
                <a:spcPct val="90000"/>
              </a:lnSpc>
            </a:pPr>
            <a:endParaRPr lang="sv-SE" sz="2400" smtClean="0"/>
          </a:p>
          <a:p>
            <a:pPr>
              <a:lnSpc>
                <a:spcPct val="90000"/>
              </a:lnSpc>
            </a:pPr>
            <a:r>
              <a:rPr lang="sv-SE" sz="2400" smtClean="0"/>
              <a:t>Utvärdering</a:t>
            </a:r>
          </a:p>
          <a:p>
            <a:pPr>
              <a:lnSpc>
                <a:spcPct val="90000"/>
              </a:lnSpc>
            </a:pPr>
            <a:endParaRPr lang="sv-SE" sz="2400" smtClean="0"/>
          </a:p>
          <a:p>
            <a:pPr>
              <a:lnSpc>
                <a:spcPct val="90000"/>
              </a:lnSpc>
            </a:pPr>
            <a:endParaRPr lang="sv-SE" sz="2400" smtClean="0"/>
          </a:p>
          <a:p>
            <a:pPr>
              <a:lnSpc>
                <a:spcPct val="90000"/>
              </a:lnSpc>
            </a:pPr>
            <a:r>
              <a:rPr lang="sv-SE" sz="2400" smtClean="0"/>
              <a:t>Dokumentera!</a:t>
            </a:r>
          </a:p>
        </p:txBody>
      </p:sp>
      <p:sp>
        <p:nvSpPr>
          <p:cNvPr id="153603" name="AutoShape 4"/>
          <p:cNvSpPr>
            <a:spLocks noChangeArrowheads="1"/>
          </p:cNvSpPr>
          <p:nvPr/>
        </p:nvSpPr>
        <p:spPr bwMode="auto">
          <a:xfrm rot="-5400000">
            <a:off x="2016125" y="3609976"/>
            <a:ext cx="2230437" cy="1008062"/>
          </a:xfrm>
          <a:prstGeom prst="curvedUpArrow">
            <a:avLst>
              <a:gd name="adj1" fmla="val 44252"/>
              <a:gd name="adj2" fmla="val 88504"/>
              <a:gd name="adj3" fmla="val 33333"/>
            </a:avLst>
          </a:prstGeom>
          <a:noFill/>
          <a:ln w="9525">
            <a:solidFill>
              <a:srgbClr val="FFFF00"/>
            </a:solidFill>
            <a:miter lim="800000"/>
            <a:headEnd/>
            <a:tailEnd/>
          </a:ln>
        </p:spPr>
        <p:txBody>
          <a:bodyPr wrap="none" anchor="ctr"/>
          <a:lstStyle/>
          <a:p>
            <a:endParaRPr lang="da-DK">
              <a:latin typeface="Calibri" pitchFamily="34" charset="0"/>
            </a:endParaRPr>
          </a:p>
        </p:txBody>
      </p:sp>
      <p:sp>
        <p:nvSpPr>
          <p:cNvPr id="153604" name="Line 5"/>
          <p:cNvSpPr>
            <a:spLocks noChangeShapeType="1"/>
          </p:cNvSpPr>
          <p:nvPr/>
        </p:nvSpPr>
        <p:spPr bwMode="auto">
          <a:xfrm>
            <a:off x="1403350" y="3716338"/>
            <a:ext cx="0" cy="288925"/>
          </a:xfrm>
          <a:prstGeom prst="line">
            <a:avLst/>
          </a:prstGeom>
          <a:noFill/>
          <a:ln w="28575">
            <a:solidFill>
              <a:schemeClr val="tx1"/>
            </a:solidFill>
            <a:round/>
            <a:headEnd/>
            <a:tailEnd type="triangle" w="med" len="med"/>
          </a:ln>
        </p:spPr>
        <p:txBody>
          <a:bodyPr/>
          <a:lstStyle/>
          <a:p>
            <a:endParaRPr lang="da-DK"/>
          </a:p>
        </p:txBody>
      </p:sp>
      <p:sp>
        <p:nvSpPr>
          <p:cNvPr id="153605" name="Line 6"/>
          <p:cNvSpPr>
            <a:spLocks noChangeShapeType="1"/>
          </p:cNvSpPr>
          <p:nvPr/>
        </p:nvSpPr>
        <p:spPr bwMode="auto">
          <a:xfrm>
            <a:off x="1403350" y="4508500"/>
            <a:ext cx="0" cy="288925"/>
          </a:xfrm>
          <a:prstGeom prst="line">
            <a:avLst/>
          </a:prstGeom>
          <a:noFill/>
          <a:ln w="28575">
            <a:solidFill>
              <a:schemeClr val="tx1"/>
            </a:solidFill>
            <a:round/>
            <a:headEnd/>
            <a:tailEnd type="triangle" w="med" len="med"/>
          </a:ln>
        </p:spPr>
        <p:txBody>
          <a:bodyPr/>
          <a:lstStyle/>
          <a:p>
            <a:endParaRPr lang="da-DK"/>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ChangeArrowheads="1"/>
          </p:cNvSpPr>
          <p:nvPr>
            <p:ph type="title"/>
          </p:nvPr>
        </p:nvSpPr>
        <p:spPr/>
        <p:txBody>
          <a:bodyPr/>
          <a:lstStyle/>
          <a:p>
            <a:r>
              <a:rPr lang="sv-SE" smtClean="0"/>
              <a:t>Behandling vid BPSD</a:t>
            </a:r>
          </a:p>
        </p:txBody>
      </p:sp>
      <p:sp>
        <p:nvSpPr>
          <p:cNvPr id="154626" name="Rectangle 3"/>
          <p:cNvSpPr>
            <a:spLocks noGrp="1" noChangeArrowheads="1"/>
          </p:cNvSpPr>
          <p:nvPr>
            <p:ph type="body" idx="1"/>
          </p:nvPr>
        </p:nvSpPr>
        <p:spPr>
          <a:xfrm>
            <a:off x="0" y="1484313"/>
            <a:ext cx="9144000" cy="4114800"/>
          </a:xfrm>
        </p:spPr>
        <p:txBody>
          <a:bodyPr/>
          <a:lstStyle/>
          <a:p>
            <a:endParaRPr lang="sv-SE" smtClean="0"/>
          </a:p>
          <a:p>
            <a:r>
              <a:rPr lang="sv-SE" sz="2800" smtClean="0"/>
              <a:t>Viktigt att förstå bakgrunden – symtomkontroll?</a:t>
            </a:r>
          </a:p>
          <a:p>
            <a:endParaRPr lang="sv-SE" sz="2800" smtClean="0"/>
          </a:p>
          <a:p>
            <a:r>
              <a:rPr lang="sv-SE" sz="2800" smtClean="0"/>
              <a:t>Starkt evidens initiala interventioner av icke-farmakologisk art</a:t>
            </a:r>
          </a:p>
          <a:p>
            <a:pPr>
              <a:buFont typeface="Wingdings" pitchFamily="2" charset="2"/>
              <a:buNone/>
            </a:pPr>
            <a:endParaRPr lang="sv-SE" sz="2800" smtClean="0"/>
          </a:p>
          <a:p>
            <a:r>
              <a:rPr lang="sv-SE" sz="2800" smtClean="0"/>
              <a:t>Behandla inte kommunikationsbrist med Läkemedel!</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Rectangle 2"/>
          <p:cNvSpPr>
            <a:spLocks noGrp="1" noChangeArrowheads="1"/>
          </p:cNvSpPr>
          <p:nvPr>
            <p:ph type="title"/>
          </p:nvPr>
        </p:nvSpPr>
        <p:spPr/>
        <p:txBody>
          <a:bodyPr/>
          <a:lstStyle/>
          <a:p>
            <a:r>
              <a:rPr lang="sv-SE" sz="3400" smtClean="0"/>
              <a:t>Icke-farmakologisk behandling vid BPSD</a:t>
            </a:r>
          </a:p>
        </p:txBody>
      </p:sp>
      <p:sp>
        <p:nvSpPr>
          <p:cNvPr id="155650" name="Rectangle 3"/>
          <p:cNvSpPr>
            <a:spLocks noGrp="1" noChangeArrowheads="1"/>
          </p:cNvSpPr>
          <p:nvPr>
            <p:ph type="body" idx="1"/>
          </p:nvPr>
        </p:nvSpPr>
        <p:spPr>
          <a:xfrm>
            <a:off x="457200" y="1125538"/>
            <a:ext cx="8686800" cy="5732462"/>
          </a:xfrm>
        </p:spPr>
        <p:txBody>
          <a:bodyPr/>
          <a:lstStyle/>
          <a:p>
            <a:pPr>
              <a:lnSpc>
                <a:spcPct val="90000"/>
              </a:lnSpc>
              <a:buFont typeface="Wingdings" pitchFamily="2" charset="2"/>
              <a:buNone/>
            </a:pPr>
            <a:endParaRPr lang="sv-SE" sz="2800" smtClean="0"/>
          </a:p>
          <a:p>
            <a:pPr>
              <a:lnSpc>
                <a:spcPct val="90000"/>
              </a:lnSpc>
            </a:pPr>
            <a:r>
              <a:rPr lang="sv-SE" sz="2800" smtClean="0"/>
              <a:t>Anpassa miljö och bemötande</a:t>
            </a:r>
          </a:p>
          <a:p>
            <a:pPr>
              <a:lnSpc>
                <a:spcPct val="90000"/>
              </a:lnSpc>
              <a:buFont typeface="Wingdings" pitchFamily="2" charset="2"/>
              <a:buNone/>
            </a:pPr>
            <a:endParaRPr lang="sv-SE" sz="2800" smtClean="0"/>
          </a:p>
          <a:p>
            <a:pPr>
              <a:lnSpc>
                <a:spcPct val="90000"/>
              </a:lnSpc>
            </a:pPr>
            <a:r>
              <a:rPr lang="sv-SE" sz="2800" smtClean="0"/>
              <a:t>Identifiera och åtgärda störande faktorer: </a:t>
            </a:r>
          </a:p>
          <a:p>
            <a:pPr>
              <a:lnSpc>
                <a:spcPct val="90000"/>
              </a:lnSpc>
              <a:buFont typeface="Wingdings" pitchFamily="2" charset="2"/>
              <a:buNone/>
            </a:pPr>
            <a:r>
              <a:rPr lang="sv-SE" sz="2800" smtClean="0"/>
              <a:t>	smärta, förstoppning, urinretention, fraktur, privat sfär bruten - detektivarbete</a:t>
            </a:r>
          </a:p>
          <a:p>
            <a:pPr>
              <a:lnSpc>
                <a:spcPct val="90000"/>
              </a:lnSpc>
            </a:pPr>
            <a:endParaRPr lang="sv-SE" sz="2800" smtClean="0"/>
          </a:p>
          <a:p>
            <a:pPr>
              <a:lnSpc>
                <a:spcPct val="90000"/>
              </a:lnSpc>
            </a:pPr>
            <a:r>
              <a:rPr lang="sv-SE" sz="2800" smtClean="0"/>
              <a:t>Flexibilitet i omvårdnad</a:t>
            </a:r>
          </a:p>
          <a:p>
            <a:pPr>
              <a:lnSpc>
                <a:spcPct val="90000"/>
              </a:lnSpc>
              <a:buFont typeface="Wingdings" pitchFamily="2" charset="2"/>
              <a:buNone/>
            </a:pPr>
            <a:endParaRPr lang="sv-SE" sz="2800" smtClean="0"/>
          </a:p>
          <a:p>
            <a:pPr>
              <a:lnSpc>
                <a:spcPct val="90000"/>
              </a:lnSpc>
            </a:pPr>
            <a:r>
              <a:rPr lang="sv-SE" sz="2800" smtClean="0"/>
              <a:t>Allt är inte läkemedel!</a:t>
            </a:r>
          </a:p>
          <a:p>
            <a:pPr>
              <a:lnSpc>
                <a:spcPct val="90000"/>
              </a:lnSpc>
              <a:buFont typeface="Wingdings" pitchFamily="2" charset="2"/>
              <a:buNone/>
            </a:pPr>
            <a:r>
              <a:rPr lang="sv-SE" sz="2800" smtClean="0"/>
              <a:t>	massage, vårdarsång, musikterapi, djurterapi </a:t>
            </a:r>
          </a:p>
          <a:p>
            <a:pPr>
              <a:lnSpc>
                <a:spcPct val="90000"/>
              </a:lnSpc>
              <a:buFont typeface="Wingdings" pitchFamily="2" charset="2"/>
              <a:buNone/>
            </a:pPr>
            <a:r>
              <a:rPr lang="sv-SE" sz="2800" smtClean="0"/>
              <a:t>	svårt att värdera – kan prövas  (låg evidens)</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3" name="Rectangle 2"/>
          <p:cNvSpPr>
            <a:spLocks noGrp="1" noChangeArrowheads="1"/>
          </p:cNvSpPr>
          <p:nvPr>
            <p:ph type="title"/>
          </p:nvPr>
        </p:nvSpPr>
        <p:spPr/>
        <p:txBody>
          <a:bodyPr/>
          <a:lstStyle/>
          <a:p>
            <a:endParaRPr lang="da-DK" smtClean="0"/>
          </a:p>
        </p:txBody>
      </p:sp>
      <p:pic>
        <p:nvPicPr>
          <p:cNvPr id="156674" name="Picture 3" descr="MargaretaSkog126"/>
          <p:cNvPicPr>
            <a:picLocks noChangeAspect="1" noChangeArrowheads="1"/>
          </p:cNvPicPr>
          <p:nvPr/>
        </p:nvPicPr>
        <p:blipFill>
          <a:blip r:embed="rId2"/>
          <a:srcRect/>
          <a:stretch>
            <a:fillRect/>
          </a:stretch>
        </p:blipFill>
        <p:spPr bwMode="auto">
          <a:xfrm>
            <a:off x="2051050" y="174625"/>
            <a:ext cx="4751388" cy="6508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Rectangle 2"/>
          <p:cNvSpPr>
            <a:spLocks noGrp="1" noChangeArrowheads="1"/>
          </p:cNvSpPr>
          <p:nvPr>
            <p:ph type="title"/>
          </p:nvPr>
        </p:nvSpPr>
        <p:spPr/>
        <p:txBody>
          <a:bodyPr/>
          <a:lstStyle/>
          <a:p>
            <a:endParaRPr lang="da-DK" smtClean="0"/>
          </a:p>
        </p:txBody>
      </p:sp>
      <p:pic>
        <p:nvPicPr>
          <p:cNvPr id="157698" name="Picture 3" descr="MargaretaSkog2127"/>
          <p:cNvPicPr>
            <a:picLocks noChangeAspect="1" noChangeArrowheads="1"/>
          </p:cNvPicPr>
          <p:nvPr/>
        </p:nvPicPr>
        <p:blipFill>
          <a:blip r:embed="rId2"/>
          <a:srcRect/>
          <a:stretch>
            <a:fillRect/>
          </a:stretch>
        </p:blipFill>
        <p:spPr bwMode="auto">
          <a:xfrm>
            <a:off x="2187575" y="188913"/>
            <a:ext cx="4768850" cy="6480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1" name="Picture 2"/>
          <p:cNvPicPr>
            <a:picLocks noChangeAspect="1" noChangeArrowheads="1"/>
          </p:cNvPicPr>
          <p:nvPr/>
        </p:nvPicPr>
        <p:blipFill>
          <a:blip r:embed="rId2"/>
          <a:srcRect/>
          <a:stretch>
            <a:fillRect/>
          </a:stretch>
        </p:blipFill>
        <p:spPr bwMode="auto">
          <a:xfrm>
            <a:off x="250825" y="450850"/>
            <a:ext cx="8642350" cy="5954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Rectangle 2"/>
          <p:cNvSpPr>
            <a:spLocks noGrp="1" noChangeArrowheads="1"/>
          </p:cNvSpPr>
          <p:nvPr>
            <p:ph type="title"/>
          </p:nvPr>
        </p:nvSpPr>
        <p:spPr/>
        <p:txBody>
          <a:bodyPr/>
          <a:lstStyle/>
          <a:p>
            <a:r>
              <a:rPr lang="sv-SE" sz="3400" smtClean="0"/>
              <a:t>Farmakologisk behandling vid BPSD</a:t>
            </a:r>
          </a:p>
        </p:txBody>
      </p:sp>
      <p:sp>
        <p:nvSpPr>
          <p:cNvPr id="159746" name="Rectangle 3"/>
          <p:cNvSpPr>
            <a:spLocks noGrp="1" noChangeArrowheads="1"/>
          </p:cNvSpPr>
          <p:nvPr>
            <p:ph type="body" idx="1"/>
          </p:nvPr>
        </p:nvSpPr>
        <p:spPr/>
        <p:txBody>
          <a:bodyPr/>
          <a:lstStyle/>
          <a:p>
            <a:endParaRPr lang="da-DK" smtClean="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Rectangle 2"/>
          <p:cNvSpPr>
            <a:spLocks noGrp="1" noChangeArrowheads="1"/>
          </p:cNvSpPr>
          <p:nvPr>
            <p:ph type="title"/>
          </p:nvPr>
        </p:nvSpPr>
        <p:spPr/>
        <p:txBody>
          <a:bodyPr/>
          <a:lstStyle/>
          <a:p>
            <a:r>
              <a:rPr lang="sv-SE" smtClean="0"/>
              <a:t>Haldol</a:t>
            </a:r>
          </a:p>
        </p:txBody>
      </p:sp>
      <p:sp>
        <p:nvSpPr>
          <p:cNvPr id="160770" name="Rectangle 3"/>
          <p:cNvSpPr>
            <a:spLocks noGrp="1" noChangeArrowheads="1"/>
          </p:cNvSpPr>
          <p:nvPr>
            <p:ph type="body" idx="1"/>
          </p:nvPr>
        </p:nvSpPr>
        <p:spPr>
          <a:xfrm>
            <a:off x="457200" y="1557338"/>
            <a:ext cx="8229600" cy="4465637"/>
          </a:xfrm>
        </p:spPr>
        <p:txBody>
          <a:bodyPr/>
          <a:lstStyle/>
          <a:p>
            <a:r>
              <a:rPr lang="sv-SE" smtClean="0"/>
              <a:t>3 studier</a:t>
            </a:r>
          </a:p>
          <a:p>
            <a:r>
              <a:rPr lang="sv-SE" smtClean="0"/>
              <a:t>Viss effekt mot aggressivitet i doser över 1,5mg/dag</a:t>
            </a:r>
          </a:p>
          <a:p>
            <a:r>
              <a:rPr lang="sv-SE" smtClean="0"/>
              <a:t>Otillröcklig med data för effekt av doser under 1,5mg/dag</a:t>
            </a:r>
          </a:p>
          <a:p>
            <a:r>
              <a:rPr lang="sv-SE" smtClean="0"/>
              <a:t>Extrapyramidala biverkningar begränsar nyttan</a:t>
            </a:r>
          </a:p>
          <a:p>
            <a:r>
              <a:rPr lang="sv-SE" smtClean="0"/>
              <a:t>Demens ej studerat, rekommenderas ej</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457200" y="277813"/>
            <a:ext cx="8229600" cy="747712"/>
          </a:xfrm>
        </p:spPr>
        <p:txBody>
          <a:bodyPr rtlCol="0">
            <a:normAutofit fontScale="90000"/>
          </a:bodyPr>
          <a:lstStyle/>
          <a:p>
            <a:pPr fontAlgn="auto">
              <a:spcAft>
                <a:spcPts val="0"/>
              </a:spcAft>
              <a:defRPr/>
            </a:pPr>
            <a:r>
              <a:rPr lang="sv-SE" smtClean="0"/>
              <a:t>Risperdal</a:t>
            </a:r>
          </a:p>
        </p:txBody>
      </p:sp>
      <p:sp>
        <p:nvSpPr>
          <p:cNvPr id="161794" name="Rectangle 3"/>
          <p:cNvSpPr>
            <a:spLocks noGrp="1" noChangeArrowheads="1"/>
          </p:cNvSpPr>
          <p:nvPr>
            <p:ph type="body" idx="1"/>
          </p:nvPr>
        </p:nvSpPr>
        <p:spPr>
          <a:xfrm>
            <a:off x="457200" y="1270000"/>
            <a:ext cx="8229600" cy="4967288"/>
          </a:xfrm>
        </p:spPr>
        <p:txBody>
          <a:bodyPr/>
          <a:lstStyle/>
          <a:p>
            <a:pPr>
              <a:lnSpc>
                <a:spcPct val="80000"/>
              </a:lnSpc>
            </a:pPr>
            <a:r>
              <a:rPr lang="sv-SE" sz="1800" smtClean="0"/>
              <a:t>6 studier - 30-60% förbättras - skillnad mot placebo inte signifikant!</a:t>
            </a:r>
          </a:p>
          <a:p>
            <a:pPr>
              <a:lnSpc>
                <a:spcPct val="80000"/>
              </a:lnSpc>
              <a:buFont typeface="Wingdings" pitchFamily="2" charset="2"/>
              <a:buNone/>
            </a:pPr>
            <a:endParaRPr lang="sv-SE" sz="1800" smtClean="0"/>
          </a:p>
          <a:p>
            <a:pPr>
              <a:lnSpc>
                <a:spcPct val="80000"/>
              </a:lnSpc>
            </a:pPr>
            <a:r>
              <a:rPr lang="sv-SE" sz="1800" smtClean="0"/>
              <a:t>En studie; Risperdal 1,2mg/dag effekt på psykotiska symtom vid svår demens men effekt liten jämfört med placebo (uttalad demens och svåra symtom)</a:t>
            </a:r>
          </a:p>
          <a:p>
            <a:pPr>
              <a:lnSpc>
                <a:spcPct val="80000"/>
              </a:lnSpc>
              <a:buFont typeface="Wingdings" pitchFamily="2" charset="2"/>
              <a:buNone/>
            </a:pPr>
            <a:endParaRPr lang="sv-SE" sz="1800" smtClean="0"/>
          </a:p>
          <a:p>
            <a:pPr>
              <a:lnSpc>
                <a:spcPct val="80000"/>
              </a:lnSpc>
            </a:pPr>
            <a:r>
              <a:rPr lang="sv-SE" sz="1800" smtClean="0">
                <a:cs typeface="Tahoma" pitchFamily="34" charset="0"/>
              </a:rPr>
              <a:t>≥</a:t>
            </a:r>
            <a:r>
              <a:rPr lang="sv-SE" sz="1800" smtClean="0"/>
              <a:t>MMT 13-15 ingen skillnad mellan Risperdal och placebo</a:t>
            </a:r>
          </a:p>
          <a:p>
            <a:pPr>
              <a:lnSpc>
                <a:spcPct val="80000"/>
              </a:lnSpc>
            </a:pPr>
            <a:endParaRPr lang="sv-SE" sz="1800" smtClean="0"/>
          </a:p>
          <a:p>
            <a:pPr>
              <a:lnSpc>
                <a:spcPct val="80000"/>
              </a:lnSpc>
            </a:pPr>
            <a:r>
              <a:rPr lang="sv-SE" sz="1800" smtClean="0"/>
              <a:t>Extrapyramidala biverkningar</a:t>
            </a:r>
          </a:p>
          <a:p>
            <a:pPr>
              <a:lnSpc>
                <a:spcPct val="80000"/>
              </a:lnSpc>
              <a:buFont typeface="Wingdings" pitchFamily="2" charset="2"/>
              <a:buNone/>
            </a:pPr>
            <a:endParaRPr lang="sv-SE" sz="1800" smtClean="0"/>
          </a:p>
          <a:p>
            <a:pPr>
              <a:lnSpc>
                <a:spcPct val="80000"/>
              </a:lnSpc>
            </a:pPr>
            <a:r>
              <a:rPr lang="sv-SE" sz="1800" smtClean="0"/>
              <a:t>tidigare indikation: ospecifika orostillstånd vid demens</a:t>
            </a:r>
          </a:p>
          <a:p>
            <a:pPr>
              <a:lnSpc>
                <a:spcPct val="80000"/>
              </a:lnSpc>
              <a:buFont typeface="Wingdings" pitchFamily="2" charset="2"/>
              <a:buNone/>
            </a:pPr>
            <a:r>
              <a:rPr lang="sv-SE" sz="1800" smtClean="0"/>
              <a:t>	ändrad indikation efter metaanalys 2004 ökad risk för cerebrovaskulära händelser (stroke eller TIA) bland Risperdalbeh. patienter</a:t>
            </a:r>
          </a:p>
          <a:p>
            <a:pPr>
              <a:lnSpc>
                <a:spcPct val="80000"/>
              </a:lnSpc>
              <a:buFont typeface="Wingdings" pitchFamily="2" charset="2"/>
              <a:buNone/>
            </a:pPr>
            <a:endParaRPr lang="sv-SE" sz="1800" smtClean="0"/>
          </a:p>
          <a:p>
            <a:pPr>
              <a:lnSpc>
                <a:spcPct val="80000"/>
              </a:lnSpc>
            </a:pPr>
            <a:r>
              <a:rPr lang="sv-SE" sz="1800" smtClean="0"/>
              <a:t>Aktuell indikation: uttalade psykotiska symtom som aggressivitet hos personer med demens hos vilka sådana störningar kan leda till patientlidande, potentiell fara för patienten eller risk för självskada</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2"/>
          <p:cNvSpPr>
            <a:spLocks noGrp="1" noChangeArrowheads="1"/>
          </p:cNvSpPr>
          <p:nvPr>
            <p:ph type="title"/>
          </p:nvPr>
        </p:nvSpPr>
        <p:spPr/>
        <p:txBody>
          <a:bodyPr/>
          <a:lstStyle/>
          <a:p>
            <a:r>
              <a:rPr lang="sv-SE" smtClean="0"/>
              <a:t>Bensodiazepiner</a:t>
            </a:r>
          </a:p>
        </p:txBody>
      </p:sp>
      <p:sp>
        <p:nvSpPr>
          <p:cNvPr id="162818" name="Rectangle 3"/>
          <p:cNvSpPr>
            <a:spLocks noGrp="1" noChangeArrowheads="1"/>
          </p:cNvSpPr>
          <p:nvPr>
            <p:ph type="body" idx="1"/>
          </p:nvPr>
        </p:nvSpPr>
        <p:spPr>
          <a:xfrm>
            <a:off x="457200" y="1257300"/>
            <a:ext cx="8229600" cy="4764088"/>
          </a:xfrm>
        </p:spPr>
        <p:txBody>
          <a:bodyPr/>
          <a:lstStyle/>
          <a:p>
            <a:pPr>
              <a:lnSpc>
                <a:spcPct val="80000"/>
              </a:lnSpc>
            </a:pPr>
            <a:r>
              <a:rPr lang="sv-SE" sz="2400" smtClean="0"/>
              <a:t>en studie på Temesta: </a:t>
            </a:r>
          </a:p>
          <a:p>
            <a:pPr>
              <a:lnSpc>
                <a:spcPct val="80000"/>
              </a:lnSpc>
              <a:buFont typeface="Wingdings" pitchFamily="2" charset="2"/>
              <a:buNone/>
            </a:pPr>
            <a:r>
              <a:rPr lang="sv-SE" sz="2400" smtClean="0"/>
              <a:t>	- effektivare än placebo</a:t>
            </a:r>
          </a:p>
          <a:p>
            <a:pPr>
              <a:lnSpc>
                <a:spcPct val="80000"/>
              </a:lnSpc>
              <a:buFont typeface="Wingdings" pitchFamily="2" charset="2"/>
              <a:buNone/>
            </a:pPr>
            <a:r>
              <a:rPr lang="sv-SE" sz="2400" smtClean="0"/>
              <a:t>	- betydande fallrisk, nedsatt kognition och paradoxala reaktioner </a:t>
            </a:r>
          </a:p>
          <a:p>
            <a:pPr>
              <a:lnSpc>
                <a:spcPct val="80000"/>
              </a:lnSpc>
              <a:buFont typeface="Wingdings" pitchFamily="2" charset="2"/>
              <a:buNone/>
            </a:pPr>
            <a:endParaRPr lang="sv-SE" sz="2400" smtClean="0"/>
          </a:p>
          <a:p>
            <a:pPr>
              <a:lnSpc>
                <a:spcPct val="80000"/>
              </a:lnSpc>
            </a:pPr>
            <a:r>
              <a:rPr lang="sv-SE" sz="2400" smtClean="0"/>
              <a:t>Klinisk erfarenhet:</a:t>
            </a:r>
          </a:p>
          <a:p>
            <a:pPr>
              <a:lnSpc>
                <a:spcPct val="80000"/>
              </a:lnSpc>
              <a:buFont typeface="Wingdings" pitchFamily="2" charset="2"/>
              <a:buNone/>
            </a:pPr>
            <a:r>
              <a:rPr lang="sv-SE" sz="2400" smtClean="0"/>
              <a:t>	- kortverkande BDZ som Sobril kan prövas vid oro/ångest</a:t>
            </a:r>
          </a:p>
          <a:p>
            <a:pPr>
              <a:lnSpc>
                <a:spcPct val="80000"/>
              </a:lnSpc>
              <a:buFont typeface="Wingdings" pitchFamily="2" charset="2"/>
              <a:buNone/>
            </a:pPr>
            <a:endParaRPr lang="sv-SE" sz="2400" smtClean="0"/>
          </a:p>
          <a:p>
            <a:pPr>
              <a:lnSpc>
                <a:spcPct val="80000"/>
              </a:lnSpc>
            </a:pPr>
            <a:r>
              <a:rPr lang="sv-SE" sz="2400" smtClean="0"/>
              <a:t>Inga hållpunkter för positiva effekter vid långtidsanvändning</a:t>
            </a:r>
          </a:p>
          <a:p>
            <a:pPr>
              <a:lnSpc>
                <a:spcPct val="80000"/>
              </a:lnSpc>
            </a:pPr>
            <a:endParaRPr lang="sv-SE" sz="2400" smtClean="0"/>
          </a:p>
          <a:p>
            <a:pPr>
              <a:lnSpc>
                <a:spcPct val="80000"/>
              </a:lnSpc>
            </a:pPr>
            <a:r>
              <a:rPr lang="sv-SE" sz="2400" smtClean="0"/>
              <a:t>Risk för beroende och utsättningsfenomen</a:t>
            </a:r>
          </a:p>
          <a:p>
            <a:pPr>
              <a:lnSpc>
                <a:spcPct val="80000"/>
              </a:lnSpc>
            </a:pPr>
            <a:endParaRPr lang="sv-SE" sz="2400" smtClean="0"/>
          </a:p>
          <a:p>
            <a:pPr>
              <a:lnSpc>
                <a:spcPct val="80000"/>
              </a:lnSpc>
            </a:pPr>
            <a:r>
              <a:rPr lang="sv-SE" sz="2400" smtClean="0"/>
              <a:t>In- och utdatum</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2"/>
          <p:cNvSpPr>
            <a:spLocks noGrp="1" noChangeArrowheads="1"/>
          </p:cNvSpPr>
          <p:nvPr>
            <p:ph type="title"/>
          </p:nvPr>
        </p:nvSpPr>
        <p:spPr/>
        <p:txBody>
          <a:bodyPr/>
          <a:lstStyle/>
          <a:p>
            <a:r>
              <a:rPr lang="sv-SE" smtClean="0"/>
              <a:t>Heminevrin</a:t>
            </a:r>
          </a:p>
        </p:txBody>
      </p:sp>
      <p:sp>
        <p:nvSpPr>
          <p:cNvPr id="210947" name="Rectangle 3"/>
          <p:cNvSpPr>
            <a:spLocks noGrp="1" noChangeArrowheads="1"/>
          </p:cNvSpPr>
          <p:nvPr>
            <p:ph type="body" idx="1"/>
          </p:nvPr>
        </p:nvSpPr>
        <p:spPr>
          <a:xfrm>
            <a:off x="457200" y="1484313"/>
            <a:ext cx="8229600" cy="4114800"/>
          </a:xfrm>
        </p:spPr>
        <p:txBody>
          <a:bodyPr rtlCol="0">
            <a:normAutofit lnSpcReduction="10000"/>
          </a:bodyPr>
          <a:lstStyle/>
          <a:p>
            <a:pPr fontAlgn="auto">
              <a:lnSpc>
                <a:spcPct val="90000"/>
              </a:lnSpc>
              <a:spcAft>
                <a:spcPts val="0"/>
              </a:spcAft>
              <a:buFont typeface="Arial" pitchFamily="34" charset="0"/>
              <a:buChar char="•"/>
              <a:defRPr/>
            </a:pPr>
            <a:r>
              <a:rPr lang="sv-SE" sz="3000" dirty="0" smtClean="0"/>
              <a:t>Godkänt för sömnstörning och agitation på äldre</a:t>
            </a:r>
          </a:p>
          <a:p>
            <a:pPr fontAlgn="auto">
              <a:lnSpc>
                <a:spcPct val="90000"/>
              </a:lnSpc>
              <a:spcAft>
                <a:spcPts val="0"/>
              </a:spcAft>
              <a:buFont typeface="Arial" pitchFamily="34" charset="0"/>
              <a:buChar char="•"/>
              <a:defRPr/>
            </a:pPr>
            <a:endParaRPr lang="sv-SE" sz="3000" dirty="0" smtClean="0"/>
          </a:p>
          <a:p>
            <a:pPr fontAlgn="auto">
              <a:lnSpc>
                <a:spcPct val="90000"/>
              </a:lnSpc>
              <a:spcAft>
                <a:spcPts val="0"/>
              </a:spcAft>
              <a:buFont typeface="Arial" pitchFamily="34" charset="0"/>
              <a:buChar char="•"/>
              <a:defRPr/>
            </a:pPr>
            <a:r>
              <a:rPr lang="sv-SE" sz="3000" dirty="0" smtClean="0"/>
              <a:t>Inga studier på personer med demens</a:t>
            </a:r>
          </a:p>
          <a:p>
            <a:pPr marL="0" indent="0" fontAlgn="auto">
              <a:lnSpc>
                <a:spcPct val="90000"/>
              </a:lnSpc>
              <a:spcAft>
                <a:spcPts val="0"/>
              </a:spcAft>
              <a:buFont typeface="Wingdings" pitchFamily="2" charset="2"/>
              <a:buNone/>
              <a:defRPr/>
            </a:pPr>
            <a:endParaRPr lang="sv-SE" sz="3000" dirty="0" smtClean="0"/>
          </a:p>
          <a:p>
            <a:pPr fontAlgn="auto">
              <a:lnSpc>
                <a:spcPct val="90000"/>
              </a:lnSpc>
              <a:spcAft>
                <a:spcPts val="0"/>
              </a:spcAft>
              <a:buFont typeface="Arial" pitchFamily="34" charset="0"/>
              <a:buChar char="•"/>
              <a:defRPr/>
            </a:pPr>
            <a:r>
              <a:rPr lang="sv-SE" sz="3000" dirty="0" smtClean="0"/>
              <a:t>Biverkningsrisk</a:t>
            </a:r>
          </a:p>
          <a:p>
            <a:pPr fontAlgn="auto">
              <a:lnSpc>
                <a:spcPct val="90000"/>
              </a:lnSpc>
              <a:spcAft>
                <a:spcPts val="0"/>
              </a:spcAft>
              <a:buFont typeface="Arial" pitchFamily="34" charset="0"/>
              <a:buChar char="•"/>
              <a:defRPr/>
            </a:pPr>
            <a:endParaRPr lang="sv-SE" sz="3000" dirty="0" smtClean="0"/>
          </a:p>
          <a:p>
            <a:pPr fontAlgn="auto">
              <a:lnSpc>
                <a:spcPct val="90000"/>
              </a:lnSpc>
              <a:spcAft>
                <a:spcPts val="0"/>
              </a:spcAft>
              <a:buFont typeface="Arial" pitchFamily="34" charset="0"/>
              <a:buChar char="•"/>
              <a:defRPr/>
            </a:pPr>
            <a:r>
              <a:rPr lang="sv-SE" sz="3000" dirty="0" smtClean="0"/>
              <a:t>klinisk erfarenhet: </a:t>
            </a:r>
          </a:p>
          <a:p>
            <a:pPr fontAlgn="auto">
              <a:lnSpc>
                <a:spcPct val="90000"/>
              </a:lnSpc>
              <a:spcAft>
                <a:spcPts val="0"/>
              </a:spcAft>
              <a:buFont typeface="Wingdings" pitchFamily="2" charset="2"/>
              <a:buNone/>
              <a:defRPr/>
            </a:pPr>
            <a:r>
              <a:rPr lang="sv-SE" sz="3000" b="1" dirty="0" smtClean="0"/>
              <a:t>	I slutenvård och under strikt kontroll kan </a:t>
            </a:r>
            <a:r>
              <a:rPr lang="sv-SE" sz="3000" b="1" dirty="0" err="1" smtClean="0"/>
              <a:t>Hemineuvrin</a:t>
            </a:r>
            <a:r>
              <a:rPr lang="sv-SE" sz="3000" b="1" dirty="0" smtClean="0"/>
              <a:t> prövas i akuta situationer</a:t>
            </a:r>
          </a:p>
          <a:p>
            <a:pPr fontAlgn="auto">
              <a:lnSpc>
                <a:spcPct val="90000"/>
              </a:lnSpc>
              <a:spcAft>
                <a:spcPts val="0"/>
              </a:spcAft>
              <a:buFont typeface="Arial" pitchFamily="34" charset="0"/>
              <a:buChar char="•"/>
              <a:defRPr/>
            </a:pPr>
            <a:endParaRPr lang="sv-SE" dirty="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64865" name="Rectangle 2"/>
          <p:cNvSpPr>
            <a:spLocks noGrp="1" noChangeArrowheads="1"/>
          </p:cNvSpPr>
          <p:nvPr>
            <p:ph type="title"/>
          </p:nvPr>
        </p:nvSpPr>
        <p:spPr>
          <a:xfrm>
            <a:off x="0" y="188913"/>
            <a:ext cx="9144000" cy="1143000"/>
          </a:xfrm>
        </p:spPr>
        <p:txBody>
          <a:bodyPr/>
          <a:lstStyle/>
          <a:p>
            <a:r>
              <a:rPr lang="sv-SE" sz="3400" smtClean="0"/>
              <a:t>Icke rekommenderbara läkemedel vid BPSD</a:t>
            </a:r>
          </a:p>
        </p:txBody>
      </p:sp>
      <p:sp>
        <p:nvSpPr>
          <p:cNvPr id="211971" name="Rectangle 3"/>
          <p:cNvSpPr>
            <a:spLocks noGrp="1" noChangeArrowheads="1"/>
          </p:cNvSpPr>
          <p:nvPr>
            <p:ph type="body" idx="1"/>
          </p:nvPr>
        </p:nvSpPr>
        <p:spPr>
          <a:xfrm>
            <a:off x="457200" y="1268413"/>
            <a:ext cx="8229600" cy="5589587"/>
          </a:xfrm>
        </p:spPr>
        <p:txBody>
          <a:bodyPr/>
          <a:lstStyle/>
          <a:p>
            <a:pPr>
              <a:lnSpc>
                <a:spcPct val="80000"/>
              </a:lnSpc>
            </a:pPr>
            <a:r>
              <a:rPr lang="sv-SE" sz="1800" smtClean="0"/>
              <a:t>Acetylcholinesterashämmare: BPSD ej studerat, </a:t>
            </a:r>
            <a:r>
              <a:rPr lang="sv-SE" sz="1800" b="1" smtClean="0"/>
              <a:t>rekommenderas ej</a:t>
            </a:r>
          </a:p>
          <a:p>
            <a:pPr>
              <a:lnSpc>
                <a:spcPct val="80000"/>
              </a:lnSpc>
            </a:pPr>
            <a:endParaRPr lang="sv-SE" sz="1800" smtClean="0"/>
          </a:p>
          <a:p>
            <a:pPr>
              <a:lnSpc>
                <a:spcPct val="80000"/>
              </a:lnSpc>
            </a:pPr>
            <a:r>
              <a:rPr lang="sv-SE" sz="1800" smtClean="0"/>
              <a:t>Zyprexa och Seroquel inte övertygande visat, många negativa studier, </a:t>
            </a:r>
            <a:r>
              <a:rPr lang="sv-SE" sz="1800" b="1" smtClean="0"/>
              <a:t>rekommenderas ej</a:t>
            </a:r>
          </a:p>
          <a:p>
            <a:pPr>
              <a:lnSpc>
                <a:spcPct val="80000"/>
              </a:lnSpc>
              <a:buFont typeface="Wingdings" pitchFamily="2" charset="2"/>
              <a:buNone/>
            </a:pPr>
            <a:r>
              <a:rPr lang="sv-SE" sz="1800" smtClean="0"/>
              <a:t>	</a:t>
            </a:r>
            <a:endParaRPr lang="sv-SE" sz="1800" b="1" smtClean="0"/>
          </a:p>
          <a:p>
            <a:pPr>
              <a:lnSpc>
                <a:spcPct val="80000"/>
              </a:lnSpc>
            </a:pPr>
            <a:r>
              <a:rPr lang="sv-SE" sz="1800" smtClean="0"/>
              <a:t>Nozinan: kraftig sederande effekt, </a:t>
            </a:r>
            <a:r>
              <a:rPr lang="sv-SE" sz="1800" b="1" smtClean="0"/>
              <a:t>rekommenderas ej</a:t>
            </a:r>
          </a:p>
          <a:p>
            <a:pPr>
              <a:lnSpc>
                <a:spcPct val="80000"/>
              </a:lnSpc>
            </a:pPr>
            <a:endParaRPr lang="sv-SE" sz="1800" b="1" smtClean="0"/>
          </a:p>
          <a:p>
            <a:pPr>
              <a:lnSpc>
                <a:spcPct val="80000"/>
              </a:lnSpc>
            </a:pPr>
            <a:r>
              <a:rPr lang="sv-SE" sz="1800" smtClean="0"/>
              <a:t>Haldol:</a:t>
            </a:r>
          </a:p>
          <a:p>
            <a:pPr>
              <a:lnSpc>
                <a:spcPct val="80000"/>
              </a:lnSpc>
              <a:buFont typeface="Wingdings" pitchFamily="2" charset="2"/>
              <a:buNone/>
            </a:pPr>
            <a:r>
              <a:rPr lang="sv-SE" sz="1800" smtClean="0"/>
              <a:t>	demens ej studerat</a:t>
            </a:r>
          </a:p>
          <a:p>
            <a:pPr>
              <a:lnSpc>
                <a:spcPct val="80000"/>
              </a:lnSpc>
              <a:buFont typeface="Wingdings" pitchFamily="2" charset="2"/>
              <a:buNone/>
            </a:pPr>
            <a:r>
              <a:rPr lang="sv-SE" sz="1800" smtClean="0"/>
              <a:t>	X-pyr biverkningar</a:t>
            </a:r>
          </a:p>
          <a:p>
            <a:pPr>
              <a:lnSpc>
                <a:spcPct val="80000"/>
              </a:lnSpc>
              <a:buFont typeface="Wingdings" pitchFamily="2" charset="2"/>
              <a:buNone/>
            </a:pPr>
            <a:r>
              <a:rPr lang="sv-SE" sz="1800" smtClean="0"/>
              <a:t>	effekt på aggressivitet &gt;1,5mg/dag</a:t>
            </a:r>
          </a:p>
          <a:p>
            <a:pPr>
              <a:lnSpc>
                <a:spcPct val="80000"/>
              </a:lnSpc>
              <a:buFont typeface="Wingdings" pitchFamily="2" charset="2"/>
              <a:buNone/>
            </a:pPr>
            <a:r>
              <a:rPr lang="sv-SE" sz="1800" smtClean="0"/>
              <a:t>	senare studier talar för samma neg effekt på CVS och mortalitet som 2:a generation antipsykotika</a:t>
            </a:r>
          </a:p>
          <a:p>
            <a:pPr>
              <a:lnSpc>
                <a:spcPct val="80000"/>
              </a:lnSpc>
              <a:buFont typeface="Wingdings" pitchFamily="2" charset="2"/>
              <a:buNone/>
            </a:pPr>
            <a:r>
              <a:rPr lang="sv-SE" sz="1800" smtClean="0"/>
              <a:t>	</a:t>
            </a:r>
            <a:r>
              <a:rPr lang="sv-SE" sz="1800" b="1" smtClean="0"/>
              <a:t>rekommenderas ej</a:t>
            </a:r>
          </a:p>
          <a:p>
            <a:pPr>
              <a:lnSpc>
                <a:spcPct val="80000"/>
              </a:lnSpc>
            </a:pPr>
            <a:endParaRPr lang="sv-SE" sz="1800" smtClean="0"/>
          </a:p>
          <a:p>
            <a:pPr>
              <a:lnSpc>
                <a:spcPct val="80000"/>
              </a:lnSpc>
            </a:pPr>
            <a:r>
              <a:rPr lang="sv-SE" sz="1800" smtClean="0"/>
              <a:t>Antiepileptika</a:t>
            </a:r>
          </a:p>
          <a:p>
            <a:pPr>
              <a:lnSpc>
                <a:spcPct val="80000"/>
              </a:lnSpc>
              <a:buFont typeface="Wingdings" pitchFamily="2" charset="2"/>
              <a:buNone/>
            </a:pPr>
            <a:r>
              <a:rPr lang="sv-SE" sz="1800" smtClean="0"/>
              <a:t>	Karbamazepin viss effekt i pilotstudier men interaktions- och biverkningsrisk </a:t>
            </a:r>
          </a:p>
          <a:p>
            <a:pPr>
              <a:lnSpc>
                <a:spcPct val="80000"/>
              </a:lnSpc>
              <a:buFont typeface="Wingdings" pitchFamily="2" charset="2"/>
              <a:buNone/>
            </a:pPr>
            <a:r>
              <a:rPr lang="sv-SE" sz="1800" smtClean="0"/>
              <a:t>	</a:t>
            </a:r>
            <a:r>
              <a:rPr lang="sv-SE" sz="1800" b="1" smtClean="0"/>
              <a:t>rekommenderas ej</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19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97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19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1971">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1971">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1971">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1971">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1971">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1971">
                                            <p:txEl>
                                              <p:pRg st="11" end="11"/>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1971">
                                            <p:txEl>
                                              <p:pRg st="13" end="13"/>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1971">
                                            <p:txEl>
                                              <p:pRg st="14" end="14"/>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197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p:txBody>
          <a:bodyPr/>
          <a:lstStyle/>
          <a:p>
            <a:r>
              <a:rPr lang="sv-SE" sz="4000" smtClean="0"/>
              <a:t>Farmakologisk behandling BPSD</a:t>
            </a:r>
          </a:p>
        </p:txBody>
      </p:sp>
      <p:sp>
        <p:nvSpPr>
          <p:cNvPr id="212995" name="Rectangle 3"/>
          <p:cNvSpPr>
            <a:spLocks noGrp="1" noChangeArrowheads="1"/>
          </p:cNvSpPr>
          <p:nvPr>
            <p:ph type="body" idx="1"/>
          </p:nvPr>
        </p:nvSpPr>
        <p:spPr>
          <a:xfrm>
            <a:off x="457200" y="1196975"/>
            <a:ext cx="8229600" cy="5327650"/>
          </a:xfrm>
        </p:spPr>
        <p:txBody>
          <a:bodyPr rtlCol="0">
            <a:normAutofit lnSpcReduction="10000"/>
          </a:bodyPr>
          <a:lstStyle/>
          <a:p>
            <a:pPr lvl="1" fontAlgn="auto">
              <a:lnSpc>
                <a:spcPct val="80000"/>
              </a:lnSpc>
              <a:spcAft>
                <a:spcPts val="0"/>
              </a:spcAft>
              <a:buFontTx/>
              <a:buNone/>
              <a:defRPr/>
            </a:pPr>
            <a:r>
              <a:rPr lang="sv-SE" sz="2000" dirty="0" smtClean="0"/>
              <a:t>	 </a:t>
            </a:r>
          </a:p>
          <a:p>
            <a:pPr fontAlgn="auto">
              <a:lnSpc>
                <a:spcPct val="80000"/>
              </a:lnSpc>
              <a:spcAft>
                <a:spcPts val="0"/>
              </a:spcAft>
              <a:buFont typeface="Arial" pitchFamily="34" charset="0"/>
              <a:buChar char="•"/>
              <a:defRPr/>
            </a:pPr>
            <a:r>
              <a:rPr lang="sv-SE" sz="2000" dirty="0" smtClean="0"/>
              <a:t>Optimera smärtlindring</a:t>
            </a:r>
          </a:p>
          <a:p>
            <a:pPr fontAlgn="auto">
              <a:lnSpc>
                <a:spcPct val="80000"/>
              </a:lnSpc>
              <a:spcAft>
                <a:spcPts val="0"/>
              </a:spcAft>
              <a:buFont typeface="Arial" pitchFamily="34" charset="0"/>
              <a:buChar char="•"/>
              <a:defRPr/>
            </a:pPr>
            <a:r>
              <a:rPr lang="sv-SE" sz="2000" dirty="0" smtClean="0"/>
              <a:t>Depressiva symtom -  SSRI</a:t>
            </a:r>
          </a:p>
          <a:p>
            <a:pPr fontAlgn="auto">
              <a:lnSpc>
                <a:spcPct val="80000"/>
              </a:lnSpc>
              <a:spcAft>
                <a:spcPts val="0"/>
              </a:spcAft>
              <a:buFont typeface="Arial" pitchFamily="34" charset="0"/>
              <a:buChar char="•"/>
              <a:defRPr/>
            </a:pPr>
            <a:r>
              <a:rPr lang="sv-SE" sz="2000" dirty="0" smtClean="0"/>
              <a:t>Irritabilitet, agitation eller oro - SSRI kan prövas</a:t>
            </a:r>
          </a:p>
          <a:p>
            <a:pPr fontAlgn="auto">
              <a:lnSpc>
                <a:spcPct val="80000"/>
              </a:lnSpc>
              <a:spcAft>
                <a:spcPts val="0"/>
              </a:spcAft>
              <a:buFont typeface="Arial" pitchFamily="34" charset="0"/>
              <a:buChar char="•"/>
              <a:defRPr/>
            </a:pPr>
            <a:r>
              <a:rPr lang="sv-SE" sz="2000" dirty="0" err="1" smtClean="0"/>
              <a:t>Memantin</a:t>
            </a:r>
            <a:r>
              <a:rPr lang="sv-SE" sz="2000" dirty="0" smtClean="0"/>
              <a:t> (</a:t>
            </a:r>
            <a:r>
              <a:rPr lang="sv-SE" sz="2000" dirty="0" err="1" smtClean="0"/>
              <a:t>Ebixa</a:t>
            </a:r>
            <a:r>
              <a:rPr lang="sv-SE" sz="2000" dirty="0" smtClean="0"/>
              <a:t>) kan ha effekt på agitation och aggressivitet</a:t>
            </a:r>
          </a:p>
          <a:p>
            <a:pPr fontAlgn="auto">
              <a:lnSpc>
                <a:spcPct val="80000"/>
              </a:lnSpc>
              <a:spcAft>
                <a:spcPts val="0"/>
              </a:spcAft>
              <a:buFont typeface="Arial" pitchFamily="34" charset="0"/>
              <a:buChar char="•"/>
              <a:defRPr/>
            </a:pPr>
            <a:r>
              <a:rPr lang="sv-SE" sz="2000" dirty="0" smtClean="0"/>
              <a:t>Om behov av akut </a:t>
            </a:r>
            <a:r>
              <a:rPr lang="sv-SE" sz="2000" dirty="0" err="1" smtClean="0"/>
              <a:t>sedation</a:t>
            </a:r>
            <a:r>
              <a:rPr lang="sv-SE" sz="2000" dirty="0" smtClean="0"/>
              <a:t>: </a:t>
            </a:r>
            <a:r>
              <a:rPr lang="sv-SE" sz="2000" dirty="0" err="1" smtClean="0"/>
              <a:t>Sobril</a:t>
            </a:r>
            <a:r>
              <a:rPr lang="sv-SE" sz="2000" dirty="0" smtClean="0"/>
              <a:t> ev. prövas under kort tid och med adekvat övervakning av patienten</a:t>
            </a:r>
          </a:p>
          <a:p>
            <a:pPr fontAlgn="auto">
              <a:lnSpc>
                <a:spcPct val="80000"/>
              </a:lnSpc>
              <a:spcAft>
                <a:spcPts val="0"/>
              </a:spcAft>
              <a:buFont typeface="Arial" pitchFamily="34" charset="0"/>
              <a:buChar char="•"/>
              <a:defRPr/>
            </a:pPr>
            <a:endParaRPr lang="sv-SE" sz="2000" dirty="0" smtClean="0"/>
          </a:p>
          <a:p>
            <a:pPr fontAlgn="auto">
              <a:lnSpc>
                <a:spcPct val="80000"/>
              </a:lnSpc>
              <a:spcAft>
                <a:spcPts val="0"/>
              </a:spcAft>
              <a:buFont typeface="Arial" pitchFamily="34" charset="0"/>
              <a:buChar char="•"/>
              <a:defRPr/>
            </a:pPr>
            <a:r>
              <a:rPr lang="sv-SE" sz="2000" dirty="0" smtClean="0"/>
              <a:t>Psykotiska symtom/aggressivitet som orsakar lidande för patienten och/eller potentiell fara för patient eller andra:</a:t>
            </a:r>
          </a:p>
          <a:p>
            <a:pPr fontAlgn="auto">
              <a:lnSpc>
                <a:spcPct val="80000"/>
              </a:lnSpc>
              <a:spcAft>
                <a:spcPts val="0"/>
              </a:spcAft>
              <a:buFont typeface="Wingdings" pitchFamily="2" charset="2"/>
              <a:buNone/>
              <a:defRPr/>
            </a:pPr>
            <a:r>
              <a:rPr lang="sv-SE" sz="2000" dirty="0" smtClean="0"/>
              <a:t>	- </a:t>
            </a:r>
            <a:r>
              <a:rPr lang="sv-SE" sz="2000" dirty="0" err="1" smtClean="0"/>
              <a:t>Risperdal</a:t>
            </a:r>
            <a:r>
              <a:rPr lang="sv-SE" sz="2000" dirty="0" smtClean="0"/>
              <a:t> upp till 1,5mg/dag kan prövas</a:t>
            </a:r>
          </a:p>
          <a:p>
            <a:pPr fontAlgn="auto">
              <a:lnSpc>
                <a:spcPct val="80000"/>
              </a:lnSpc>
              <a:spcAft>
                <a:spcPts val="0"/>
              </a:spcAft>
              <a:buFont typeface="Wingdings" pitchFamily="2" charset="2"/>
              <a:buNone/>
              <a:defRPr/>
            </a:pPr>
            <a:r>
              <a:rPr lang="sv-SE" sz="2000" dirty="0" smtClean="0"/>
              <a:t>	- Restriktivt användande </a:t>
            </a:r>
            <a:r>
              <a:rPr lang="sv-SE" sz="2000" dirty="0" err="1" smtClean="0"/>
              <a:t>pga</a:t>
            </a:r>
            <a:r>
              <a:rPr lang="sv-SE" sz="2000" dirty="0" smtClean="0"/>
              <a:t> risk för stroke och ökad dödlighet</a:t>
            </a:r>
          </a:p>
          <a:p>
            <a:pPr fontAlgn="auto">
              <a:lnSpc>
                <a:spcPct val="80000"/>
              </a:lnSpc>
              <a:spcAft>
                <a:spcPts val="0"/>
              </a:spcAft>
              <a:buFont typeface="Wingdings" pitchFamily="2" charset="2"/>
              <a:buNone/>
              <a:defRPr/>
            </a:pPr>
            <a:endParaRPr lang="sv-SE" sz="2000" dirty="0" smtClean="0"/>
          </a:p>
          <a:p>
            <a:pPr fontAlgn="auto">
              <a:lnSpc>
                <a:spcPct val="80000"/>
              </a:lnSpc>
              <a:spcAft>
                <a:spcPts val="0"/>
              </a:spcAft>
              <a:buFont typeface="Arial" pitchFamily="34" charset="0"/>
              <a:buChar char="•"/>
              <a:defRPr/>
            </a:pPr>
            <a:r>
              <a:rPr lang="sv-SE" sz="2000" dirty="0" smtClean="0"/>
              <a:t>Om </a:t>
            </a:r>
            <a:r>
              <a:rPr lang="sv-SE" sz="2000" dirty="0" err="1" smtClean="0"/>
              <a:t>neuroleptika</a:t>
            </a:r>
            <a:r>
              <a:rPr lang="sv-SE" sz="2000" dirty="0" smtClean="0"/>
              <a:t> eller </a:t>
            </a:r>
            <a:r>
              <a:rPr lang="sv-SE" sz="2000" dirty="0" err="1" smtClean="0"/>
              <a:t>anxiolytika</a:t>
            </a:r>
            <a:r>
              <a:rPr lang="sv-SE" sz="2000" dirty="0" smtClean="0"/>
              <a:t>:</a:t>
            </a:r>
          </a:p>
          <a:p>
            <a:pPr fontAlgn="auto">
              <a:lnSpc>
                <a:spcPct val="80000"/>
              </a:lnSpc>
              <a:spcAft>
                <a:spcPts val="0"/>
              </a:spcAft>
              <a:buFont typeface="Wingdings" pitchFamily="2" charset="2"/>
              <a:buNone/>
              <a:defRPr/>
            </a:pPr>
            <a:r>
              <a:rPr lang="sv-SE" sz="2000" dirty="0" smtClean="0"/>
              <a:t>	- kort behandlingstid – 2 veckor</a:t>
            </a:r>
          </a:p>
          <a:p>
            <a:pPr fontAlgn="auto">
              <a:lnSpc>
                <a:spcPct val="80000"/>
              </a:lnSpc>
              <a:spcAft>
                <a:spcPts val="0"/>
              </a:spcAft>
              <a:buFont typeface="Wingdings" pitchFamily="2" charset="2"/>
              <a:buNone/>
              <a:defRPr/>
            </a:pPr>
            <a:r>
              <a:rPr lang="sv-SE" sz="2000" dirty="0" smtClean="0"/>
              <a:t>	- precis som för antibiotika - tydligt start och slutdatum!</a:t>
            </a:r>
          </a:p>
          <a:p>
            <a:pPr fontAlgn="auto">
              <a:lnSpc>
                <a:spcPct val="80000"/>
              </a:lnSpc>
              <a:spcAft>
                <a:spcPts val="0"/>
              </a:spcAft>
              <a:buFont typeface="Wingdings" pitchFamily="2" charset="2"/>
              <a:buNone/>
              <a:defRPr/>
            </a:pPr>
            <a:r>
              <a:rPr lang="sv-SE" sz="2000" dirty="0" smtClean="0"/>
              <a:t>	- utvärdering </a:t>
            </a:r>
          </a:p>
          <a:p>
            <a:pPr fontAlgn="auto">
              <a:lnSpc>
                <a:spcPct val="80000"/>
              </a:lnSpc>
              <a:spcAft>
                <a:spcPts val="0"/>
              </a:spcAft>
              <a:buFont typeface="Wingdings" pitchFamily="2" charset="2"/>
              <a:buNone/>
              <a:defRPr/>
            </a:pPr>
            <a:r>
              <a:rPr lang="sv-SE" sz="2000" dirty="0" smtClean="0"/>
              <a:t>	- Ställningstagande till utsättning/dos regelbundet</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3" name="Rectangle 2"/>
          <p:cNvSpPr>
            <a:spLocks noGrp="1" noChangeArrowheads="1"/>
          </p:cNvSpPr>
          <p:nvPr>
            <p:ph type="title"/>
          </p:nvPr>
        </p:nvSpPr>
        <p:spPr/>
        <p:txBody>
          <a:bodyPr/>
          <a:lstStyle/>
          <a:p>
            <a:r>
              <a:rPr lang="sv-SE" smtClean="0"/>
              <a:t>Sammanfattning BPSD</a:t>
            </a:r>
          </a:p>
        </p:txBody>
      </p:sp>
      <p:sp>
        <p:nvSpPr>
          <p:cNvPr id="166914" name="Rectangle 3"/>
          <p:cNvSpPr>
            <a:spLocks noGrp="1" noChangeArrowheads="1"/>
          </p:cNvSpPr>
          <p:nvPr>
            <p:ph type="body" idx="1"/>
          </p:nvPr>
        </p:nvSpPr>
        <p:spPr>
          <a:xfrm>
            <a:off x="457200" y="1557338"/>
            <a:ext cx="8507413" cy="4114800"/>
          </a:xfrm>
        </p:spPr>
        <p:txBody>
          <a:bodyPr/>
          <a:lstStyle/>
          <a:p>
            <a:r>
              <a:rPr lang="sv-SE" smtClean="0"/>
              <a:t>Orsaken ofta kommunikationssvårigheter</a:t>
            </a:r>
          </a:p>
          <a:p>
            <a:r>
              <a:rPr lang="sv-SE" smtClean="0"/>
              <a:t>Förklaras av neuroanatomiska skador</a:t>
            </a:r>
          </a:p>
          <a:p>
            <a:r>
              <a:rPr lang="sv-SE" smtClean="0"/>
              <a:t>Korrelerar över tid till neuroanatomi</a:t>
            </a:r>
          </a:p>
          <a:p>
            <a:r>
              <a:rPr lang="sv-SE" smtClean="0"/>
              <a:t>Lm liten/ingen skillnad mot placebo</a:t>
            </a:r>
          </a:p>
          <a:p>
            <a:r>
              <a:rPr lang="sv-SE" smtClean="0"/>
              <a:t>Icke-farmakologiska åtgärder först </a:t>
            </a:r>
          </a:p>
          <a:p>
            <a:r>
              <a:rPr lang="sv-SE" smtClean="0"/>
              <a:t>Behandla inte kommunikationssvårigheter med läkemedel!</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2"/>
          <p:cNvSpPr>
            <a:spLocks noGrp="1" noChangeArrowheads="1"/>
          </p:cNvSpPr>
          <p:nvPr>
            <p:ph type="title"/>
          </p:nvPr>
        </p:nvSpPr>
        <p:spPr/>
        <p:txBody>
          <a:bodyPr/>
          <a:lstStyle/>
          <a:p>
            <a:r>
              <a:rPr lang="sv-SE" smtClean="0"/>
              <a:t>ETISKA FRÅGOR</a:t>
            </a:r>
          </a:p>
        </p:txBody>
      </p:sp>
      <p:sp>
        <p:nvSpPr>
          <p:cNvPr id="167938" name="Rectangle 3"/>
          <p:cNvSpPr>
            <a:spLocks noGrp="1" noChangeArrowheads="1"/>
          </p:cNvSpPr>
          <p:nvPr>
            <p:ph type="body" idx="1"/>
          </p:nvPr>
        </p:nvSpPr>
        <p:spPr>
          <a:xfrm>
            <a:off x="457200" y="1412875"/>
            <a:ext cx="8229600" cy="4114800"/>
          </a:xfrm>
        </p:spPr>
        <p:txBody>
          <a:bodyPr/>
          <a:lstStyle/>
          <a:p>
            <a:pPr>
              <a:buFont typeface="Wingdings" pitchFamily="2" charset="2"/>
              <a:buNone/>
            </a:pPr>
            <a:endParaRPr lang="sv-SE" smtClean="0"/>
          </a:p>
          <a:p>
            <a:r>
              <a:rPr lang="sv-SE" smtClean="0"/>
              <a:t>Hjärt-/lungräddning</a:t>
            </a:r>
          </a:p>
          <a:p>
            <a:r>
              <a:rPr lang="sv-SE" smtClean="0"/>
              <a:t>Inremittering till sjukhus</a:t>
            </a:r>
          </a:p>
          <a:p>
            <a:r>
              <a:rPr lang="sv-SE" smtClean="0"/>
              <a:t>Nutrition</a:t>
            </a:r>
          </a:p>
          <a:p>
            <a:r>
              <a:rPr lang="sv-SE" smtClean="0"/>
              <a:t>Antibiotika</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1" name="Rectangle 2"/>
          <p:cNvSpPr>
            <a:spLocks noGrp="1" noChangeArrowheads="1"/>
          </p:cNvSpPr>
          <p:nvPr>
            <p:ph type="title"/>
          </p:nvPr>
        </p:nvSpPr>
        <p:spPr>
          <a:xfrm>
            <a:off x="457200" y="277813"/>
            <a:ext cx="8229600" cy="806450"/>
          </a:xfrm>
        </p:spPr>
        <p:txBody>
          <a:bodyPr/>
          <a:lstStyle/>
          <a:p>
            <a:r>
              <a:rPr lang="sv-SE" smtClean="0"/>
              <a:t>HLR – evidens vid demens</a:t>
            </a:r>
          </a:p>
        </p:txBody>
      </p:sp>
      <p:sp>
        <p:nvSpPr>
          <p:cNvPr id="168962" name="Rectangle 3"/>
          <p:cNvSpPr>
            <a:spLocks noGrp="1" noChangeArrowheads="1"/>
          </p:cNvSpPr>
          <p:nvPr>
            <p:ph type="body" idx="1"/>
          </p:nvPr>
        </p:nvSpPr>
        <p:spPr>
          <a:xfrm>
            <a:off x="179388" y="1557338"/>
            <a:ext cx="8686800" cy="5184775"/>
          </a:xfrm>
        </p:spPr>
        <p:txBody>
          <a:bodyPr/>
          <a:lstStyle/>
          <a:p>
            <a:pPr>
              <a:lnSpc>
                <a:spcPct val="80000"/>
              </a:lnSpc>
            </a:pPr>
            <a:r>
              <a:rPr lang="sv-SE" altLang="zh-CN" sz="1800" b="1" smtClean="0"/>
              <a:t>Omedelbar</a:t>
            </a:r>
            <a:r>
              <a:rPr lang="sv-SE" altLang="zh-CN" sz="1800" smtClean="0"/>
              <a:t> </a:t>
            </a:r>
            <a:r>
              <a:rPr lang="sv-SE" altLang="zh-CN" sz="1800" b="1" smtClean="0"/>
              <a:t>överlevnad</a:t>
            </a:r>
            <a:r>
              <a:rPr lang="sv-SE" altLang="zh-CN" sz="1800" smtClean="0"/>
              <a:t> </a:t>
            </a:r>
            <a:r>
              <a:rPr lang="sv-SE" sz="1800" b="1" smtClean="0"/>
              <a:t>särskilt boende 18.5% 								</a:t>
            </a:r>
            <a:r>
              <a:rPr lang="sv-SE" sz="1400" b="1" smtClean="0"/>
              <a:t>(Finucane et al 1999)</a:t>
            </a:r>
          </a:p>
          <a:p>
            <a:pPr>
              <a:lnSpc>
                <a:spcPct val="80000"/>
              </a:lnSpc>
              <a:buFont typeface="Wingdings" pitchFamily="2" charset="2"/>
              <a:buNone/>
            </a:pPr>
            <a:endParaRPr lang="sv-SE" sz="1400" b="1" smtClean="0"/>
          </a:p>
          <a:p>
            <a:pPr>
              <a:lnSpc>
                <a:spcPct val="80000"/>
              </a:lnSpc>
            </a:pPr>
            <a:r>
              <a:rPr lang="sv-SE" sz="1800" b="1" smtClean="0"/>
              <a:t>3.4% skrivs ut levande från sjukhus </a:t>
            </a:r>
          </a:p>
          <a:p>
            <a:pPr>
              <a:lnSpc>
                <a:spcPct val="80000"/>
              </a:lnSpc>
              <a:buFont typeface="Wingdings" pitchFamily="2" charset="2"/>
              <a:buNone/>
            </a:pPr>
            <a:r>
              <a:rPr lang="sv-SE" sz="1800" b="1" smtClean="0"/>
              <a:t>						</a:t>
            </a:r>
            <a:r>
              <a:rPr lang="sv-SE" sz="1400" b="1" smtClean="0"/>
              <a:t>(Finucane et al 1999)</a:t>
            </a:r>
          </a:p>
          <a:p>
            <a:pPr>
              <a:lnSpc>
                <a:spcPct val="80000"/>
              </a:lnSpc>
              <a:buFont typeface="Wingdings" pitchFamily="2" charset="2"/>
              <a:buNone/>
            </a:pPr>
            <a:endParaRPr lang="sv-SE" sz="1400" b="1" smtClean="0"/>
          </a:p>
          <a:p>
            <a:pPr>
              <a:lnSpc>
                <a:spcPct val="80000"/>
              </a:lnSpc>
            </a:pPr>
            <a:r>
              <a:rPr lang="sv-SE" altLang="zh-CN" sz="1800" b="1" smtClean="0"/>
              <a:t>Demens: 1%</a:t>
            </a:r>
            <a:r>
              <a:rPr lang="sv-SE" altLang="zh-CN" sz="1800" smtClean="0"/>
              <a:t> </a:t>
            </a:r>
            <a:r>
              <a:rPr lang="sv-SE" sz="1800" b="1" smtClean="0"/>
              <a:t>skrivs ut levande från sjukhus </a:t>
            </a:r>
          </a:p>
          <a:p>
            <a:pPr>
              <a:lnSpc>
                <a:spcPct val="80000"/>
              </a:lnSpc>
            </a:pPr>
            <a:endParaRPr lang="sv-SE" sz="1800" b="1" smtClean="0"/>
          </a:p>
          <a:p>
            <a:pPr>
              <a:lnSpc>
                <a:spcPct val="80000"/>
              </a:lnSpc>
            </a:pPr>
            <a:r>
              <a:rPr lang="sv-SE" sz="1800" b="1" smtClean="0"/>
              <a:t>0-5% av pat som fått lyckad HLR överlever (Murphy et al NEJM, 1994)</a:t>
            </a:r>
          </a:p>
          <a:p>
            <a:pPr>
              <a:lnSpc>
                <a:spcPct val="80000"/>
              </a:lnSpc>
              <a:buFont typeface="Wingdings" pitchFamily="2" charset="2"/>
              <a:buNone/>
            </a:pPr>
            <a:endParaRPr lang="sv-SE" sz="1800" b="1" smtClean="0"/>
          </a:p>
          <a:p>
            <a:pPr>
              <a:lnSpc>
                <a:spcPct val="80000"/>
              </a:lnSpc>
            </a:pPr>
            <a:r>
              <a:rPr lang="sv-SE" altLang="zh-CN" sz="1800" b="1" smtClean="0"/>
              <a:t>Komplikationer; frakturer, sekvele</a:t>
            </a:r>
          </a:p>
          <a:p>
            <a:pPr>
              <a:lnSpc>
                <a:spcPct val="80000"/>
              </a:lnSpc>
              <a:buFont typeface="Wingdings" pitchFamily="2" charset="2"/>
              <a:buNone/>
            </a:pPr>
            <a:endParaRPr lang="sv-SE" altLang="zh-CN" sz="1800" smtClean="0"/>
          </a:p>
          <a:p>
            <a:pPr>
              <a:lnSpc>
                <a:spcPct val="80000"/>
              </a:lnSpc>
            </a:pPr>
            <a:r>
              <a:rPr lang="sv-SE" altLang="zh-CN" sz="1800" b="1" smtClean="0"/>
              <a:t>Sämre kognitivt</a:t>
            </a:r>
            <a:endParaRPr lang="sv-SE" altLang="zh-CN" sz="1800" smtClean="0"/>
          </a:p>
          <a:p>
            <a:pPr>
              <a:lnSpc>
                <a:spcPct val="80000"/>
              </a:lnSpc>
              <a:buFont typeface="Wingdings" pitchFamily="2" charset="2"/>
              <a:buNone/>
            </a:pPr>
            <a:endParaRPr lang="sv-SE" altLang="zh-CN" sz="1800" smtClean="0"/>
          </a:p>
          <a:p>
            <a:pPr>
              <a:lnSpc>
                <a:spcPct val="80000"/>
              </a:lnSpc>
            </a:pPr>
            <a:r>
              <a:rPr lang="sv-SE" sz="1800" b="1" smtClean="0"/>
              <a:t>41% positiva till HLR på ssk boende </a:t>
            </a:r>
          </a:p>
          <a:p>
            <a:pPr>
              <a:lnSpc>
                <a:spcPct val="80000"/>
              </a:lnSpc>
              <a:buFont typeface="Wingdings" pitchFamily="2" charset="2"/>
              <a:buNone/>
            </a:pPr>
            <a:r>
              <a:rPr lang="sv-SE" sz="1400" b="1" smtClean="0"/>
              <a:t>						</a:t>
            </a:r>
          </a:p>
          <a:p>
            <a:pPr>
              <a:lnSpc>
                <a:spcPct val="80000"/>
              </a:lnSpc>
              <a:buFont typeface="Wingdings" pitchFamily="2" charset="2"/>
              <a:buNone/>
            </a:pPr>
            <a:r>
              <a:rPr lang="sv-SE" sz="1800" b="1" smtClean="0"/>
              <a:t>	5% positiva när prognos 0-5%  vid svår demenssjukdom redovisades  			</a:t>
            </a:r>
          </a:p>
          <a:p>
            <a:pPr>
              <a:lnSpc>
                <a:spcPct val="80000"/>
              </a:lnSpc>
              <a:buFont typeface="Wingdings" pitchFamily="2" charset="2"/>
              <a:buNone/>
            </a:pPr>
            <a:r>
              <a:rPr lang="sv-SE" sz="1400" b="1" smtClean="0"/>
              <a:t>						(Murphy et  al 1994)</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2"/>
          <p:cNvSpPr>
            <a:spLocks noGrp="1" noChangeArrowheads="1"/>
          </p:cNvSpPr>
          <p:nvPr>
            <p:ph type="title"/>
          </p:nvPr>
        </p:nvSpPr>
        <p:spPr/>
        <p:txBody>
          <a:bodyPr/>
          <a:lstStyle/>
          <a:p>
            <a:r>
              <a:rPr lang="sv-SE" sz="4000" smtClean="0"/>
              <a:t>Inremittering till sjukhus - evidens</a:t>
            </a:r>
          </a:p>
        </p:txBody>
      </p:sp>
      <p:sp>
        <p:nvSpPr>
          <p:cNvPr id="169986" name="Rectangle 3"/>
          <p:cNvSpPr>
            <a:spLocks noGrp="1" noChangeArrowheads="1"/>
          </p:cNvSpPr>
          <p:nvPr>
            <p:ph type="body" idx="1"/>
          </p:nvPr>
        </p:nvSpPr>
        <p:spPr>
          <a:xfrm>
            <a:off x="457200" y="1600200"/>
            <a:ext cx="8686800" cy="4530725"/>
          </a:xfrm>
        </p:spPr>
        <p:txBody>
          <a:bodyPr/>
          <a:lstStyle/>
          <a:p>
            <a:pPr>
              <a:lnSpc>
                <a:spcPct val="80000"/>
              </a:lnSpc>
              <a:buFont typeface="Wingdings" pitchFamily="2" charset="2"/>
              <a:buNone/>
            </a:pPr>
            <a:endParaRPr lang="sv-SE" altLang="zh-CN" sz="2400" smtClean="0"/>
          </a:p>
          <a:p>
            <a:pPr>
              <a:lnSpc>
                <a:spcPct val="80000"/>
              </a:lnSpc>
            </a:pPr>
            <a:r>
              <a:rPr lang="sv-SE" altLang="zh-CN" sz="2400" smtClean="0"/>
              <a:t>18,7% Mortalitet (6 veckors) på boende </a:t>
            </a:r>
          </a:p>
          <a:p>
            <a:pPr>
              <a:lnSpc>
                <a:spcPct val="80000"/>
              </a:lnSpc>
              <a:buFont typeface="Wingdings" pitchFamily="2" charset="2"/>
              <a:buNone/>
            </a:pPr>
            <a:r>
              <a:rPr lang="sv-SE" altLang="zh-CN" sz="2400" smtClean="0"/>
              <a:t>	39.5% mortalitet vid inremittering till sjukhus </a:t>
            </a:r>
          </a:p>
          <a:p>
            <a:pPr>
              <a:lnSpc>
                <a:spcPct val="80000"/>
              </a:lnSpc>
              <a:buFont typeface="Wingdings" pitchFamily="2" charset="2"/>
              <a:buNone/>
            </a:pPr>
            <a:r>
              <a:rPr lang="sv-SE" sz="2400" smtClean="0"/>
              <a:t>	Jämförbara grupper 				</a:t>
            </a:r>
          </a:p>
          <a:p>
            <a:pPr>
              <a:lnSpc>
                <a:spcPct val="80000"/>
              </a:lnSpc>
              <a:buFont typeface="Wingdings" pitchFamily="2" charset="2"/>
              <a:buNone/>
            </a:pPr>
            <a:r>
              <a:rPr lang="sv-SE" sz="1600" smtClean="0"/>
              <a:t>						(Thompson et al 1997)</a:t>
            </a:r>
          </a:p>
          <a:p>
            <a:pPr>
              <a:lnSpc>
                <a:spcPct val="80000"/>
              </a:lnSpc>
              <a:buFont typeface="Wingdings" pitchFamily="2" charset="2"/>
              <a:buNone/>
            </a:pPr>
            <a:endParaRPr lang="sv-SE" altLang="zh-CN" sz="2400" smtClean="0"/>
          </a:p>
          <a:p>
            <a:pPr>
              <a:lnSpc>
                <a:spcPct val="80000"/>
              </a:lnSpc>
            </a:pPr>
            <a:r>
              <a:rPr lang="sv-SE" altLang="zh-CN" sz="2400" smtClean="0"/>
              <a:t>Konfusion, fall, matvägran, inkontinens </a:t>
            </a:r>
          </a:p>
          <a:p>
            <a:pPr>
              <a:lnSpc>
                <a:spcPct val="80000"/>
              </a:lnSpc>
            </a:pPr>
            <a:r>
              <a:rPr lang="sv-SE" altLang="zh-CN" sz="2400" smtClean="0"/>
              <a:t>Psykometrika, restriktioner, sond, KAD</a:t>
            </a:r>
          </a:p>
          <a:p>
            <a:pPr>
              <a:lnSpc>
                <a:spcPct val="80000"/>
              </a:lnSpc>
            </a:pPr>
            <a:r>
              <a:rPr lang="sv-SE" altLang="zh-CN" sz="2400" smtClean="0"/>
              <a:t>Komplikationsrisk</a:t>
            </a:r>
          </a:p>
          <a:p>
            <a:pPr>
              <a:lnSpc>
                <a:spcPct val="80000"/>
              </a:lnSpc>
            </a:pPr>
            <a:r>
              <a:rPr lang="sv-SE" altLang="zh-CN" sz="2400" smtClean="0"/>
              <a:t>Förlängd vårdtid </a:t>
            </a:r>
          </a:p>
          <a:p>
            <a:pPr>
              <a:lnSpc>
                <a:spcPct val="80000"/>
              </a:lnSpc>
            </a:pPr>
            <a:r>
              <a:rPr lang="sv-SE" altLang="zh-CN" sz="2400" smtClean="0"/>
              <a:t>Sämre funktionsstatus 2 månader efter sjukhusvistelse </a:t>
            </a:r>
          </a:p>
          <a:p>
            <a:pPr>
              <a:lnSpc>
                <a:spcPct val="80000"/>
              </a:lnSpc>
            </a:pPr>
            <a:r>
              <a:rPr lang="sv-SE" altLang="zh-CN" sz="2400" smtClean="0"/>
              <a:t>Riskfyllt, försämrar funktioner, ökar dödligheten </a:t>
            </a:r>
            <a:endParaRPr lang="sv-SE" sz="2400" smtClean="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09" name="Rectangle 2"/>
          <p:cNvSpPr>
            <a:spLocks noGrp="1" noChangeArrowheads="1"/>
          </p:cNvSpPr>
          <p:nvPr>
            <p:ph type="title"/>
          </p:nvPr>
        </p:nvSpPr>
        <p:spPr>
          <a:xfrm>
            <a:off x="457200" y="277813"/>
            <a:ext cx="8229600" cy="806450"/>
          </a:xfrm>
        </p:spPr>
        <p:txBody>
          <a:bodyPr/>
          <a:lstStyle/>
          <a:p>
            <a:r>
              <a:rPr lang="sv-SE" smtClean="0"/>
              <a:t>Nutrition</a:t>
            </a:r>
          </a:p>
        </p:txBody>
      </p:sp>
      <p:sp>
        <p:nvSpPr>
          <p:cNvPr id="171010" name="Rectangle 3"/>
          <p:cNvSpPr>
            <a:spLocks noGrp="1" noChangeArrowheads="1"/>
          </p:cNvSpPr>
          <p:nvPr>
            <p:ph type="body" idx="1"/>
          </p:nvPr>
        </p:nvSpPr>
        <p:spPr>
          <a:xfrm>
            <a:off x="457200" y="1412875"/>
            <a:ext cx="8229600" cy="5184775"/>
          </a:xfrm>
        </p:spPr>
        <p:txBody>
          <a:bodyPr/>
          <a:lstStyle/>
          <a:p>
            <a:pPr>
              <a:lnSpc>
                <a:spcPct val="80000"/>
              </a:lnSpc>
              <a:buFont typeface="Wingdings" pitchFamily="2" charset="2"/>
              <a:buNone/>
            </a:pPr>
            <a:endParaRPr lang="sv-SE" altLang="zh-CN" sz="1200" smtClean="0"/>
          </a:p>
          <a:p>
            <a:pPr>
              <a:lnSpc>
                <a:spcPct val="80000"/>
              </a:lnSpc>
            </a:pPr>
            <a:r>
              <a:rPr lang="sv-SE" altLang="zh-CN" sz="1600" b="1" smtClean="0"/>
              <a:t>Svår demens kan inte äta själva  - sväljningsbesvär</a:t>
            </a:r>
          </a:p>
          <a:p>
            <a:pPr>
              <a:lnSpc>
                <a:spcPct val="80000"/>
              </a:lnSpc>
            </a:pPr>
            <a:r>
              <a:rPr lang="sv-SE" altLang="zh-CN" sz="1600" b="1" smtClean="0"/>
              <a:t>Sätter i halsen, svårt att dricka</a:t>
            </a:r>
          </a:p>
          <a:p>
            <a:pPr>
              <a:lnSpc>
                <a:spcPct val="80000"/>
              </a:lnSpc>
            </a:pPr>
            <a:r>
              <a:rPr lang="sv-SE" altLang="zh-CN" sz="1600" b="1" smtClean="0"/>
              <a:t>Matvägran vanligt</a:t>
            </a:r>
          </a:p>
          <a:p>
            <a:pPr>
              <a:lnSpc>
                <a:spcPct val="80000"/>
              </a:lnSpc>
            </a:pPr>
            <a:r>
              <a:rPr lang="sv-SE" altLang="zh-CN" sz="1600" b="1" smtClean="0"/>
              <a:t>Anpassa matkonsistensen – tjockflytande, näringsdrycker</a:t>
            </a:r>
          </a:p>
          <a:p>
            <a:pPr>
              <a:lnSpc>
                <a:spcPct val="80000"/>
              </a:lnSpc>
              <a:buFont typeface="Wingdings" pitchFamily="2" charset="2"/>
              <a:buNone/>
            </a:pPr>
            <a:endParaRPr lang="sv-SE" altLang="zh-CN" sz="1600" b="1" smtClean="0"/>
          </a:p>
          <a:p>
            <a:pPr>
              <a:lnSpc>
                <a:spcPct val="80000"/>
              </a:lnSpc>
            </a:pPr>
            <a:r>
              <a:rPr lang="sv-SE" sz="1600" b="1" smtClean="0"/>
              <a:t>Matvägran - antidepressiva eller aptitstimulantia kan ev prövas</a:t>
            </a:r>
            <a:r>
              <a:rPr lang="sv-SE" sz="1600" smtClean="0"/>
              <a:t> </a:t>
            </a:r>
          </a:p>
          <a:p>
            <a:pPr>
              <a:lnSpc>
                <a:spcPct val="80000"/>
              </a:lnSpc>
              <a:buFont typeface="Wingdings" pitchFamily="2" charset="2"/>
              <a:buNone/>
            </a:pPr>
            <a:r>
              <a:rPr lang="sv-SE" sz="1600" smtClean="0"/>
              <a:t>					(Morris et al 2000)</a:t>
            </a:r>
          </a:p>
          <a:p>
            <a:pPr>
              <a:lnSpc>
                <a:spcPct val="80000"/>
              </a:lnSpc>
              <a:buFont typeface="Wingdings" pitchFamily="2" charset="2"/>
              <a:buNone/>
            </a:pPr>
            <a:endParaRPr lang="sv-SE" sz="1600" smtClean="0"/>
          </a:p>
          <a:p>
            <a:pPr>
              <a:lnSpc>
                <a:spcPct val="80000"/>
              </a:lnSpc>
            </a:pPr>
            <a:r>
              <a:rPr lang="sv-SE" altLang="zh-CN" sz="1600" b="1" smtClean="0"/>
              <a:t>Sond ingen effekt på överlevnad</a:t>
            </a:r>
          </a:p>
          <a:p>
            <a:pPr>
              <a:lnSpc>
                <a:spcPct val="80000"/>
              </a:lnSpc>
              <a:buFont typeface="Wingdings" pitchFamily="2" charset="2"/>
              <a:buNone/>
            </a:pPr>
            <a:r>
              <a:rPr lang="sv-SE" altLang="zh-CN" sz="1200" smtClean="0"/>
              <a:t>					</a:t>
            </a:r>
            <a:r>
              <a:rPr lang="sv-SE" altLang="zh-CN" sz="1600" smtClean="0"/>
              <a:t>(Gillick et al NEJM 2000)</a:t>
            </a:r>
          </a:p>
          <a:p>
            <a:pPr>
              <a:lnSpc>
                <a:spcPct val="80000"/>
              </a:lnSpc>
              <a:buFont typeface="Wingdings" pitchFamily="2" charset="2"/>
              <a:buNone/>
            </a:pPr>
            <a:endParaRPr lang="sv-SE" altLang="zh-CN" sz="1600" smtClean="0"/>
          </a:p>
          <a:p>
            <a:pPr>
              <a:lnSpc>
                <a:spcPct val="80000"/>
              </a:lnSpc>
            </a:pPr>
            <a:r>
              <a:rPr lang="sv-SE" altLang="zh-CN" sz="1600" b="1" smtClean="0"/>
              <a:t>Sond förhindrar inte aspirationspneumoni</a:t>
            </a:r>
            <a:r>
              <a:rPr lang="sv-SE" altLang="zh-CN" sz="1600" smtClean="0"/>
              <a:t> </a:t>
            </a:r>
          </a:p>
          <a:p>
            <a:pPr>
              <a:lnSpc>
                <a:spcPct val="80000"/>
              </a:lnSpc>
            </a:pPr>
            <a:r>
              <a:rPr lang="sv-SE" altLang="zh-CN" sz="1800" smtClean="0"/>
              <a:t>Komplikationsrisk </a:t>
            </a:r>
          </a:p>
          <a:p>
            <a:pPr>
              <a:lnSpc>
                <a:spcPct val="80000"/>
              </a:lnSpc>
            </a:pPr>
            <a:r>
              <a:rPr lang="sv-SE" altLang="zh-CN" sz="1800" smtClean="0"/>
              <a:t>Ökad infektionsrisk </a:t>
            </a:r>
          </a:p>
          <a:p>
            <a:pPr>
              <a:lnSpc>
                <a:spcPct val="80000"/>
              </a:lnSpc>
            </a:pPr>
            <a:r>
              <a:rPr lang="sv-SE" altLang="zh-CN" sz="1800" smtClean="0"/>
              <a:t>Obehag </a:t>
            </a:r>
          </a:p>
          <a:p>
            <a:pPr>
              <a:lnSpc>
                <a:spcPct val="80000"/>
              </a:lnSpc>
            </a:pPr>
            <a:r>
              <a:rPr lang="sv-SE" altLang="zh-CN" sz="1800" smtClean="0"/>
              <a:t>Restriktioner för att förhindra att sond dras bort </a:t>
            </a:r>
          </a:p>
          <a:p>
            <a:pPr>
              <a:lnSpc>
                <a:spcPct val="80000"/>
              </a:lnSpc>
            </a:pPr>
            <a:r>
              <a:rPr lang="sv-SE" altLang="zh-CN" sz="1800" smtClean="0"/>
              <a:t>Mortalitet vid inläggande av PEG</a:t>
            </a:r>
          </a:p>
          <a:p>
            <a:pPr>
              <a:lnSpc>
                <a:spcPct val="80000"/>
              </a:lnSpc>
            </a:pPr>
            <a:r>
              <a:rPr lang="sv-SE" sz="1800" smtClean="0"/>
              <a:t>Malnutrition vs kakexi – malnutrition/hunger/reversibelt, </a:t>
            </a:r>
          </a:p>
          <a:p>
            <a:pPr>
              <a:lnSpc>
                <a:spcPct val="80000"/>
              </a:lnSpc>
              <a:buFont typeface="Wingdings" pitchFamily="2" charset="2"/>
              <a:buNone/>
            </a:pPr>
            <a:r>
              <a:rPr lang="sv-SE" sz="1800" smtClean="0"/>
              <a:t>				 kakexi/ej hunger/ej reversibelt</a:t>
            </a:r>
          </a:p>
          <a:p>
            <a:pPr>
              <a:lnSpc>
                <a:spcPct val="80000"/>
              </a:lnSpc>
              <a:buFont typeface="Wingdings" pitchFamily="2" charset="2"/>
              <a:buNone/>
            </a:pPr>
            <a:endParaRPr lang="sv-SE" sz="1800" smtClean="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a:xfrm>
            <a:off x="457200" y="277813"/>
            <a:ext cx="8229600" cy="747712"/>
          </a:xfrm>
        </p:spPr>
        <p:txBody>
          <a:bodyPr rtlCol="0">
            <a:normAutofit fontScale="90000"/>
          </a:bodyPr>
          <a:lstStyle/>
          <a:p>
            <a:pPr fontAlgn="auto">
              <a:spcAft>
                <a:spcPts val="0"/>
              </a:spcAft>
              <a:defRPr/>
            </a:pPr>
            <a:r>
              <a:rPr lang="sv-SE" altLang="zh-CN" b="1" smtClean="0"/>
              <a:t>Antibiotikabehandling</a:t>
            </a:r>
            <a:r>
              <a:rPr lang="sv-SE" altLang="zh-CN" smtClean="0"/>
              <a:t> </a:t>
            </a:r>
            <a:endParaRPr lang="sv-SE" smtClean="0"/>
          </a:p>
        </p:txBody>
      </p:sp>
      <p:sp>
        <p:nvSpPr>
          <p:cNvPr id="224259" name="Rectangle 3"/>
          <p:cNvSpPr>
            <a:spLocks noGrp="1" noChangeArrowheads="1"/>
          </p:cNvSpPr>
          <p:nvPr>
            <p:ph type="body" idx="1"/>
          </p:nvPr>
        </p:nvSpPr>
        <p:spPr>
          <a:xfrm>
            <a:off x="107950" y="1268413"/>
            <a:ext cx="8893175" cy="4530725"/>
          </a:xfrm>
        </p:spPr>
        <p:txBody>
          <a:bodyPr rtlCol="0">
            <a:normAutofit fontScale="92500" lnSpcReduction="10000"/>
          </a:bodyPr>
          <a:lstStyle/>
          <a:p>
            <a:pPr fontAlgn="auto">
              <a:lnSpc>
                <a:spcPct val="90000"/>
              </a:lnSpc>
              <a:spcAft>
                <a:spcPts val="0"/>
              </a:spcAft>
              <a:buFont typeface="Arial" pitchFamily="34" charset="0"/>
              <a:buChar char="•"/>
              <a:defRPr/>
            </a:pPr>
            <a:r>
              <a:rPr lang="sv-SE" sz="2200" smtClean="0"/>
              <a:t>Motiverat vid isolerad infektion</a:t>
            </a:r>
          </a:p>
          <a:p>
            <a:pPr fontAlgn="auto">
              <a:lnSpc>
                <a:spcPct val="90000"/>
              </a:lnSpc>
              <a:spcAft>
                <a:spcPts val="0"/>
              </a:spcAft>
              <a:buFont typeface="Arial" pitchFamily="34" charset="0"/>
              <a:buChar char="•"/>
              <a:defRPr/>
            </a:pPr>
            <a:r>
              <a:rPr lang="sv-SE" altLang="zh-CN" sz="2200" smtClean="0"/>
              <a:t>Peroral behandling minst lika effektiv som iv behandling</a:t>
            </a:r>
          </a:p>
          <a:p>
            <a:pPr fontAlgn="auto">
              <a:lnSpc>
                <a:spcPct val="90000"/>
              </a:lnSpc>
              <a:spcAft>
                <a:spcPts val="0"/>
              </a:spcAft>
              <a:buFont typeface="Arial" pitchFamily="34" charset="0"/>
              <a:buChar char="•"/>
              <a:defRPr/>
            </a:pPr>
            <a:r>
              <a:rPr lang="sv-SE" altLang="zh-CN" sz="2200" smtClean="0"/>
              <a:t>Patienter förstår inte  - varför nål/odlingar?</a:t>
            </a:r>
          </a:p>
          <a:p>
            <a:pPr fontAlgn="auto">
              <a:lnSpc>
                <a:spcPct val="90000"/>
              </a:lnSpc>
              <a:spcAft>
                <a:spcPts val="0"/>
              </a:spcAft>
              <a:buFont typeface="Arial" pitchFamily="34" charset="0"/>
              <a:buChar char="•"/>
              <a:defRPr/>
            </a:pPr>
            <a:r>
              <a:rPr lang="sv-SE" altLang="zh-CN" sz="2200" smtClean="0"/>
              <a:t>Begränsas för genomföra behandling? Psykotropa Lm?</a:t>
            </a:r>
          </a:p>
          <a:p>
            <a:pPr fontAlgn="auto">
              <a:lnSpc>
                <a:spcPct val="90000"/>
              </a:lnSpc>
              <a:spcAft>
                <a:spcPts val="0"/>
              </a:spcAft>
              <a:buFont typeface="Wingdings" pitchFamily="2" charset="2"/>
              <a:buNone/>
              <a:defRPr/>
            </a:pPr>
            <a:endParaRPr lang="sv-SE" altLang="zh-CN" sz="2200" smtClean="0"/>
          </a:p>
          <a:p>
            <a:pPr fontAlgn="auto">
              <a:lnSpc>
                <a:spcPct val="90000"/>
              </a:lnSpc>
              <a:spcAft>
                <a:spcPts val="0"/>
              </a:spcAft>
              <a:buFont typeface="Arial" pitchFamily="34" charset="0"/>
              <a:buChar char="•"/>
              <a:defRPr/>
            </a:pPr>
            <a:r>
              <a:rPr lang="sv-SE" sz="2200" smtClean="0"/>
              <a:t>Förlänger inte överlevnad vid svår demens </a:t>
            </a:r>
          </a:p>
          <a:p>
            <a:pPr fontAlgn="auto">
              <a:lnSpc>
                <a:spcPct val="90000"/>
              </a:lnSpc>
              <a:spcAft>
                <a:spcPts val="0"/>
              </a:spcAft>
              <a:buFont typeface="Wingdings" pitchFamily="2" charset="2"/>
              <a:buNone/>
              <a:defRPr/>
            </a:pPr>
            <a:r>
              <a:rPr lang="sv-SE" sz="2200" smtClean="0"/>
              <a:t>						(Luchins et al 1997)</a:t>
            </a:r>
          </a:p>
          <a:p>
            <a:pPr fontAlgn="auto">
              <a:lnSpc>
                <a:spcPct val="90000"/>
              </a:lnSpc>
              <a:spcAft>
                <a:spcPts val="0"/>
              </a:spcAft>
              <a:buFont typeface="Wingdings" pitchFamily="2" charset="2"/>
              <a:buNone/>
              <a:defRPr/>
            </a:pPr>
            <a:r>
              <a:rPr lang="sv-SE" altLang="zh-CN" sz="2200" smtClean="0"/>
              <a:t> </a:t>
            </a:r>
          </a:p>
          <a:p>
            <a:pPr fontAlgn="auto">
              <a:lnSpc>
                <a:spcPct val="90000"/>
              </a:lnSpc>
              <a:spcAft>
                <a:spcPts val="0"/>
              </a:spcAft>
              <a:buFont typeface="Arial" pitchFamily="34" charset="0"/>
              <a:buChar char="•"/>
              <a:defRPr/>
            </a:pPr>
            <a:r>
              <a:rPr lang="sv-SE" sz="2200" smtClean="0"/>
              <a:t>Analgetika och Antipyretika lika effektiv symtomlindring</a:t>
            </a:r>
          </a:p>
          <a:p>
            <a:pPr fontAlgn="auto">
              <a:lnSpc>
                <a:spcPct val="90000"/>
              </a:lnSpc>
              <a:spcAft>
                <a:spcPts val="0"/>
              </a:spcAft>
              <a:buFont typeface="Wingdings" pitchFamily="2" charset="2"/>
              <a:buNone/>
              <a:defRPr/>
            </a:pPr>
            <a:endParaRPr lang="sv-SE" sz="2200" smtClean="0"/>
          </a:p>
          <a:p>
            <a:pPr fontAlgn="auto">
              <a:lnSpc>
                <a:spcPct val="90000"/>
              </a:lnSpc>
              <a:spcAft>
                <a:spcPts val="0"/>
              </a:spcAft>
              <a:buFont typeface="Arial" pitchFamily="34" charset="0"/>
              <a:buChar char="•"/>
              <a:defRPr/>
            </a:pPr>
            <a:r>
              <a:rPr lang="sv-SE" sz="2200" smtClean="0"/>
              <a:t>Komplikationsrisk – GI biverkningar, allergier, clostridier</a:t>
            </a:r>
          </a:p>
          <a:p>
            <a:pPr fontAlgn="auto">
              <a:lnSpc>
                <a:spcPct val="90000"/>
              </a:lnSpc>
              <a:spcAft>
                <a:spcPts val="0"/>
              </a:spcAft>
              <a:buFont typeface="Wingdings" pitchFamily="2" charset="2"/>
              <a:buNone/>
              <a:defRPr/>
            </a:pPr>
            <a:endParaRPr lang="sv-SE" sz="2200" smtClean="0"/>
          </a:p>
          <a:p>
            <a:pPr fontAlgn="auto">
              <a:lnSpc>
                <a:spcPct val="90000"/>
              </a:lnSpc>
              <a:spcAft>
                <a:spcPts val="0"/>
              </a:spcAft>
              <a:buFont typeface="Arial" pitchFamily="34" charset="0"/>
              <a:buChar char="•"/>
              <a:defRPr/>
            </a:pPr>
            <a:r>
              <a:rPr lang="sv-SE" altLang="zh-CN" sz="2200" smtClean="0"/>
              <a:t>Återkommande infektioner begränsar nyttan </a:t>
            </a:r>
          </a:p>
          <a:p>
            <a:pPr fontAlgn="auto">
              <a:lnSpc>
                <a:spcPct val="90000"/>
              </a:lnSpc>
              <a:spcAft>
                <a:spcPts val="0"/>
              </a:spcAft>
              <a:buFont typeface="Arial" pitchFamily="34" charset="0"/>
              <a:buChar char="•"/>
              <a:defRPr/>
            </a:pPr>
            <a:r>
              <a:rPr lang="sv-SE" altLang="zh-CN" sz="2200" smtClean="0"/>
              <a:t>Vilken infektion får vara den sista?</a:t>
            </a:r>
            <a:r>
              <a:rPr lang="sv-SE" altLang="zh-CN" sz="2400" smtClean="0"/>
              <a:t> </a:t>
            </a:r>
            <a:r>
              <a:rPr lang="sv-SE" sz="2400" smtClean="0"/>
              <a:t> </a:t>
            </a:r>
            <a:r>
              <a:rPr lang="sv-SE" altLang="zh-CN" sz="2400" smtClean="0"/>
              <a:t> </a:t>
            </a:r>
            <a:endParaRPr lang="sv-SE" sz="2400" smtClean="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ChangeArrowheads="1"/>
          </p:cNvSpPr>
          <p:nvPr>
            <p:ph type="title"/>
          </p:nvPr>
        </p:nvSpPr>
        <p:spPr/>
        <p:txBody>
          <a:bodyPr/>
          <a:lstStyle/>
          <a:p>
            <a:r>
              <a:rPr lang="sv-SE" smtClean="0"/>
              <a:t>Läkarsällskapets etiska riktlinjer</a:t>
            </a:r>
          </a:p>
        </p:txBody>
      </p:sp>
      <p:sp>
        <p:nvSpPr>
          <p:cNvPr id="173058" name="Rectangle 3"/>
          <p:cNvSpPr>
            <a:spLocks noGrp="1" noChangeArrowheads="1"/>
          </p:cNvSpPr>
          <p:nvPr>
            <p:ph type="body" idx="1"/>
          </p:nvPr>
        </p:nvSpPr>
        <p:spPr/>
        <p:txBody>
          <a:bodyPr/>
          <a:lstStyle/>
          <a:p>
            <a:pPr>
              <a:lnSpc>
                <a:spcPct val="80000"/>
              </a:lnSpc>
            </a:pPr>
            <a:r>
              <a:rPr lang="sv-SE" sz="1800" b="1" smtClean="0"/>
              <a:t>1. </a:t>
            </a:r>
            <a:r>
              <a:rPr lang="sv-SE" sz="1800" smtClean="0"/>
              <a:t>Om en patient är beslutskapabel, välinformerad och införstådd med konsekvenserna av olika behandlingsalternativ ska läkaren respektera patientens önskan om att livsuppehållande behandling inte inleds och att redan inledd behandling avslutas. Detta gäller även i situationer då patienten inte befinner sig i livets slutskede och där behandling medicinskt sett skulle kunna gagna patienten. Läkare ska alltid erbjuda adekvat palliativ behandling. </a:t>
            </a:r>
          </a:p>
          <a:p>
            <a:pPr>
              <a:lnSpc>
                <a:spcPct val="80000"/>
              </a:lnSpc>
            </a:pPr>
            <a:r>
              <a:rPr lang="sv-SE" sz="1800" b="1" smtClean="0"/>
              <a:t>2. </a:t>
            </a:r>
            <a:r>
              <a:rPr lang="sv-SE" sz="1800" smtClean="0">
                <a:solidFill>
                  <a:srgbClr val="FFFF00"/>
                </a:solidFill>
              </a:rPr>
              <a:t>Om en patient inte längre är beslutskapabel</a:t>
            </a:r>
            <a:r>
              <a:rPr lang="sv-SE" sz="1800" smtClean="0"/>
              <a:t> och fortsatt behandling inte gagnar patienten bör man </a:t>
            </a:r>
            <a:r>
              <a:rPr lang="sv-SE" sz="1800" smtClean="0">
                <a:solidFill>
                  <a:srgbClr val="FFFF00"/>
                </a:solidFill>
              </a:rPr>
              <a:t>respektera patientens tidigare uttryckta önskan</a:t>
            </a:r>
            <a:r>
              <a:rPr lang="sv-SE" sz="1800" smtClean="0"/>
              <a:t> om att avstå från att påbörja eller avbryta livsuppehållande behandling. </a:t>
            </a:r>
          </a:p>
          <a:p>
            <a:pPr>
              <a:lnSpc>
                <a:spcPct val="80000"/>
              </a:lnSpc>
            </a:pPr>
            <a:r>
              <a:rPr lang="sv-SE" sz="1800" b="1" smtClean="0"/>
              <a:t>3. </a:t>
            </a:r>
            <a:r>
              <a:rPr lang="sv-SE" sz="1800" smtClean="0"/>
              <a:t>Om en patient inte är beslutskapabel och det inte finns muntliga eller skriftliga direktiv om patientens önskan, bör läkaren </a:t>
            </a:r>
            <a:r>
              <a:rPr lang="sv-SE" sz="1800" smtClean="0">
                <a:solidFill>
                  <a:srgbClr val="FFFF00"/>
                </a:solidFill>
              </a:rPr>
              <a:t>om möjligt samråda med de närstående och försöka ta reda på vad patienten skulle ha önskat om han eller hon varit beslutskapabel</a:t>
            </a:r>
            <a:r>
              <a:rPr lang="sv-SE" sz="1800" smtClean="0"/>
              <a:t>. Läkaren bör ta med detta i bedömningen av om man ska avstå från att inleda, begränsa eller avbryta livsuppehållande behandling och i dessa fall </a:t>
            </a:r>
            <a:r>
              <a:rPr lang="sv-SE" sz="1800" smtClean="0">
                <a:solidFill>
                  <a:srgbClr val="FFFF00"/>
                </a:solidFill>
              </a:rPr>
              <a:t>informera de närstående om olika behandlingsalternativ</a:t>
            </a:r>
            <a:r>
              <a:rPr lang="sv-SE" sz="1800" smtClean="0"/>
              <a:t>. </a:t>
            </a:r>
            <a:r>
              <a:rPr lang="sv-SE" sz="1800" smtClean="0">
                <a:solidFill>
                  <a:srgbClr val="FFFF00"/>
                </a:solidFill>
              </a:rPr>
              <a:t>Läkaren har det slutgiltiga ansvaret för beslutet att avstå från att inleda eller avbryta behandling</a:t>
            </a:r>
            <a:r>
              <a:rPr lang="sv-SE" sz="1800" smtClean="0"/>
              <a:t>. </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2"/>
          <p:cNvSpPr>
            <a:spLocks noGrp="1" noChangeArrowheads="1"/>
          </p:cNvSpPr>
          <p:nvPr>
            <p:ph type="title"/>
          </p:nvPr>
        </p:nvSpPr>
        <p:spPr/>
        <p:txBody>
          <a:bodyPr/>
          <a:lstStyle/>
          <a:p>
            <a:r>
              <a:rPr lang="sv-SE" smtClean="0"/>
              <a:t>Läkarsällskapets etiska riktlinjer</a:t>
            </a:r>
          </a:p>
        </p:txBody>
      </p:sp>
      <p:sp>
        <p:nvSpPr>
          <p:cNvPr id="174082" name="Rectangle 3"/>
          <p:cNvSpPr>
            <a:spLocks noGrp="1" noChangeArrowheads="1"/>
          </p:cNvSpPr>
          <p:nvPr>
            <p:ph type="body" idx="1"/>
          </p:nvPr>
        </p:nvSpPr>
        <p:spPr/>
        <p:txBody>
          <a:bodyPr/>
          <a:lstStyle/>
          <a:p>
            <a:pPr>
              <a:lnSpc>
                <a:spcPct val="80000"/>
              </a:lnSpc>
              <a:buFont typeface="Wingdings" pitchFamily="2" charset="2"/>
              <a:buNone/>
            </a:pPr>
            <a:r>
              <a:rPr lang="sv-SE" sz="2000" b="1" smtClean="0"/>
              <a:t>6. </a:t>
            </a:r>
            <a:r>
              <a:rPr lang="sv-SE" sz="2000" smtClean="0">
                <a:solidFill>
                  <a:srgbClr val="FFFF00"/>
                </a:solidFill>
              </a:rPr>
              <a:t>Då man är osäker</a:t>
            </a:r>
            <a:r>
              <a:rPr lang="sv-SE" sz="2000" smtClean="0"/>
              <a:t> på om en potentiellt livsuppehållande behandling kan gagna patienten är det angeläget att man </a:t>
            </a:r>
            <a:r>
              <a:rPr lang="sv-SE" sz="2000" smtClean="0">
                <a:solidFill>
                  <a:srgbClr val="FFFF00"/>
                </a:solidFill>
              </a:rPr>
              <a:t>så tidigt som möjligt samråder med patient och/eller närstående om att prognosen är oviss och att behandlingen kan komma att avbrytas om den visar sig inte gagna patienten</a:t>
            </a:r>
            <a:r>
              <a:rPr lang="sv-SE" sz="2000" smtClean="0"/>
              <a:t>. </a:t>
            </a:r>
          </a:p>
          <a:p>
            <a:pPr>
              <a:lnSpc>
                <a:spcPct val="80000"/>
              </a:lnSpc>
              <a:buFont typeface="Wingdings" pitchFamily="2" charset="2"/>
              <a:buNone/>
            </a:pPr>
            <a:r>
              <a:rPr lang="sv-SE" sz="2000" b="1" smtClean="0"/>
              <a:t>7. </a:t>
            </a:r>
            <a:r>
              <a:rPr lang="sv-SE" sz="2000" smtClean="0">
                <a:solidFill>
                  <a:srgbClr val="FFFF00"/>
                </a:solidFill>
              </a:rPr>
              <a:t>När prognosen är oviss</a:t>
            </a:r>
            <a:r>
              <a:rPr lang="sv-SE" sz="2000" smtClean="0"/>
              <a:t> är det </a:t>
            </a:r>
            <a:r>
              <a:rPr lang="sv-SE" sz="2000" smtClean="0">
                <a:solidFill>
                  <a:srgbClr val="FFFF00"/>
                </a:solidFill>
              </a:rPr>
              <a:t>viktigt att</a:t>
            </a:r>
            <a:r>
              <a:rPr lang="sv-SE" sz="2000" smtClean="0"/>
              <a:t> </a:t>
            </a:r>
            <a:r>
              <a:rPr lang="sv-SE" sz="2000" smtClean="0">
                <a:solidFill>
                  <a:srgbClr val="FFFF00"/>
                </a:solidFill>
              </a:rPr>
              <a:t>inleda livsuppehållande behandling och sedan avbryta denna om den visar sig inte gagna patienten</a:t>
            </a:r>
            <a:r>
              <a:rPr lang="sv-SE" sz="2000" smtClean="0"/>
              <a:t>. Det är </a:t>
            </a:r>
            <a:r>
              <a:rPr lang="sv-SE" sz="2000" smtClean="0">
                <a:solidFill>
                  <a:srgbClr val="FFFF00"/>
                </a:solidFill>
              </a:rPr>
              <a:t>inte etiskt försvarbart att avstå från att inleda behandling om prognosen är oviss</a:t>
            </a:r>
            <a:r>
              <a:rPr lang="sv-SE" sz="2000" smtClean="0"/>
              <a:t> med hänvisning till att det är svårt att avbryta en redan inledd behandling. </a:t>
            </a:r>
          </a:p>
          <a:p>
            <a:pPr>
              <a:lnSpc>
                <a:spcPct val="80000"/>
              </a:lnSpc>
              <a:buFont typeface="Wingdings" pitchFamily="2" charset="2"/>
              <a:buNone/>
            </a:pPr>
            <a:r>
              <a:rPr lang="sv-SE" sz="2000" b="1" smtClean="0"/>
              <a:t>8. </a:t>
            </a:r>
            <a:r>
              <a:rPr lang="sv-SE" sz="2000" smtClean="0">
                <a:solidFill>
                  <a:srgbClr val="FFFF00"/>
                </a:solidFill>
              </a:rPr>
              <a:t>I samband med avslutande av en livsuppehållande behandling måste man se till att patienten erbjuds adekvat palliativ vård</a:t>
            </a:r>
            <a:r>
              <a:rPr lang="sv-SE" sz="2000" smtClean="0"/>
              <a:t>, oavsett om patienten befinner sig i livets slutskede eller önskar avsluta livsuppehållande behandling av en kronisk sjukdom.</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5" name="Freeform 3"/>
          <p:cNvSpPr>
            <a:spLocks/>
          </p:cNvSpPr>
          <p:nvPr/>
        </p:nvSpPr>
        <p:spPr bwMode="auto">
          <a:xfrm>
            <a:off x="1366838" y="3787775"/>
            <a:ext cx="6661150" cy="2181225"/>
          </a:xfrm>
          <a:custGeom>
            <a:avLst/>
            <a:gdLst>
              <a:gd name="T0" fmla="*/ 0 w 4196"/>
              <a:gd name="T1" fmla="*/ 2147483647 h 1374"/>
              <a:gd name="T2" fmla="*/ 2147483647 w 4196"/>
              <a:gd name="T3" fmla="*/ 0 h 1374"/>
              <a:gd name="T4" fmla="*/ 2147483647 w 4196"/>
              <a:gd name="T5" fmla="*/ 2147483647 h 1374"/>
              <a:gd name="T6" fmla="*/ 2147483647 w 4196"/>
              <a:gd name="T7" fmla="*/ 2147483647 h 1374"/>
              <a:gd name="T8" fmla="*/ 2147483647 w 4196"/>
              <a:gd name="T9" fmla="*/ 2147483647 h 1374"/>
              <a:gd name="T10" fmla="*/ 2147483647 w 4196"/>
              <a:gd name="T11" fmla="*/ 2147483647 h 1374"/>
              <a:gd name="T12" fmla="*/ 2147483647 w 4196"/>
              <a:gd name="T13" fmla="*/ 2147483647 h 1374"/>
              <a:gd name="T14" fmla="*/ 2147483647 w 4196"/>
              <a:gd name="T15" fmla="*/ 2147483647 h 1374"/>
              <a:gd name="T16" fmla="*/ 2147483647 w 4196"/>
              <a:gd name="T17" fmla="*/ 2147483647 h 1374"/>
              <a:gd name="T18" fmla="*/ 2147483647 w 4196"/>
              <a:gd name="T19" fmla="*/ 2147483647 h 1374"/>
              <a:gd name="T20" fmla="*/ 2147483647 w 4196"/>
              <a:gd name="T21" fmla="*/ 2147483647 h 1374"/>
              <a:gd name="T22" fmla="*/ 2147483647 w 4196"/>
              <a:gd name="T23" fmla="*/ 2147483647 h 1374"/>
              <a:gd name="T24" fmla="*/ 2147483647 w 4196"/>
              <a:gd name="T25" fmla="*/ 2147483647 h 1374"/>
              <a:gd name="T26" fmla="*/ 2147483647 w 4196"/>
              <a:gd name="T27" fmla="*/ 2147483647 h 1374"/>
              <a:gd name="T28" fmla="*/ 2147483647 w 4196"/>
              <a:gd name="T29" fmla="*/ 2147483647 h 1374"/>
              <a:gd name="T30" fmla="*/ 2147483647 w 4196"/>
              <a:gd name="T31" fmla="*/ 2147483647 h 1374"/>
              <a:gd name="T32" fmla="*/ 2147483647 w 4196"/>
              <a:gd name="T33" fmla="*/ 2147483647 h 1374"/>
              <a:gd name="T34" fmla="*/ 2147483647 w 4196"/>
              <a:gd name="T35" fmla="*/ 2147483647 h 1374"/>
              <a:gd name="T36" fmla="*/ 2147483647 w 4196"/>
              <a:gd name="T37" fmla="*/ 2147483647 h 1374"/>
              <a:gd name="T38" fmla="*/ 2147483647 w 4196"/>
              <a:gd name="T39" fmla="*/ 2147483647 h 1374"/>
              <a:gd name="T40" fmla="*/ 2147483647 w 4196"/>
              <a:gd name="T41" fmla="*/ 2147483647 h 1374"/>
              <a:gd name="T42" fmla="*/ 2147483647 w 4196"/>
              <a:gd name="T43" fmla="*/ 2147483647 h 1374"/>
              <a:gd name="T44" fmla="*/ 2147483647 w 4196"/>
              <a:gd name="T45" fmla="*/ 2147483647 h 1374"/>
              <a:gd name="T46" fmla="*/ 2147483647 w 4196"/>
              <a:gd name="T47" fmla="*/ 2147483647 h 1374"/>
              <a:gd name="T48" fmla="*/ 2147483647 w 4196"/>
              <a:gd name="T49" fmla="*/ 2147483647 h 1374"/>
              <a:gd name="T50" fmla="*/ 2147483647 w 4196"/>
              <a:gd name="T51" fmla="*/ 2147483647 h 1374"/>
              <a:gd name="T52" fmla="*/ 2147483647 w 4196"/>
              <a:gd name="T53" fmla="*/ 2147483647 h 1374"/>
              <a:gd name="T54" fmla="*/ 2147483647 w 4196"/>
              <a:gd name="T55" fmla="*/ 2147483647 h 1374"/>
              <a:gd name="T56" fmla="*/ 2147483647 w 4196"/>
              <a:gd name="T57" fmla="*/ 2147483647 h 1374"/>
              <a:gd name="T58" fmla="*/ 2147483647 w 4196"/>
              <a:gd name="T59" fmla="*/ 2147483647 h 1374"/>
              <a:gd name="T60" fmla="*/ 2147483647 w 4196"/>
              <a:gd name="T61" fmla="*/ 2147483647 h 1374"/>
              <a:gd name="T62" fmla="*/ 2147483647 w 4196"/>
              <a:gd name="T63" fmla="*/ 2147483647 h 1374"/>
              <a:gd name="T64" fmla="*/ 2147483647 w 4196"/>
              <a:gd name="T65" fmla="*/ 2147483647 h 1374"/>
              <a:gd name="T66" fmla="*/ 2147483647 w 4196"/>
              <a:gd name="T67" fmla="*/ 2147483647 h 1374"/>
              <a:gd name="T68" fmla="*/ 2147483647 w 4196"/>
              <a:gd name="T69" fmla="*/ 2147483647 h 1374"/>
              <a:gd name="T70" fmla="*/ 2147483647 w 4196"/>
              <a:gd name="T71" fmla="*/ 2147483647 h 1374"/>
              <a:gd name="T72" fmla="*/ 2147483647 w 4196"/>
              <a:gd name="T73" fmla="*/ 2147483647 h 1374"/>
              <a:gd name="T74" fmla="*/ 2147483647 w 4196"/>
              <a:gd name="T75" fmla="*/ 2147483647 h 1374"/>
              <a:gd name="T76" fmla="*/ 2147483647 w 4196"/>
              <a:gd name="T77" fmla="*/ 2147483647 h 1374"/>
              <a:gd name="T78" fmla="*/ 2147483647 w 4196"/>
              <a:gd name="T79" fmla="*/ 2147483647 h 1374"/>
              <a:gd name="T80" fmla="*/ 2147483647 w 4196"/>
              <a:gd name="T81" fmla="*/ 2147483647 h 1374"/>
              <a:gd name="T82" fmla="*/ 2147483647 w 4196"/>
              <a:gd name="T83" fmla="*/ 2147483647 h 1374"/>
              <a:gd name="T84" fmla="*/ 2147483647 w 4196"/>
              <a:gd name="T85" fmla="*/ 2147483647 h 1374"/>
              <a:gd name="T86" fmla="*/ 2147483647 w 4196"/>
              <a:gd name="T87" fmla="*/ 2147483647 h 1374"/>
              <a:gd name="T88" fmla="*/ 2147483647 w 4196"/>
              <a:gd name="T89" fmla="*/ 2147483647 h 1374"/>
              <a:gd name="T90" fmla="*/ 2147483647 w 4196"/>
              <a:gd name="T91" fmla="*/ 2147483647 h 1374"/>
              <a:gd name="T92" fmla="*/ 2147483647 w 4196"/>
              <a:gd name="T93" fmla="*/ 2147483647 h 1374"/>
              <a:gd name="T94" fmla="*/ 2147483647 w 4196"/>
              <a:gd name="T95" fmla="*/ 2147483647 h 1374"/>
              <a:gd name="T96" fmla="*/ 2147483647 w 4196"/>
              <a:gd name="T97" fmla="*/ 2147483647 h 1374"/>
              <a:gd name="T98" fmla="*/ 2147483647 w 4196"/>
              <a:gd name="T99" fmla="*/ 2147483647 h 1374"/>
              <a:gd name="T100" fmla="*/ 2147483647 w 4196"/>
              <a:gd name="T101" fmla="*/ 2147483647 h 1374"/>
              <a:gd name="T102" fmla="*/ 2147483647 w 4196"/>
              <a:gd name="T103" fmla="*/ 2147483647 h 1374"/>
              <a:gd name="T104" fmla="*/ 2147483647 w 4196"/>
              <a:gd name="T105" fmla="*/ 2147483647 h 1374"/>
              <a:gd name="T106" fmla="*/ 2147483647 w 4196"/>
              <a:gd name="T107" fmla="*/ 2147483647 h 1374"/>
              <a:gd name="T108" fmla="*/ 2147483647 w 4196"/>
              <a:gd name="T109" fmla="*/ 2147483647 h 1374"/>
              <a:gd name="T110" fmla="*/ 2147483647 w 4196"/>
              <a:gd name="T111" fmla="*/ 2147483647 h 1374"/>
              <a:gd name="T112" fmla="*/ 2147483647 w 4196"/>
              <a:gd name="T113" fmla="*/ 2147483647 h 1374"/>
              <a:gd name="T114" fmla="*/ 2147483647 w 4196"/>
              <a:gd name="T115" fmla="*/ 2147483647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175106" name="Oval 4"/>
          <p:cNvSpPr>
            <a:spLocks noChangeArrowheads="1"/>
          </p:cNvSpPr>
          <p:nvPr/>
        </p:nvSpPr>
        <p:spPr bwMode="auto">
          <a:xfrm>
            <a:off x="5508625" y="1989138"/>
            <a:ext cx="3311525" cy="4319587"/>
          </a:xfrm>
          <a:prstGeom prst="ellipse">
            <a:avLst/>
          </a:prstGeom>
          <a:solidFill>
            <a:schemeClr val="bg2">
              <a:alpha val="14117"/>
            </a:schemeClr>
          </a:solidFill>
          <a:ln w="9525">
            <a:noFill/>
            <a:round/>
            <a:headEnd/>
            <a:tailEnd/>
          </a:ln>
        </p:spPr>
        <p:txBody>
          <a:bodyPr wrap="none" anchor="ctr"/>
          <a:lstStyle/>
          <a:p>
            <a:pPr algn="ctr"/>
            <a:endParaRPr lang="en-US">
              <a:latin typeface="Calibri" pitchFamily="34" charset="0"/>
            </a:endParaRPr>
          </a:p>
        </p:txBody>
      </p:sp>
      <p:sp>
        <p:nvSpPr>
          <p:cNvPr id="175107" name="Line 5"/>
          <p:cNvSpPr>
            <a:spLocks noChangeShapeType="1"/>
          </p:cNvSpPr>
          <p:nvPr/>
        </p:nvSpPr>
        <p:spPr bwMode="auto">
          <a:xfrm flipV="1">
            <a:off x="1042988" y="1557338"/>
            <a:ext cx="0" cy="4535487"/>
          </a:xfrm>
          <a:prstGeom prst="line">
            <a:avLst/>
          </a:prstGeom>
          <a:noFill/>
          <a:ln w="34925">
            <a:solidFill>
              <a:schemeClr val="accent1"/>
            </a:solidFill>
            <a:round/>
            <a:headEnd/>
            <a:tailEnd/>
          </a:ln>
        </p:spPr>
        <p:txBody>
          <a:bodyPr/>
          <a:lstStyle/>
          <a:p>
            <a:endParaRPr lang="da-DK"/>
          </a:p>
        </p:txBody>
      </p:sp>
      <p:sp>
        <p:nvSpPr>
          <p:cNvPr id="175108" name="Line 6"/>
          <p:cNvSpPr>
            <a:spLocks noChangeShapeType="1"/>
          </p:cNvSpPr>
          <p:nvPr/>
        </p:nvSpPr>
        <p:spPr bwMode="auto">
          <a:xfrm>
            <a:off x="1042988" y="6081713"/>
            <a:ext cx="7416800" cy="0"/>
          </a:xfrm>
          <a:prstGeom prst="line">
            <a:avLst/>
          </a:prstGeom>
          <a:noFill/>
          <a:ln w="34925">
            <a:solidFill>
              <a:schemeClr val="accent1"/>
            </a:solidFill>
            <a:round/>
            <a:headEnd/>
            <a:tailEnd/>
          </a:ln>
        </p:spPr>
        <p:txBody>
          <a:bodyPr/>
          <a:lstStyle/>
          <a:p>
            <a:endParaRPr lang="da-DK"/>
          </a:p>
        </p:txBody>
      </p:sp>
      <p:sp>
        <p:nvSpPr>
          <p:cNvPr id="175109" name="Text Box 7"/>
          <p:cNvSpPr txBox="1">
            <a:spLocks noChangeArrowheads="1"/>
          </p:cNvSpPr>
          <p:nvPr/>
        </p:nvSpPr>
        <p:spPr bwMode="auto">
          <a:xfrm>
            <a:off x="4108450" y="6284913"/>
            <a:ext cx="639763" cy="457200"/>
          </a:xfrm>
          <a:prstGeom prst="rect">
            <a:avLst/>
          </a:prstGeom>
          <a:noFill/>
          <a:ln w="9525">
            <a:noFill/>
            <a:miter lim="800000"/>
            <a:headEnd/>
            <a:tailEnd/>
          </a:ln>
        </p:spPr>
        <p:txBody>
          <a:bodyPr wrap="none">
            <a:spAutoFit/>
          </a:bodyPr>
          <a:lstStyle/>
          <a:p>
            <a:r>
              <a:rPr lang="sv-SE" sz="2400" b="1"/>
              <a:t>Tid</a:t>
            </a:r>
          </a:p>
        </p:txBody>
      </p:sp>
      <p:sp>
        <p:nvSpPr>
          <p:cNvPr id="175110" name="Text Box 8"/>
          <p:cNvSpPr txBox="1">
            <a:spLocks noChangeArrowheads="1"/>
          </p:cNvSpPr>
          <p:nvPr/>
        </p:nvSpPr>
        <p:spPr bwMode="auto">
          <a:xfrm rot="-5400000">
            <a:off x="-571500" y="3444875"/>
            <a:ext cx="2247900" cy="457200"/>
          </a:xfrm>
          <a:prstGeom prst="rect">
            <a:avLst/>
          </a:prstGeom>
          <a:noFill/>
          <a:ln w="9525">
            <a:noFill/>
            <a:miter lim="800000"/>
            <a:headEnd/>
            <a:tailEnd/>
          </a:ln>
        </p:spPr>
        <p:txBody>
          <a:bodyPr wrap="none">
            <a:spAutoFit/>
          </a:bodyPr>
          <a:lstStyle/>
          <a:p>
            <a:r>
              <a:rPr lang="sv-SE" sz="2400" b="1"/>
              <a:t>Funktionsnivå</a:t>
            </a:r>
          </a:p>
        </p:txBody>
      </p:sp>
      <p:sp>
        <p:nvSpPr>
          <p:cNvPr id="175111" name="Text Box 9"/>
          <p:cNvSpPr txBox="1">
            <a:spLocks noChangeArrowheads="1"/>
          </p:cNvSpPr>
          <p:nvPr/>
        </p:nvSpPr>
        <p:spPr bwMode="auto">
          <a:xfrm>
            <a:off x="303213" y="5870575"/>
            <a:ext cx="590550" cy="366713"/>
          </a:xfrm>
          <a:prstGeom prst="rect">
            <a:avLst/>
          </a:prstGeom>
          <a:noFill/>
          <a:ln w="9525">
            <a:noFill/>
            <a:miter lim="800000"/>
            <a:headEnd/>
            <a:tailEnd/>
          </a:ln>
        </p:spPr>
        <p:txBody>
          <a:bodyPr wrap="none">
            <a:spAutoFit/>
          </a:bodyPr>
          <a:lstStyle/>
          <a:p>
            <a:r>
              <a:rPr lang="sv-SE" b="1"/>
              <a:t>Låg</a:t>
            </a:r>
          </a:p>
        </p:txBody>
      </p:sp>
      <p:sp>
        <p:nvSpPr>
          <p:cNvPr id="175112" name="Text Box 10"/>
          <p:cNvSpPr txBox="1">
            <a:spLocks noChangeArrowheads="1"/>
          </p:cNvSpPr>
          <p:nvPr/>
        </p:nvSpPr>
        <p:spPr bwMode="auto">
          <a:xfrm>
            <a:off x="8224838" y="4673600"/>
            <a:ext cx="603250" cy="366713"/>
          </a:xfrm>
          <a:prstGeom prst="rect">
            <a:avLst/>
          </a:prstGeom>
          <a:noFill/>
          <a:ln w="9525">
            <a:noFill/>
            <a:miter lim="800000"/>
            <a:headEnd/>
            <a:tailEnd/>
          </a:ln>
        </p:spPr>
        <p:txBody>
          <a:bodyPr wrap="none">
            <a:spAutoFit/>
          </a:bodyPr>
          <a:lstStyle/>
          <a:p>
            <a:r>
              <a:rPr lang="sv-SE"/>
              <a:t>Död</a:t>
            </a:r>
          </a:p>
        </p:txBody>
      </p:sp>
      <p:sp>
        <p:nvSpPr>
          <p:cNvPr id="175113" name="Line 11"/>
          <p:cNvSpPr>
            <a:spLocks noChangeShapeType="1"/>
          </p:cNvSpPr>
          <p:nvPr/>
        </p:nvSpPr>
        <p:spPr bwMode="auto">
          <a:xfrm flipH="1">
            <a:off x="8101013" y="5300663"/>
            <a:ext cx="358775" cy="576262"/>
          </a:xfrm>
          <a:prstGeom prst="line">
            <a:avLst/>
          </a:prstGeom>
          <a:noFill/>
          <a:ln w="9525">
            <a:solidFill>
              <a:schemeClr val="tx1"/>
            </a:solidFill>
            <a:round/>
            <a:headEnd/>
            <a:tailEnd type="triangle" w="med" len="med"/>
          </a:ln>
        </p:spPr>
        <p:txBody>
          <a:bodyPr/>
          <a:lstStyle/>
          <a:p>
            <a:endParaRPr lang="da-DK"/>
          </a:p>
        </p:txBody>
      </p:sp>
      <p:sp>
        <p:nvSpPr>
          <p:cNvPr id="175114" name="Freeform 12"/>
          <p:cNvSpPr>
            <a:spLocks/>
          </p:cNvSpPr>
          <p:nvPr/>
        </p:nvSpPr>
        <p:spPr bwMode="auto">
          <a:xfrm>
            <a:off x="1249363" y="1981200"/>
            <a:ext cx="6784975" cy="3852863"/>
          </a:xfrm>
          <a:custGeom>
            <a:avLst/>
            <a:gdLst>
              <a:gd name="T0" fmla="*/ 2147483647 w 4274"/>
              <a:gd name="T1" fmla="*/ 0 h 2427"/>
              <a:gd name="T2" fmla="*/ 2147483647 w 4274"/>
              <a:gd name="T3" fmla="*/ 2147483647 h 2427"/>
              <a:gd name="T4" fmla="*/ 2147483647 w 4274"/>
              <a:gd name="T5" fmla="*/ 2147483647 h 2427"/>
              <a:gd name="T6" fmla="*/ 2147483647 w 4274"/>
              <a:gd name="T7" fmla="*/ 2147483647 h 2427"/>
              <a:gd name="T8" fmla="*/ 2147483647 w 4274"/>
              <a:gd name="T9" fmla="*/ 2147483647 h 2427"/>
              <a:gd name="T10" fmla="*/ 2147483647 w 4274"/>
              <a:gd name="T11" fmla="*/ 2147483647 h 2427"/>
              <a:gd name="T12" fmla="*/ 2147483647 w 4274"/>
              <a:gd name="T13" fmla="*/ 2147483647 h 2427"/>
              <a:gd name="T14" fmla="*/ 2147483647 w 4274"/>
              <a:gd name="T15" fmla="*/ 2147483647 h 2427"/>
              <a:gd name="T16" fmla="*/ 2147483647 w 4274"/>
              <a:gd name="T17" fmla="*/ 2147483647 h 2427"/>
              <a:gd name="T18" fmla="*/ 2147483647 w 4274"/>
              <a:gd name="T19" fmla="*/ 2147483647 h 2427"/>
              <a:gd name="T20" fmla="*/ 2147483647 w 4274"/>
              <a:gd name="T21" fmla="*/ 2147483647 h 2427"/>
              <a:gd name="T22" fmla="*/ 2147483647 w 4274"/>
              <a:gd name="T23" fmla="*/ 2147483647 h 2427"/>
              <a:gd name="T24" fmla="*/ 2147483647 w 4274"/>
              <a:gd name="T25" fmla="*/ 2147483647 h 2427"/>
              <a:gd name="T26" fmla="*/ 2147483647 w 4274"/>
              <a:gd name="T27" fmla="*/ 2147483647 h 2427"/>
              <a:gd name="T28" fmla="*/ 2147483647 w 4274"/>
              <a:gd name="T29" fmla="*/ 2147483647 h 2427"/>
              <a:gd name="T30" fmla="*/ 2147483647 w 4274"/>
              <a:gd name="T31" fmla="*/ 2147483647 h 2427"/>
              <a:gd name="T32" fmla="*/ 2147483647 w 4274"/>
              <a:gd name="T33" fmla="*/ 2147483647 h 2427"/>
              <a:gd name="T34" fmla="*/ 2147483647 w 4274"/>
              <a:gd name="T35" fmla="*/ 2147483647 h 2427"/>
              <a:gd name="T36" fmla="*/ 2147483647 w 4274"/>
              <a:gd name="T37" fmla="*/ 2147483647 h 2427"/>
              <a:gd name="T38" fmla="*/ 2147483647 w 4274"/>
              <a:gd name="T39" fmla="*/ 2147483647 h 2427"/>
              <a:gd name="T40" fmla="*/ 2147483647 w 4274"/>
              <a:gd name="T41" fmla="*/ 2147483647 h 2427"/>
              <a:gd name="T42" fmla="*/ 2147483647 w 4274"/>
              <a:gd name="T43" fmla="*/ 2147483647 h 2427"/>
              <a:gd name="T44" fmla="*/ 2147483647 w 4274"/>
              <a:gd name="T45" fmla="*/ 2147483647 h 2427"/>
              <a:gd name="T46" fmla="*/ 2147483647 w 4274"/>
              <a:gd name="T47" fmla="*/ 2147483647 h 2427"/>
              <a:gd name="T48" fmla="*/ 2147483647 w 4274"/>
              <a:gd name="T49" fmla="*/ 2147483647 h 2427"/>
              <a:gd name="T50" fmla="*/ 2147483647 w 4274"/>
              <a:gd name="T51" fmla="*/ 2147483647 h 2427"/>
              <a:gd name="T52" fmla="*/ 2147483647 w 4274"/>
              <a:gd name="T53" fmla="*/ 2147483647 h 2427"/>
              <a:gd name="T54" fmla="*/ 2147483647 w 4274"/>
              <a:gd name="T55" fmla="*/ 2147483647 h 2427"/>
              <a:gd name="T56" fmla="*/ 2147483647 w 4274"/>
              <a:gd name="T57" fmla="*/ 2147483647 h 24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74"/>
              <a:gd name="T88" fmla="*/ 0 h 2427"/>
              <a:gd name="T89" fmla="*/ 4274 w 4274"/>
              <a:gd name="T90" fmla="*/ 2427 h 24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74" h="2427">
                <a:moveTo>
                  <a:pt x="8" y="0"/>
                </a:moveTo>
                <a:cubicBezTo>
                  <a:pt x="226" y="73"/>
                  <a:pt x="0" y="2"/>
                  <a:pt x="598" y="27"/>
                </a:cubicBezTo>
                <a:cubicBezTo>
                  <a:pt x="667" y="30"/>
                  <a:pt x="735" y="46"/>
                  <a:pt x="804" y="55"/>
                </a:cubicBezTo>
                <a:cubicBezTo>
                  <a:pt x="818" y="60"/>
                  <a:pt x="831" y="66"/>
                  <a:pt x="845" y="69"/>
                </a:cubicBezTo>
                <a:cubicBezTo>
                  <a:pt x="872" y="75"/>
                  <a:pt x="901" y="73"/>
                  <a:pt x="927" y="82"/>
                </a:cubicBezTo>
                <a:cubicBezTo>
                  <a:pt x="943" y="87"/>
                  <a:pt x="953" y="103"/>
                  <a:pt x="968" y="110"/>
                </a:cubicBezTo>
                <a:cubicBezTo>
                  <a:pt x="1063" y="157"/>
                  <a:pt x="1178" y="132"/>
                  <a:pt x="1284" y="137"/>
                </a:cubicBezTo>
                <a:cubicBezTo>
                  <a:pt x="1504" y="193"/>
                  <a:pt x="1268" y="137"/>
                  <a:pt x="1832" y="165"/>
                </a:cubicBezTo>
                <a:cubicBezTo>
                  <a:pt x="1988" y="173"/>
                  <a:pt x="1802" y="179"/>
                  <a:pt x="1928" y="192"/>
                </a:cubicBezTo>
                <a:cubicBezTo>
                  <a:pt x="2001" y="200"/>
                  <a:pt x="2075" y="201"/>
                  <a:pt x="2148" y="206"/>
                </a:cubicBezTo>
                <a:cubicBezTo>
                  <a:pt x="2381" y="261"/>
                  <a:pt x="2319" y="248"/>
                  <a:pt x="2683" y="261"/>
                </a:cubicBezTo>
                <a:cubicBezTo>
                  <a:pt x="2980" y="355"/>
                  <a:pt x="2501" y="208"/>
                  <a:pt x="3492" y="288"/>
                </a:cubicBezTo>
                <a:cubicBezTo>
                  <a:pt x="3525" y="291"/>
                  <a:pt x="3574" y="343"/>
                  <a:pt x="3574" y="343"/>
                </a:cubicBezTo>
                <a:cubicBezTo>
                  <a:pt x="3648" y="558"/>
                  <a:pt x="3546" y="798"/>
                  <a:pt x="3615" y="1015"/>
                </a:cubicBezTo>
                <a:cubicBezTo>
                  <a:pt x="3620" y="1093"/>
                  <a:pt x="3623" y="1170"/>
                  <a:pt x="3629" y="1248"/>
                </a:cubicBezTo>
                <a:cubicBezTo>
                  <a:pt x="3632" y="1294"/>
                  <a:pt x="3635" y="1340"/>
                  <a:pt x="3643" y="1385"/>
                </a:cubicBezTo>
                <a:cubicBezTo>
                  <a:pt x="3648" y="1413"/>
                  <a:pt x="3670" y="1467"/>
                  <a:pt x="3670" y="1467"/>
                </a:cubicBezTo>
                <a:cubicBezTo>
                  <a:pt x="3675" y="1504"/>
                  <a:pt x="3673" y="1542"/>
                  <a:pt x="3684" y="1577"/>
                </a:cubicBezTo>
                <a:cubicBezTo>
                  <a:pt x="3688" y="1589"/>
                  <a:pt x="3704" y="1594"/>
                  <a:pt x="3711" y="1605"/>
                </a:cubicBezTo>
                <a:cubicBezTo>
                  <a:pt x="3718" y="1617"/>
                  <a:pt x="3718" y="1634"/>
                  <a:pt x="3725" y="1646"/>
                </a:cubicBezTo>
                <a:cubicBezTo>
                  <a:pt x="3754" y="1694"/>
                  <a:pt x="3803" y="1730"/>
                  <a:pt x="3821" y="1783"/>
                </a:cubicBezTo>
                <a:cubicBezTo>
                  <a:pt x="3841" y="1843"/>
                  <a:pt x="3843" y="1902"/>
                  <a:pt x="3890" y="1947"/>
                </a:cubicBezTo>
                <a:cubicBezTo>
                  <a:pt x="3926" y="2064"/>
                  <a:pt x="3875" y="1924"/>
                  <a:pt x="3931" y="2016"/>
                </a:cubicBezTo>
                <a:cubicBezTo>
                  <a:pt x="3987" y="2108"/>
                  <a:pt x="3898" y="2011"/>
                  <a:pt x="3972" y="2085"/>
                </a:cubicBezTo>
                <a:cubicBezTo>
                  <a:pt x="3992" y="2144"/>
                  <a:pt x="4024" y="2192"/>
                  <a:pt x="4068" y="2235"/>
                </a:cubicBezTo>
                <a:cubicBezTo>
                  <a:pt x="4095" y="2317"/>
                  <a:pt x="4061" y="2242"/>
                  <a:pt x="4123" y="2304"/>
                </a:cubicBezTo>
                <a:cubicBezTo>
                  <a:pt x="4135" y="2316"/>
                  <a:pt x="4137" y="2335"/>
                  <a:pt x="4150" y="2345"/>
                </a:cubicBezTo>
                <a:cubicBezTo>
                  <a:pt x="4161" y="2354"/>
                  <a:pt x="4178" y="2353"/>
                  <a:pt x="4191" y="2359"/>
                </a:cubicBezTo>
                <a:cubicBezTo>
                  <a:pt x="4225" y="2376"/>
                  <a:pt x="4247" y="2402"/>
                  <a:pt x="4274" y="2427"/>
                </a:cubicBezTo>
              </a:path>
            </a:pathLst>
          </a:custGeom>
          <a:noFill/>
          <a:ln w="41275">
            <a:solidFill>
              <a:srgbClr val="0000FF"/>
            </a:solidFill>
            <a:round/>
            <a:headEnd/>
            <a:tailEnd/>
          </a:ln>
        </p:spPr>
        <p:txBody>
          <a:bodyPr/>
          <a:lstStyle/>
          <a:p>
            <a:endParaRPr lang="da-DK"/>
          </a:p>
        </p:txBody>
      </p:sp>
      <p:sp>
        <p:nvSpPr>
          <p:cNvPr id="175115" name="Text Box 13"/>
          <p:cNvSpPr txBox="1">
            <a:spLocks noChangeArrowheads="1"/>
          </p:cNvSpPr>
          <p:nvPr/>
        </p:nvSpPr>
        <p:spPr bwMode="auto">
          <a:xfrm>
            <a:off x="2751138" y="3952875"/>
            <a:ext cx="1073150" cy="366713"/>
          </a:xfrm>
          <a:prstGeom prst="rect">
            <a:avLst/>
          </a:prstGeom>
          <a:noFill/>
          <a:ln w="9525">
            <a:noFill/>
            <a:miter lim="800000"/>
            <a:headEnd/>
            <a:tailEnd/>
          </a:ln>
        </p:spPr>
        <p:txBody>
          <a:bodyPr wrap="none">
            <a:spAutoFit/>
          </a:bodyPr>
          <a:lstStyle/>
          <a:p>
            <a:r>
              <a:rPr lang="sv-SE" b="1"/>
              <a:t>Demens</a:t>
            </a:r>
          </a:p>
        </p:txBody>
      </p:sp>
      <p:sp>
        <p:nvSpPr>
          <p:cNvPr id="175116" name="Text Box 14"/>
          <p:cNvSpPr txBox="1">
            <a:spLocks noChangeArrowheads="1"/>
          </p:cNvSpPr>
          <p:nvPr/>
        </p:nvSpPr>
        <p:spPr bwMode="auto">
          <a:xfrm>
            <a:off x="2392363" y="1647825"/>
            <a:ext cx="958850" cy="366713"/>
          </a:xfrm>
          <a:prstGeom prst="rect">
            <a:avLst/>
          </a:prstGeom>
          <a:noFill/>
          <a:ln w="9525">
            <a:noFill/>
            <a:miter lim="800000"/>
            <a:headEnd/>
            <a:tailEnd/>
          </a:ln>
        </p:spPr>
        <p:txBody>
          <a:bodyPr wrap="none">
            <a:spAutoFit/>
          </a:bodyPr>
          <a:lstStyle/>
          <a:p>
            <a:r>
              <a:rPr lang="sv-SE" b="1"/>
              <a:t>Cancer</a:t>
            </a:r>
          </a:p>
        </p:txBody>
      </p:sp>
      <p:sp>
        <p:nvSpPr>
          <p:cNvPr id="175117" name="Freeform 15"/>
          <p:cNvSpPr>
            <a:spLocks/>
          </p:cNvSpPr>
          <p:nvPr/>
        </p:nvSpPr>
        <p:spPr bwMode="auto">
          <a:xfrm>
            <a:off x="1284288" y="2460625"/>
            <a:ext cx="6743700" cy="3344863"/>
          </a:xfrm>
          <a:custGeom>
            <a:avLst/>
            <a:gdLst>
              <a:gd name="T0" fmla="*/ 0 w 4060"/>
              <a:gd name="T1" fmla="*/ 0 h 2016"/>
              <a:gd name="T2" fmla="*/ 2147483647 w 4060"/>
              <a:gd name="T3" fmla="*/ 2147483647 h 2016"/>
              <a:gd name="T4" fmla="*/ 2147483647 w 4060"/>
              <a:gd name="T5" fmla="*/ 2147483647 h 2016"/>
              <a:gd name="T6" fmla="*/ 2147483647 w 4060"/>
              <a:gd name="T7" fmla="*/ 2147483647 h 2016"/>
              <a:gd name="T8" fmla="*/ 2147483647 w 4060"/>
              <a:gd name="T9" fmla="*/ 2147483647 h 2016"/>
              <a:gd name="T10" fmla="*/ 2147483647 w 4060"/>
              <a:gd name="T11" fmla="*/ 2147483647 h 2016"/>
              <a:gd name="T12" fmla="*/ 2147483647 w 4060"/>
              <a:gd name="T13" fmla="*/ 2147483647 h 2016"/>
              <a:gd name="T14" fmla="*/ 2147483647 w 4060"/>
              <a:gd name="T15" fmla="*/ 2147483647 h 2016"/>
              <a:gd name="T16" fmla="*/ 2147483647 w 4060"/>
              <a:gd name="T17" fmla="*/ 2147483647 h 2016"/>
              <a:gd name="T18" fmla="*/ 2147483647 w 4060"/>
              <a:gd name="T19" fmla="*/ 2147483647 h 2016"/>
              <a:gd name="T20" fmla="*/ 2147483647 w 4060"/>
              <a:gd name="T21" fmla="*/ 2147483647 h 2016"/>
              <a:gd name="T22" fmla="*/ 2147483647 w 4060"/>
              <a:gd name="T23" fmla="*/ 2147483647 h 2016"/>
              <a:gd name="T24" fmla="*/ 2147483647 w 4060"/>
              <a:gd name="T25" fmla="*/ 2147483647 h 2016"/>
              <a:gd name="T26" fmla="*/ 2147483647 w 4060"/>
              <a:gd name="T27" fmla="*/ 2147483647 h 2016"/>
              <a:gd name="T28" fmla="*/ 2147483647 w 4060"/>
              <a:gd name="T29" fmla="*/ 2147483647 h 2016"/>
              <a:gd name="T30" fmla="*/ 2147483647 w 4060"/>
              <a:gd name="T31" fmla="*/ 2147483647 h 2016"/>
              <a:gd name="T32" fmla="*/ 2147483647 w 4060"/>
              <a:gd name="T33" fmla="*/ 2147483647 h 2016"/>
              <a:gd name="T34" fmla="*/ 2147483647 w 4060"/>
              <a:gd name="T35" fmla="*/ 2147483647 h 2016"/>
              <a:gd name="T36" fmla="*/ 2147483647 w 4060"/>
              <a:gd name="T37" fmla="*/ 2147483647 h 2016"/>
              <a:gd name="T38" fmla="*/ 2147483647 w 4060"/>
              <a:gd name="T39" fmla="*/ 2147483647 h 2016"/>
              <a:gd name="T40" fmla="*/ 2147483647 w 4060"/>
              <a:gd name="T41" fmla="*/ 2147483647 h 2016"/>
              <a:gd name="T42" fmla="*/ 2147483647 w 4060"/>
              <a:gd name="T43" fmla="*/ 2147483647 h 2016"/>
              <a:gd name="T44" fmla="*/ 2147483647 w 4060"/>
              <a:gd name="T45" fmla="*/ 2147483647 h 2016"/>
              <a:gd name="T46" fmla="*/ 2147483647 w 4060"/>
              <a:gd name="T47" fmla="*/ 2147483647 h 2016"/>
              <a:gd name="T48" fmla="*/ 2147483647 w 4060"/>
              <a:gd name="T49" fmla="*/ 2147483647 h 2016"/>
              <a:gd name="T50" fmla="*/ 2147483647 w 4060"/>
              <a:gd name="T51" fmla="*/ 2147483647 h 2016"/>
              <a:gd name="T52" fmla="*/ 2147483647 w 4060"/>
              <a:gd name="T53" fmla="*/ 2147483647 h 2016"/>
              <a:gd name="T54" fmla="*/ 2147483647 w 4060"/>
              <a:gd name="T55" fmla="*/ 2147483647 h 2016"/>
              <a:gd name="T56" fmla="*/ 2147483647 w 4060"/>
              <a:gd name="T57" fmla="*/ 2147483647 h 2016"/>
              <a:gd name="T58" fmla="*/ 2147483647 w 4060"/>
              <a:gd name="T59" fmla="*/ 2147483647 h 2016"/>
              <a:gd name="T60" fmla="*/ 2147483647 w 4060"/>
              <a:gd name="T61" fmla="*/ 2147483647 h 2016"/>
              <a:gd name="T62" fmla="*/ 2147483647 w 4060"/>
              <a:gd name="T63" fmla="*/ 2147483647 h 2016"/>
              <a:gd name="T64" fmla="*/ 2147483647 w 4060"/>
              <a:gd name="T65" fmla="*/ 2147483647 h 2016"/>
              <a:gd name="T66" fmla="*/ 2147483647 w 4060"/>
              <a:gd name="T67" fmla="*/ 2147483647 h 2016"/>
              <a:gd name="T68" fmla="*/ 2147483647 w 4060"/>
              <a:gd name="T69" fmla="*/ 2147483647 h 2016"/>
              <a:gd name="T70" fmla="*/ 2147483647 w 4060"/>
              <a:gd name="T71" fmla="*/ 2147483647 h 2016"/>
              <a:gd name="T72" fmla="*/ 2147483647 w 4060"/>
              <a:gd name="T73" fmla="*/ 2147483647 h 2016"/>
              <a:gd name="T74" fmla="*/ 2147483647 w 4060"/>
              <a:gd name="T75" fmla="*/ 2147483647 h 2016"/>
              <a:gd name="T76" fmla="*/ 2147483647 w 4060"/>
              <a:gd name="T77" fmla="*/ 2147483647 h 2016"/>
              <a:gd name="T78" fmla="*/ 2147483647 w 4060"/>
              <a:gd name="T79" fmla="*/ 2147483647 h 2016"/>
              <a:gd name="T80" fmla="*/ 2147483647 w 4060"/>
              <a:gd name="T81" fmla="*/ 2147483647 h 2016"/>
              <a:gd name="T82" fmla="*/ 2147483647 w 4060"/>
              <a:gd name="T83" fmla="*/ 2147483647 h 20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60"/>
              <a:gd name="T127" fmla="*/ 0 h 2016"/>
              <a:gd name="T128" fmla="*/ 4060 w 4060"/>
              <a:gd name="T129" fmla="*/ 2016 h 20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60" h="2016">
                <a:moveTo>
                  <a:pt x="0" y="0"/>
                </a:moveTo>
                <a:cubicBezTo>
                  <a:pt x="60" y="11"/>
                  <a:pt x="155" y="21"/>
                  <a:pt x="206" y="55"/>
                </a:cubicBezTo>
                <a:cubicBezTo>
                  <a:pt x="233" y="73"/>
                  <a:pt x="288" y="109"/>
                  <a:pt x="288" y="109"/>
                </a:cubicBezTo>
                <a:cubicBezTo>
                  <a:pt x="293" y="274"/>
                  <a:pt x="270" y="441"/>
                  <a:pt x="302" y="603"/>
                </a:cubicBezTo>
                <a:cubicBezTo>
                  <a:pt x="315" y="666"/>
                  <a:pt x="402" y="571"/>
                  <a:pt x="412" y="562"/>
                </a:cubicBezTo>
                <a:cubicBezTo>
                  <a:pt x="416" y="429"/>
                  <a:pt x="410" y="296"/>
                  <a:pt x="425" y="164"/>
                </a:cubicBezTo>
                <a:cubicBezTo>
                  <a:pt x="426" y="151"/>
                  <a:pt x="442" y="185"/>
                  <a:pt x="453" y="192"/>
                </a:cubicBezTo>
                <a:cubicBezTo>
                  <a:pt x="465" y="199"/>
                  <a:pt x="480" y="201"/>
                  <a:pt x="494" y="205"/>
                </a:cubicBezTo>
                <a:cubicBezTo>
                  <a:pt x="563" y="224"/>
                  <a:pt x="632" y="239"/>
                  <a:pt x="700" y="260"/>
                </a:cubicBezTo>
                <a:cubicBezTo>
                  <a:pt x="728" y="289"/>
                  <a:pt x="783" y="358"/>
                  <a:pt x="823" y="384"/>
                </a:cubicBezTo>
                <a:cubicBezTo>
                  <a:pt x="868" y="414"/>
                  <a:pt x="889" y="435"/>
                  <a:pt x="919" y="480"/>
                </a:cubicBezTo>
                <a:cubicBezTo>
                  <a:pt x="932" y="697"/>
                  <a:pt x="869" y="749"/>
                  <a:pt x="1042" y="713"/>
                </a:cubicBezTo>
                <a:cubicBezTo>
                  <a:pt x="1065" y="646"/>
                  <a:pt x="1067" y="576"/>
                  <a:pt x="1084" y="507"/>
                </a:cubicBezTo>
                <a:cubicBezTo>
                  <a:pt x="1193" y="580"/>
                  <a:pt x="1295" y="623"/>
                  <a:pt x="1426" y="644"/>
                </a:cubicBezTo>
                <a:cubicBezTo>
                  <a:pt x="1519" y="675"/>
                  <a:pt x="1585" y="687"/>
                  <a:pt x="1687" y="699"/>
                </a:cubicBezTo>
                <a:cubicBezTo>
                  <a:pt x="1753" y="721"/>
                  <a:pt x="1718" y="703"/>
                  <a:pt x="1783" y="768"/>
                </a:cubicBezTo>
                <a:cubicBezTo>
                  <a:pt x="1796" y="781"/>
                  <a:pt x="1820" y="777"/>
                  <a:pt x="1838" y="781"/>
                </a:cubicBezTo>
                <a:cubicBezTo>
                  <a:pt x="1881" y="910"/>
                  <a:pt x="1851" y="1049"/>
                  <a:pt x="1824" y="1179"/>
                </a:cubicBezTo>
                <a:cubicBezTo>
                  <a:pt x="1829" y="1252"/>
                  <a:pt x="1830" y="1326"/>
                  <a:pt x="1838" y="1399"/>
                </a:cubicBezTo>
                <a:cubicBezTo>
                  <a:pt x="1840" y="1413"/>
                  <a:pt x="1838" y="1437"/>
                  <a:pt x="1852" y="1440"/>
                </a:cubicBezTo>
                <a:cubicBezTo>
                  <a:pt x="1872" y="1444"/>
                  <a:pt x="1888" y="1421"/>
                  <a:pt x="1906" y="1412"/>
                </a:cubicBezTo>
                <a:cubicBezTo>
                  <a:pt x="1997" y="1279"/>
                  <a:pt x="1968" y="1031"/>
                  <a:pt x="1975" y="891"/>
                </a:cubicBezTo>
                <a:cubicBezTo>
                  <a:pt x="2002" y="900"/>
                  <a:pt x="2036" y="899"/>
                  <a:pt x="2057" y="919"/>
                </a:cubicBezTo>
                <a:cubicBezTo>
                  <a:pt x="2102" y="963"/>
                  <a:pt x="2149" y="995"/>
                  <a:pt x="2208" y="1015"/>
                </a:cubicBezTo>
                <a:cubicBezTo>
                  <a:pt x="2258" y="1064"/>
                  <a:pt x="2334" y="1075"/>
                  <a:pt x="2400" y="1097"/>
                </a:cubicBezTo>
                <a:cubicBezTo>
                  <a:pt x="2468" y="1120"/>
                  <a:pt x="2413" y="1129"/>
                  <a:pt x="2482" y="1138"/>
                </a:cubicBezTo>
                <a:cubicBezTo>
                  <a:pt x="2541" y="1146"/>
                  <a:pt x="2601" y="1147"/>
                  <a:pt x="2661" y="1152"/>
                </a:cubicBezTo>
                <a:cubicBezTo>
                  <a:pt x="2710" y="1226"/>
                  <a:pt x="2664" y="1179"/>
                  <a:pt x="2784" y="1207"/>
                </a:cubicBezTo>
                <a:cubicBezTo>
                  <a:pt x="2860" y="1224"/>
                  <a:pt x="2913" y="1249"/>
                  <a:pt x="2990" y="1261"/>
                </a:cubicBezTo>
                <a:cubicBezTo>
                  <a:pt x="2999" y="1270"/>
                  <a:pt x="3010" y="1278"/>
                  <a:pt x="3017" y="1289"/>
                </a:cubicBezTo>
                <a:cubicBezTo>
                  <a:pt x="3024" y="1301"/>
                  <a:pt x="3019" y="1322"/>
                  <a:pt x="3031" y="1330"/>
                </a:cubicBezTo>
                <a:cubicBezTo>
                  <a:pt x="3085" y="1368"/>
                  <a:pt x="3204" y="1377"/>
                  <a:pt x="3264" y="1385"/>
                </a:cubicBezTo>
                <a:cubicBezTo>
                  <a:pt x="3319" y="1438"/>
                  <a:pt x="3400" y="1443"/>
                  <a:pt x="3470" y="1467"/>
                </a:cubicBezTo>
                <a:cubicBezTo>
                  <a:pt x="3480" y="1554"/>
                  <a:pt x="3480" y="1697"/>
                  <a:pt x="3566" y="1755"/>
                </a:cubicBezTo>
                <a:cubicBezTo>
                  <a:pt x="3589" y="1770"/>
                  <a:pt x="3678" y="1781"/>
                  <a:pt x="3689" y="1783"/>
                </a:cubicBezTo>
                <a:cubicBezTo>
                  <a:pt x="3717" y="1810"/>
                  <a:pt x="3738" y="1862"/>
                  <a:pt x="3772" y="1879"/>
                </a:cubicBezTo>
                <a:cubicBezTo>
                  <a:pt x="3798" y="1892"/>
                  <a:pt x="3827" y="1897"/>
                  <a:pt x="3854" y="1906"/>
                </a:cubicBezTo>
                <a:cubicBezTo>
                  <a:pt x="3868" y="1911"/>
                  <a:pt x="3881" y="1915"/>
                  <a:pt x="3895" y="1920"/>
                </a:cubicBezTo>
                <a:cubicBezTo>
                  <a:pt x="3909" y="1924"/>
                  <a:pt x="3936" y="1933"/>
                  <a:pt x="3936" y="1933"/>
                </a:cubicBezTo>
                <a:cubicBezTo>
                  <a:pt x="3950" y="1942"/>
                  <a:pt x="3962" y="1953"/>
                  <a:pt x="3977" y="1961"/>
                </a:cubicBezTo>
                <a:cubicBezTo>
                  <a:pt x="3990" y="1968"/>
                  <a:pt x="4006" y="1968"/>
                  <a:pt x="4018" y="1975"/>
                </a:cubicBezTo>
                <a:cubicBezTo>
                  <a:pt x="4021" y="1977"/>
                  <a:pt x="4052" y="2008"/>
                  <a:pt x="4060" y="2016"/>
                </a:cubicBezTo>
              </a:path>
            </a:pathLst>
          </a:custGeom>
          <a:noFill/>
          <a:ln w="41275">
            <a:solidFill>
              <a:srgbClr val="FF0000"/>
            </a:solidFill>
            <a:round/>
            <a:headEnd/>
            <a:tailEnd/>
          </a:ln>
        </p:spPr>
        <p:txBody>
          <a:bodyPr/>
          <a:lstStyle/>
          <a:p>
            <a:endParaRPr lang="da-DK"/>
          </a:p>
        </p:txBody>
      </p:sp>
      <p:sp>
        <p:nvSpPr>
          <p:cNvPr id="175118" name="Text Box 16"/>
          <p:cNvSpPr txBox="1">
            <a:spLocks noChangeArrowheads="1"/>
          </p:cNvSpPr>
          <p:nvPr/>
        </p:nvSpPr>
        <p:spPr bwMode="auto">
          <a:xfrm>
            <a:off x="3144838" y="2990850"/>
            <a:ext cx="3562350" cy="366713"/>
          </a:xfrm>
          <a:prstGeom prst="rect">
            <a:avLst/>
          </a:prstGeom>
          <a:noFill/>
          <a:ln w="9525">
            <a:noFill/>
            <a:miter lim="800000"/>
            <a:headEnd/>
            <a:tailEnd/>
          </a:ln>
        </p:spPr>
        <p:txBody>
          <a:bodyPr wrap="none">
            <a:spAutoFit/>
          </a:bodyPr>
          <a:lstStyle/>
          <a:p>
            <a:r>
              <a:rPr lang="sv-SE" b="1"/>
              <a:t>Hjärtsvikt, KOL, Multisjuklighet</a:t>
            </a:r>
          </a:p>
        </p:txBody>
      </p:sp>
      <p:sp>
        <p:nvSpPr>
          <p:cNvPr id="175119" name="Rectangle 4"/>
          <p:cNvSpPr>
            <a:spLocks noGrp="1" noChangeArrowheads="1"/>
          </p:cNvSpPr>
          <p:nvPr>
            <p:ph type="title" idx="4294967295"/>
          </p:nvPr>
        </p:nvSpPr>
        <p:spPr>
          <a:xfrm>
            <a:off x="179388" y="333375"/>
            <a:ext cx="8785225" cy="1143000"/>
          </a:xfrm>
        </p:spPr>
        <p:txBody>
          <a:bodyPr anchor="t"/>
          <a:lstStyle/>
          <a:p>
            <a:r>
              <a:rPr lang="sv-SE" smtClean="0"/>
              <a:t>Vad kan vi förvänta oss?</a:t>
            </a:r>
          </a:p>
        </p:txBody>
      </p:sp>
      <p:sp>
        <p:nvSpPr>
          <p:cNvPr id="175120" name="Text Box 17"/>
          <p:cNvSpPr txBox="1">
            <a:spLocks noChangeArrowheads="1"/>
          </p:cNvSpPr>
          <p:nvPr/>
        </p:nvSpPr>
        <p:spPr bwMode="auto">
          <a:xfrm>
            <a:off x="7504113" y="3160713"/>
            <a:ext cx="1073150" cy="641350"/>
          </a:xfrm>
          <a:prstGeom prst="rect">
            <a:avLst/>
          </a:prstGeom>
          <a:noFill/>
          <a:ln w="9525">
            <a:noFill/>
            <a:miter lim="800000"/>
            <a:headEnd/>
            <a:tailEnd/>
          </a:ln>
        </p:spPr>
        <p:txBody>
          <a:bodyPr wrap="none">
            <a:spAutoFit/>
          </a:bodyPr>
          <a:lstStyle/>
          <a:p>
            <a:pPr algn="ctr"/>
            <a:r>
              <a:rPr lang="sv-SE"/>
              <a:t>Terminal</a:t>
            </a:r>
          </a:p>
          <a:p>
            <a:pPr algn="ctr"/>
            <a:r>
              <a:rPr lang="sv-SE"/>
              <a:t>fas</a:t>
            </a:r>
          </a:p>
        </p:txBody>
      </p:sp>
      <p:sp>
        <p:nvSpPr>
          <p:cNvPr id="175121" name="Text Box 9"/>
          <p:cNvSpPr txBox="1">
            <a:spLocks noChangeArrowheads="1"/>
          </p:cNvSpPr>
          <p:nvPr/>
        </p:nvSpPr>
        <p:spPr bwMode="auto">
          <a:xfrm>
            <a:off x="323850" y="1268413"/>
            <a:ext cx="628650" cy="366712"/>
          </a:xfrm>
          <a:prstGeom prst="rect">
            <a:avLst/>
          </a:prstGeom>
          <a:noFill/>
          <a:ln w="9525">
            <a:noFill/>
            <a:miter lim="800000"/>
            <a:headEnd/>
            <a:tailEnd/>
          </a:ln>
        </p:spPr>
        <p:txBody>
          <a:bodyPr wrap="none">
            <a:spAutoFit/>
          </a:bodyPr>
          <a:lstStyle/>
          <a:p>
            <a:r>
              <a:rPr lang="sv-SE" b="1"/>
              <a:t>Hög</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Rubrik 1"/>
          <p:cNvSpPr>
            <a:spLocks noGrp="1"/>
          </p:cNvSpPr>
          <p:nvPr>
            <p:ph type="title" idx="4294967295"/>
          </p:nvPr>
        </p:nvSpPr>
        <p:spPr>
          <a:xfrm>
            <a:off x="684213" y="260350"/>
            <a:ext cx="7772400" cy="1079500"/>
          </a:xfrm>
        </p:spPr>
        <p:txBody>
          <a:bodyPr anchor="t"/>
          <a:lstStyle/>
          <a:p>
            <a:r>
              <a:rPr lang="sv-SE" sz="2800" smtClean="0"/>
              <a:t>Vårdplanering är lösningen – målet med vården</a:t>
            </a:r>
            <a:endParaRPr lang="sv-SE" sz="2800" b="1" smtClean="0"/>
          </a:p>
        </p:txBody>
      </p:sp>
      <p:sp>
        <p:nvSpPr>
          <p:cNvPr id="177154" name="Content Placeholder 11"/>
          <p:cNvSpPr>
            <a:spLocks noGrp="1"/>
          </p:cNvSpPr>
          <p:nvPr>
            <p:ph idx="4294967295"/>
          </p:nvPr>
        </p:nvSpPr>
        <p:spPr>
          <a:xfrm>
            <a:off x="539750" y="3878263"/>
            <a:ext cx="7920038" cy="3943350"/>
          </a:xfrm>
        </p:spPr>
        <p:txBody>
          <a:bodyPr/>
          <a:lstStyle/>
          <a:p>
            <a:pPr marL="0" indent="0">
              <a:buFont typeface="Wingdings" pitchFamily="2" charset="2"/>
              <a:buNone/>
            </a:pPr>
            <a:r>
              <a:rPr lang="sv-SE" sz="2200" b="1" smtClean="0"/>
              <a:t>Etiska frågeställningar:</a:t>
            </a:r>
          </a:p>
          <a:p>
            <a:pPr marL="0" indent="0">
              <a:buFont typeface="Wingdings" pitchFamily="2" charset="2"/>
              <a:buNone/>
            </a:pPr>
            <a:r>
              <a:rPr lang="sv-SE" sz="2200" smtClean="0"/>
              <a:t>Förväntningar? Farhågor?</a:t>
            </a:r>
          </a:p>
          <a:p>
            <a:pPr marL="0" indent="0">
              <a:buFont typeface="Wingdings" pitchFamily="2" charset="2"/>
              <a:buNone/>
            </a:pPr>
            <a:r>
              <a:rPr lang="sv-SE" sz="2200" smtClean="0"/>
              <a:t>Hjärt-/Lungräddning?</a:t>
            </a:r>
          </a:p>
          <a:p>
            <a:pPr marL="0" indent="0">
              <a:buFont typeface="Wingdings" pitchFamily="2" charset="2"/>
              <a:buNone/>
            </a:pPr>
            <a:r>
              <a:rPr lang="sv-SE" sz="2200" smtClean="0"/>
              <a:t>Antibiotika?</a:t>
            </a:r>
          </a:p>
          <a:p>
            <a:pPr marL="0" indent="0">
              <a:buFont typeface="Wingdings" pitchFamily="2" charset="2"/>
              <a:buNone/>
            </a:pPr>
            <a:r>
              <a:rPr lang="sv-SE" sz="2200" smtClean="0"/>
              <a:t>Nutrition?</a:t>
            </a:r>
          </a:p>
          <a:p>
            <a:pPr marL="0" indent="0">
              <a:buFont typeface="Wingdings" pitchFamily="2" charset="2"/>
              <a:buNone/>
            </a:pPr>
            <a:r>
              <a:rPr lang="sv-SE" sz="2200" smtClean="0"/>
              <a:t>Inremittering till sjukhus?</a:t>
            </a:r>
          </a:p>
        </p:txBody>
      </p:sp>
      <p:pic>
        <p:nvPicPr>
          <p:cNvPr id="177155" name="Picture 4" descr="ANd9GcRmw7DeJOidAjls8v6GxddABft6hRZurKZ_ZqjV5tvgnYfRxrpFrw"/>
          <p:cNvPicPr>
            <a:picLocks noChangeAspect="1" noChangeArrowheads="1"/>
          </p:cNvPicPr>
          <p:nvPr/>
        </p:nvPicPr>
        <p:blipFill>
          <a:blip r:embed="rId4"/>
          <a:srcRect/>
          <a:stretch>
            <a:fillRect/>
          </a:stretch>
        </p:blipFill>
        <p:spPr bwMode="auto">
          <a:xfrm>
            <a:off x="468313" y="1482725"/>
            <a:ext cx="4032250" cy="2306638"/>
          </a:xfrm>
          <a:prstGeom prst="rect">
            <a:avLst/>
          </a:prstGeom>
          <a:noFill/>
          <a:ln w="9525">
            <a:noFill/>
            <a:miter lim="800000"/>
            <a:headEnd/>
            <a:tailEnd/>
          </a:ln>
        </p:spPr>
      </p:pic>
      <p:pic>
        <p:nvPicPr>
          <p:cNvPr id="177156" name="Picture 7" descr="Seniors5717962l"/>
          <p:cNvPicPr>
            <a:picLocks noChangeAspect="1" noChangeArrowheads="1"/>
          </p:cNvPicPr>
          <p:nvPr/>
        </p:nvPicPr>
        <p:blipFill>
          <a:blip r:embed="rId5"/>
          <a:srcRect/>
          <a:stretch>
            <a:fillRect/>
          </a:stretch>
        </p:blipFill>
        <p:spPr bwMode="auto">
          <a:xfrm>
            <a:off x="4716463" y="1517650"/>
            <a:ext cx="3384550" cy="2271713"/>
          </a:xfrm>
          <a:prstGeom prst="rect">
            <a:avLst/>
          </a:prstGeom>
          <a:noFill/>
          <a:ln w="9525">
            <a:noFill/>
            <a:miter lim="800000"/>
            <a:headEnd/>
            <a:tailEnd/>
          </a:ln>
        </p:spPr>
      </p:pic>
      <p:grpSp>
        <p:nvGrpSpPr>
          <p:cNvPr id="177157" name="Group 9"/>
          <p:cNvGrpSpPr>
            <a:grpSpLocks/>
          </p:cNvGrpSpPr>
          <p:nvPr/>
        </p:nvGrpSpPr>
        <p:grpSpPr bwMode="auto">
          <a:xfrm>
            <a:off x="4572000" y="4292600"/>
            <a:ext cx="3960813" cy="2016125"/>
            <a:chOff x="657" y="981"/>
            <a:chExt cx="4899" cy="3039"/>
          </a:xfrm>
        </p:grpSpPr>
        <p:sp>
          <p:nvSpPr>
            <p:cNvPr id="177162" name="Freeform 10"/>
            <p:cNvSpPr>
              <a:spLocks/>
            </p:cNvSpPr>
            <p:nvPr/>
          </p:nvSpPr>
          <p:spPr bwMode="auto">
            <a:xfrm>
              <a:off x="657" y="2341"/>
              <a:ext cx="4400" cy="1419"/>
            </a:xfrm>
            <a:custGeom>
              <a:avLst/>
              <a:gdLst>
                <a:gd name="T0" fmla="*/ 0 w 4196"/>
                <a:gd name="T1" fmla="*/ 60 h 1374"/>
                <a:gd name="T2" fmla="*/ 62 w 4196"/>
                <a:gd name="T3" fmla="*/ 0 h 1374"/>
                <a:gd name="T4" fmla="*/ 281 w 4196"/>
                <a:gd name="T5" fmla="*/ 9 h 1374"/>
                <a:gd name="T6" fmla="*/ 449 w 4196"/>
                <a:gd name="T7" fmla="*/ 116 h 1374"/>
                <a:gd name="T8" fmla="*/ 500 w 4196"/>
                <a:gd name="T9" fmla="*/ 165 h 1374"/>
                <a:gd name="T10" fmla="*/ 552 w 4196"/>
                <a:gd name="T11" fmla="*/ 242 h 1374"/>
                <a:gd name="T12" fmla="*/ 604 w 4196"/>
                <a:gd name="T13" fmla="*/ 349 h 1374"/>
                <a:gd name="T14" fmla="*/ 647 w 4196"/>
                <a:gd name="T15" fmla="*/ 464 h 1374"/>
                <a:gd name="T16" fmla="*/ 698 w 4196"/>
                <a:gd name="T17" fmla="*/ 619 h 1374"/>
                <a:gd name="T18" fmla="*/ 740 w 4196"/>
                <a:gd name="T19" fmla="*/ 610 h 1374"/>
                <a:gd name="T20" fmla="*/ 782 w 4196"/>
                <a:gd name="T21" fmla="*/ 494 h 1374"/>
                <a:gd name="T22" fmla="*/ 908 w 4196"/>
                <a:gd name="T23" fmla="*/ 358 h 1374"/>
                <a:gd name="T24" fmla="*/ 1000 w 4196"/>
                <a:gd name="T25" fmla="*/ 328 h 1374"/>
                <a:gd name="T26" fmla="*/ 1064 w 4196"/>
                <a:gd name="T27" fmla="*/ 338 h 1374"/>
                <a:gd name="T28" fmla="*/ 1073 w 4196"/>
                <a:gd name="T29" fmla="*/ 368 h 1374"/>
                <a:gd name="T30" fmla="*/ 1138 w 4196"/>
                <a:gd name="T31" fmla="*/ 436 h 1374"/>
                <a:gd name="T32" fmla="*/ 1179 w 4196"/>
                <a:gd name="T33" fmla="*/ 494 h 1374"/>
                <a:gd name="T34" fmla="*/ 1209 w 4196"/>
                <a:gd name="T35" fmla="*/ 610 h 1374"/>
                <a:gd name="T36" fmla="*/ 1251 w 4196"/>
                <a:gd name="T37" fmla="*/ 658 h 1374"/>
                <a:gd name="T38" fmla="*/ 1325 w 4196"/>
                <a:gd name="T39" fmla="*/ 793 h 1374"/>
                <a:gd name="T40" fmla="*/ 1565 w 4196"/>
                <a:gd name="T41" fmla="*/ 841 h 1374"/>
                <a:gd name="T42" fmla="*/ 2441 w 4196"/>
                <a:gd name="T43" fmla="*/ 901 h 1374"/>
                <a:gd name="T44" fmla="*/ 2505 w 4196"/>
                <a:gd name="T45" fmla="*/ 976 h 1374"/>
                <a:gd name="T46" fmla="*/ 2617 w 4196"/>
                <a:gd name="T47" fmla="*/ 1014 h 1374"/>
                <a:gd name="T48" fmla="*/ 2651 w 4196"/>
                <a:gd name="T49" fmla="*/ 957 h 1374"/>
                <a:gd name="T50" fmla="*/ 2712 w 4196"/>
                <a:gd name="T51" fmla="*/ 938 h 1374"/>
                <a:gd name="T52" fmla="*/ 2785 w 4196"/>
                <a:gd name="T53" fmla="*/ 947 h 1374"/>
                <a:gd name="T54" fmla="*/ 2806 w 4196"/>
                <a:gd name="T55" fmla="*/ 976 h 1374"/>
                <a:gd name="T56" fmla="*/ 2899 w 4196"/>
                <a:gd name="T57" fmla="*/ 1052 h 1374"/>
                <a:gd name="T58" fmla="*/ 3015 w 4196"/>
                <a:gd name="T59" fmla="*/ 1171 h 1374"/>
                <a:gd name="T60" fmla="*/ 3129 w 4196"/>
                <a:gd name="T61" fmla="*/ 1218 h 1374"/>
                <a:gd name="T62" fmla="*/ 3140 w 4196"/>
                <a:gd name="T63" fmla="*/ 1141 h 1374"/>
                <a:gd name="T64" fmla="*/ 3172 w 4196"/>
                <a:gd name="T65" fmla="*/ 1121 h 1374"/>
                <a:gd name="T66" fmla="*/ 3297 w 4196"/>
                <a:gd name="T67" fmla="*/ 1074 h 1374"/>
                <a:gd name="T68" fmla="*/ 3422 w 4196"/>
                <a:gd name="T69" fmla="*/ 1121 h 1374"/>
                <a:gd name="T70" fmla="*/ 3495 w 4196"/>
                <a:gd name="T71" fmla="*/ 1218 h 1374"/>
                <a:gd name="T72" fmla="*/ 3567 w 4196"/>
                <a:gd name="T73" fmla="*/ 1276 h 1374"/>
                <a:gd name="T74" fmla="*/ 3629 w 4196"/>
                <a:gd name="T75" fmla="*/ 1315 h 1374"/>
                <a:gd name="T76" fmla="*/ 3642 w 4196"/>
                <a:gd name="T77" fmla="*/ 1344 h 1374"/>
                <a:gd name="T78" fmla="*/ 3672 w 4196"/>
                <a:gd name="T79" fmla="*/ 1354 h 1374"/>
                <a:gd name="T80" fmla="*/ 3747 w 4196"/>
                <a:gd name="T81" fmla="*/ 1440 h 1374"/>
                <a:gd name="T82" fmla="*/ 3829 w 4196"/>
                <a:gd name="T83" fmla="*/ 1431 h 1374"/>
                <a:gd name="T84" fmla="*/ 3849 w 4196"/>
                <a:gd name="T85" fmla="*/ 1401 h 1374"/>
                <a:gd name="T86" fmla="*/ 3922 w 4196"/>
                <a:gd name="T87" fmla="*/ 1334 h 1374"/>
                <a:gd name="T88" fmla="*/ 3975 w 4196"/>
                <a:gd name="T89" fmla="*/ 1257 h 1374"/>
                <a:gd name="T90" fmla="*/ 4100 w 4196"/>
                <a:gd name="T91" fmla="*/ 1227 h 1374"/>
                <a:gd name="T92" fmla="*/ 4194 w 4196"/>
                <a:gd name="T93" fmla="*/ 1266 h 1374"/>
                <a:gd name="T94" fmla="*/ 4443 w 4196"/>
                <a:gd name="T95" fmla="*/ 1374 h 1374"/>
                <a:gd name="T96" fmla="*/ 4496 w 4196"/>
                <a:gd name="T97" fmla="*/ 1401 h 1374"/>
                <a:gd name="T98" fmla="*/ 4548 w 4196"/>
                <a:gd name="T99" fmla="*/ 1431 h 1374"/>
                <a:gd name="T100" fmla="*/ 4611 w 4196"/>
                <a:gd name="T101" fmla="*/ 1500 h 1374"/>
                <a:gd name="T102" fmla="*/ 4664 w 4196"/>
                <a:gd name="T103" fmla="*/ 1488 h 1374"/>
                <a:gd name="T104" fmla="*/ 4737 w 4196"/>
                <a:gd name="T105" fmla="*/ 1422 h 1374"/>
                <a:gd name="T106" fmla="*/ 4809 w 4196"/>
                <a:gd name="T107" fmla="*/ 1412 h 1374"/>
                <a:gd name="T108" fmla="*/ 5164 w 4196"/>
                <a:gd name="T109" fmla="*/ 1440 h 1374"/>
                <a:gd name="T110" fmla="*/ 5268 w 4196"/>
                <a:gd name="T111" fmla="*/ 1548 h 1374"/>
                <a:gd name="T112" fmla="*/ 5311 w 4196"/>
                <a:gd name="T113" fmla="*/ 1586 h 1374"/>
                <a:gd name="T114" fmla="*/ 5320 w 4196"/>
                <a:gd name="T115" fmla="*/ 1614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177163" name="Oval 11"/>
            <p:cNvSpPr>
              <a:spLocks noChangeArrowheads="1"/>
            </p:cNvSpPr>
            <p:nvPr/>
          </p:nvSpPr>
          <p:spPr bwMode="auto">
            <a:xfrm>
              <a:off x="3470" y="1253"/>
              <a:ext cx="2086" cy="2721"/>
            </a:xfrm>
            <a:prstGeom prst="ellipse">
              <a:avLst/>
            </a:prstGeom>
            <a:solidFill>
              <a:schemeClr val="bg2">
                <a:alpha val="14117"/>
              </a:schemeClr>
            </a:solidFill>
            <a:ln w="9525">
              <a:noFill/>
              <a:round/>
              <a:headEnd/>
              <a:tailEnd/>
            </a:ln>
          </p:spPr>
          <p:txBody>
            <a:bodyPr wrap="none" anchor="ctr"/>
            <a:lstStyle/>
            <a:p>
              <a:pPr algn="ctr"/>
              <a:endParaRPr lang="en-US">
                <a:latin typeface="Calibri" pitchFamily="34" charset="0"/>
              </a:endParaRPr>
            </a:p>
          </p:txBody>
        </p:sp>
        <p:sp>
          <p:nvSpPr>
            <p:cNvPr id="177164" name="Line 12"/>
            <p:cNvSpPr>
              <a:spLocks noChangeShapeType="1"/>
            </p:cNvSpPr>
            <p:nvPr/>
          </p:nvSpPr>
          <p:spPr bwMode="auto">
            <a:xfrm flipV="1">
              <a:off x="657" y="981"/>
              <a:ext cx="0" cy="3039"/>
            </a:xfrm>
            <a:prstGeom prst="line">
              <a:avLst/>
            </a:prstGeom>
            <a:noFill/>
            <a:ln w="34925">
              <a:solidFill>
                <a:schemeClr val="tx1"/>
              </a:solidFill>
              <a:round/>
              <a:headEnd/>
              <a:tailEnd/>
            </a:ln>
          </p:spPr>
          <p:txBody>
            <a:bodyPr/>
            <a:lstStyle/>
            <a:p>
              <a:endParaRPr lang="da-DK"/>
            </a:p>
          </p:txBody>
        </p:sp>
        <p:sp>
          <p:nvSpPr>
            <p:cNvPr id="177165" name="Line 13"/>
            <p:cNvSpPr>
              <a:spLocks noChangeShapeType="1"/>
            </p:cNvSpPr>
            <p:nvPr/>
          </p:nvSpPr>
          <p:spPr bwMode="auto">
            <a:xfrm>
              <a:off x="657" y="4020"/>
              <a:ext cx="4672" cy="0"/>
            </a:xfrm>
            <a:prstGeom prst="line">
              <a:avLst/>
            </a:prstGeom>
            <a:noFill/>
            <a:ln w="34925">
              <a:solidFill>
                <a:schemeClr val="tx1"/>
              </a:solidFill>
              <a:round/>
              <a:headEnd/>
              <a:tailEnd/>
            </a:ln>
          </p:spPr>
          <p:txBody>
            <a:bodyPr/>
            <a:lstStyle/>
            <a:p>
              <a:endParaRPr lang="da-DK"/>
            </a:p>
          </p:txBody>
        </p:sp>
      </p:grpSp>
      <p:sp>
        <p:nvSpPr>
          <p:cNvPr id="177158" name="Text Box 12"/>
          <p:cNvSpPr txBox="1">
            <a:spLocks noChangeArrowheads="1"/>
          </p:cNvSpPr>
          <p:nvPr/>
        </p:nvSpPr>
        <p:spPr bwMode="auto">
          <a:xfrm>
            <a:off x="7596188" y="5084763"/>
            <a:ext cx="184150" cy="366712"/>
          </a:xfrm>
          <a:prstGeom prst="rect">
            <a:avLst/>
          </a:prstGeom>
          <a:noFill/>
          <a:ln w="9525">
            <a:noFill/>
            <a:miter lim="800000"/>
            <a:headEnd/>
            <a:tailEnd/>
          </a:ln>
        </p:spPr>
        <p:txBody>
          <a:bodyPr wrap="none">
            <a:spAutoFit/>
          </a:bodyPr>
          <a:lstStyle/>
          <a:p>
            <a:endParaRPr lang="en-US"/>
          </a:p>
        </p:txBody>
      </p:sp>
      <p:sp>
        <p:nvSpPr>
          <p:cNvPr id="177159" name="Text Box 13"/>
          <p:cNvSpPr txBox="1">
            <a:spLocks noChangeArrowheads="1"/>
          </p:cNvSpPr>
          <p:nvPr/>
        </p:nvSpPr>
        <p:spPr bwMode="auto">
          <a:xfrm>
            <a:off x="6819900" y="4960938"/>
            <a:ext cx="1441450" cy="366712"/>
          </a:xfrm>
          <a:prstGeom prst="rect">
            <a:avLst/>
          </a:prstGeom>
          <a:noFill/>
          <a:ln w="9525">
            <a:noFill/>
            <a:miter lim="800000"/>
            <a:headEnd/>
            <a:tailEnd/>
          </a:ln>
        </p:spPr>
        <p:txBody>
          <a:bodyPr wrap="none">
            <a:spAutoFit/>
          </a:bodyPr>
          <a:lstStyle/>
          <a:p>
            <a:r>
              <a:rPr lang="sv-SE"/>
              <a:t>Terminal fas</a:t>
            </a:r>
          </a:p>
        </p:txBody>
      </p:sp>
      <p:sp>
        <p:nvSpPr>
          <p:cNvPr id="177160" name="Line 15"/>
          <p:cNvSpPr>
            <a:spLocks noChangeShapeType="1"/>
          </p:cNvSpPr>
          <p:nvPr/>
        </p:nvSpPr>
        <p:spPr bwMode="auto">
          <a:xfrm>
            <a:off x="7812088" y="5807075"/>
            <a:ext cx="144462" cy="142875"/>
          </a:xfrm>
          <a:prstGeom prst="line">
            <a:avLst/>
          </a:prstGeom>
          <a:noFill/>
          <a:ln w="9525">
            <a:solidFill>
              <a:schemeClr val="tx1"/>
            </a:solidFill>
            <a:round/>
            <a:headEnd/>
            <a:tailEnd/>
          </a:ln>
        </p:spPr>
        <p:txBody>
          <a:bodyPr/>
          <a:lstStyle/>
          <a:p>
            <a:endParaRPr lang="da-DK"/>
          </a:p>
        </p:txBody>
      </p:sp>
      <p:sp>
        <p:nvSpPr>
          <p:cNvPr id="177161" name="Line 16"/>
          <p:cNvSpPr>
            <a:spLocks noChangeShapeType="1"/>
          </p:cNvSpPr>
          <p:nvPr/>
        </p:nvSpPr>
        <p:spPr bwMode="auto">
          <a:xfrm flipH="1">
            <a:off x="7812088" y="5805488"/>
            <a:ext cx="142875" cy="142875"/>
          </a:xfrm>
          <a:prstGeom prst="line">
            <a:avLst/>
          </a:prstGeom>
          <a:noFill/>
          <a:ln w="9525">
            <a:solidFill>
              <a:schemeClr val="tx1"/>
            </a:solidFill>
            <a:round/>
            <a:headEnd/>
            <a:tailEnd/>
          </a:ln>
        </p:spPr>
        <p:txBody>
          <a:bodyPr/>
          <a:lstStyle/>
          <a:p>
            <a:endParaRPr lang="da-DK"/>
          </a:p>
        </p:txBody>
      </p:sp>
    </p:spTree>
    <p:custDataLst>
      <p:tags r:id="rId1"/>
    </p:custDataLst>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07" name="Object 139"/>
          <p:cNvGraphicFramePr>
            <a:graphicFrameLocks noGrp="1" noChangeAspect="1"/>
          </p:cNvGraphicFramePr>
          <p:nvPr>
            <p:ph idx="4294967295"/>
          </p:nvPr>
        </p:nvGraphicFramePr>
        <p:xfrm>
          <a:off x="754063" y="1795463"/>
          <a:ext cx="7737475" cy="4056062"/>
        </p:xfrm>
        <a:graphic>
          <a:graphicData uri="http://schemas.openxmlformats.org/presentationml/2006/ole">
            <p:oleObj spid="_x0000_s7307" name="Document" r:id="rId4" imgW="7857856" imgH="4119268" progId="Word.Document.8">
              <p:embed/>
            </p:oleObj>
          </a:graphicData>
        </a:graphic>
      </p:graphicFrame>
      <p:sp>
        <p:nvSpPr>
          <p:cNvPr id="7308" name="Oval 24"/>
          <p:cNvSpPr>
            <a:spLocks noChangeArrowheads="1"/>
          </p:cNvSpPr>
          <p:nvPr/>
        </p:nvSpPr>
        <p:spPr bwMode="auto">
          <a:xfrm>
            <a:off x="6011863" y="2565400"/>
            <a:ext cx="2447925" cy="3024188"/>
          </a:xfrm>
          <a:prstGeom prst="ellipse">
            <a:avLst/>
          </a:prstGeom>
          <a:noFill/>
          <a:ln w="9525">
            <a:solidFill>
              <a:srgbClr val="FF0000"/>
            </a:solidFill>
            <a:round/>
            <a:headEnd/>
            <a:tailEnd/>
          </a:ln>
        </p:spPr>
        <p:txBody>
          <a:bodyPr wrap="none" anchor="ctr"/>
          <a:lstStyle/>
          <a:p>
            <a:endParaRPr lang="en-US">
              <a:latin typeface="Calibri" pitchFamily="34" charset="0"/>
            </a:endParaRPr>
          </a:p>
        </p:txBody>
      </p:sp>
      <p:sp>
        <p:nvSpPr>
          <p:cNvPr id="7309" name="Freeform 3"/>
          <p:cNvSpPr>
            <a:spLocks/>
          </p:cNvSpPr>
          <p:nvPr/>
        </p:nvSpPr>
        <p:spPr bwMode="auto">
          <a:xfrm>
            <a:off x="1187450" y="2276475"/>
            <a:ext cx="7200900" cy="3457575"/>
          </a:xfrm>
          <a:custGeom>
            <a:avLst/>
            <a:gdLst>
              <a:gd name="T0" fmla="*/ 0 w 4196"/>
              <a:gd name="T1" fmla="*/ 2147483647 h 1374"/>
              <a:gd name="T2" fmla="*/ 2147483647 w 4196"/>
              <a:gd name="T3" fmla="*/ 0 h 1374"/>
              <a:gd name="T4" fmla="*/ 2147483647 w 4196"/>
              <a:gd name="T5" fmla="*/ 2147483647 h 1374"/>
              <a:gd name="T6" fmla="*/ 2147483647 w 4196"/>
              <a:gd name="T7" fmla="*/ 2147483647 h 1374"/>
              <a:gd name="T8" fmla="*/ 2147483647 w 4196"/>
              <a:gd name="T9" fmla="*/ 2147483647 h 1374"/>
              <a:gd name="T10" fmla="*/ 2147483647 w 4196"/>
              <a:gd name="T11" fmla="*/ 2147483647 h 1374"/>
              <a:gd name="T12" fmla="*/ 2147483647 w 4196"/>
              <a:gd name="T13" fmla="*/ 2147483647 h 1374"/>
              <a:gd name="T14" fmla="*/ 2147483647 w 4196"/>
              <a:gd name="T15" fmla="*/ 2147483647 h 1374"/>
              <a:gd name="T16" fmla="*/ 2147483647 w 4196"/>
              <a:gd name="T17" fmla="*/ 2147483647 h 1374"/>
              <a:gd name="T18" fmla="*/ 2147483647 w 4196"/>
              <a:gd name="T19" fmla="*/ 2147483647 h 1374"/>
              <a:gd name="T20" fmla="*/ 2147483647 w 4196"/>
              <a:gd name="T21" fmla="*/ 2147483647 h 1374"/>
              <a:gd name="T22" fmla="*/ 2147483647 w 4196"/>
              <a:gd name="T23" fmla="*/ 2147483647 h 1374"/>
              <a:gd name="T24" fmla="*/ 2147483647 w 4196"/>
              <a:gd name="T25" fmla="*/ 2147483647 h 1374"/>
              <a:gd name="T26" fmla="*/ 2147483647 w 4196"/>
              <a:gd name="T27" fmla="*/ 2147483647 h 1374"/>
              <a:gd name="T28" fmla="*/ 2147483647 w 4196"/>
              <a:gd name="T29" fmla="*/ 2147483647 h 1374"/>
              <a:gd name="T30" fmla="*/ 2147483647 w 4196"/>
              <a:gd name="T31" fmla="*/ 2147483647 h 1374"/>
              <a:gd name="T32" fmla="*/ 2147483647 w 4196"/>
              <a:gd name="T33" fmla="*/ 2147483647 h 1374"/>
              <a:gd name="T34" fmla="*/ 2147483647 w 4196"/>
              <a:gd name="T35" fmla="*/ 2147483647 h 1374"/>
              <a:gd name="T36" fmla="*/ 2147483647 w 4196"/>
              <a:gd name="T37" fmla="*/ 2147483647 h 1374"/>
              <a:gd name="T38" fmla="*/ 2147483647 w 4196"/>
              <a:gd name="T39" fmla="*/ 2147483647 h 1374"/>
              <a:gd name="T40" fmla="*/ 2147483647 w 4196"/>
              <a:gd name="T41" fmla="*/ 2147483647 h 1374"/>
              <a:gd name="T42" fmla="*/ 2147483647 w 4196"/>
              <a:gd name="T43" fmla="*/ 2147483647 h 1374"/>
              <a:gd name="T44" fmla="*/ 2147483647 w 4196"/>
              <a:gd name="T45" fmla="*/ 2147483647 h 1374"/>
              <a:gd name="T46" fmla="*/ 2147483647 w 4196"/>
              <a:gd name="T47" fmla="*/ 2147483647 h 1374"/>
              <a:gd name="T48" fmla="*/ 2147483647 w 4196"/>
              <a:gd name="T49" fmla="*/ 2147483647 h 1374"/>
              <a:gd name="T50" fmla="*/ 2147483647 w 4196"/>
              <a:gd name="T51" fmla="*/ 2147483647 h 1374"/>
              <a:gd name="T52" fmla="*/ 2147483647 w 4196"/>
              <a:gd name="T53" fmla="*/ 2147483647 h 1374"/>
              <a:gd name="T54" fmla="*/ 2147483647 w 4196"/>
              <a:gd name="T55" fmla="*/ 2147483647 h 1374"/>
              <a:gd name="T56" fmla="*/ 2147483647 w 4196"/>
              <a:gd name="T57" fmla="*/ 2147483647 h 1374"/>
              <a:gd name="T58" fmla="*/ 2147483647 w 4196"/>
              <a:gd name="T59" fmla="*/ 2147483647 h 1374"/>
              <a:gd name="T60" fmla="*/ 2147483647 w 4196"/>
              <a:gd name="T61" fmla="*/ 2147483647 h 1374"/>
              <a:gd name="T62" fmla="*/ 2147483647 w 4196"/>
              <a:gd name="T63" fmla="*/ 2147483647 h 1374"/>
              <a:gd name="T64" fmla="*/ 2147483647 w 4196"/>
              <a:gd name="T65" fmla="*/ 2147483647 h 1374"/>
              <a:gd name="T66" fmla="*/ 2147483647 w 4196"/>
              <a:gd name="T67" fmla="*/ 2147483647 h 1374"/>
              <a:gd name="T68" fmla="*/ 2147483647 w 4196"/>
              <a:gd name="T69" fmla="*/ 2147483647 h 1374"/>
              <a:gd name="T70" fmla="*/ 2147483647 w 4196"/>
              <a:gd name="T71" fmla="*/ 2147483647 h 1374"/>
              <a:gd name="T72" fmla="*/ 2147483647 w 4196"/>
              <a:gd name="T73" fmla="*/ 2147483647 h 1374"/>
              <a:gd name="T74" fmla="*/ 2147483647 w 4196"/>
              <a:gd name="T75" fmla="*/ 2147483647 h 1374"/>
              <a:gd name="T76" fmla="*/ 2147483647 w 4196"/>
              <a:gd name="T77" fmla="*/ 2147483647 h 1374"/>
              <a:gd name="T78" fmla="*/ 2147483647 w 4196"/>
              <a:gd name="T79" fmla="*/ 2147483647 h 1374"/>
              <a:gd name="T80" fmla="*/ 2147483647 w 4196"/>
              <a:gd name="T81" fmla="*/ 2147483647 h 1374"/>
              <a:gd name="T82" fmla="*/ 2147483647 w 4196"/>
              <a:gd name="T83" fmla="*/ 2147483647 h 1374"/>
              <a:gd name="T84" fmla="*/ 2147483647 w 4196"/>
              <a:gd name="T85" fmla="*/ 2147483647 h 1374"/>
              <a:gd name="T86" fmla="*/ 2147483647 w 4196"/>
              <a:gd name="T87" fmla="*/ 2147483647 h 1374"/>
              <a:gd name="T88" fmla="*/ 2147483647 w 4196"/>
              <a:gd name="T89" fmla="*/ 2147483647 h 1374"/>
              <a:gd name="T90" fmla="*/ 2147483647 w 4196"/>
              <a:gd name="T91" fmla="*/ 2147483647 h 1374"/>
              <a:gd name="T92" fmla="*/ 2147483647 w 4196"/>
              <a:gd name="T93" fmla="*/ 2147483647 h 1374"/>
              <a:gd name="T94" fmla="*/ 2147483647 w 4196"/>
              <a:gd name="T95" fmla="*/ 2147483647 h 1374"/>
              <a:gd name="T96" fmla="*/ 2147483647 w 4196"/>
              <a:gd name="T97" fmla="*/ 2147483647 h 1374"/>
              <a:gd name="T98" fmla="*/ 2147483647 w 4196"/>
              <a:gd name="T99" fmla="*/ 2147483647 h 1374"/>
              <a:gd name="T100" fmla="*/ 2147483647 w 4196"/>
              <a:gd name="T101" fmla="*/ 2147483647 h 1374"/>
              <a:gd name="T102" fmla="*/ 2147483647 w 4196"/>
              <a:gd name="T103" fmla="*/ 2147483647 h 1374"/>
              <a:gd name="T104" fmla="*/ 2147483647 w 4196"/>
              <a:gd name="T105" fmla="*/ 2147483647 h 1374"/>
              <a:gd name="T106" fmla="*/ 2147483647 w 4196"/>
              <a:gd name="T107" fmla="*/ 2147483647 h 1374"/>
              <a:gd name="T108" fmla="*/ 2147483647 w 4196"/>
              <a:gd name="T109" fmla="*/ 2147483647 h 1374"/>
              <a:gd name="T110" fmla="*/ 2147483647 w 4196"/>
              <a:gd name="T111" fmla="*/ 2147483647 h 1374"/>
              <a:gd name="T112" fmla="*/ 2147483647 w 4196"/>
              <a:gd name="T113" fmla="*/ 2147483647 h 1374"/>
              <a:gd name="T114" fmla="*/ 2147483647 w 4196"/>
              <a:gd name="T115" fmla="*/ 2147483647 h 1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96"/>
              <a:gd name="T175" fmla="*/ 0 h 1374"/>
              <a:gd name="T176" fmla="*/ 4196 w 4196"/>
              <a:gd name="T177" fmla="*/ 1374 h 1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96" h="1374">
                <a:moveTo>
                  <a:pt x="0" y="50"/>
                </a:moveTo>
                <a:cubicBezTo>
                  <a:pt x="16" y="33"/>
                  <a:pt x="33" y="17"/>
                  <a:pt x="49" y="0"/>
                </a:cubicBezTo>
                <a:cubicBezTo>
                  <a:pt x="107" y="3"/>
                  <a:pt x="164" y="4"/>
                  <a:pt x="222" y="9"/>
                </a:cubicBezTo>
                <a:cubicBezTo>
                  <a:pt x="280" y="14"/>
                  <a:pt x="301" y="82"/>
                  <a:pt x="354" y="99"/>
                </a:cubicBezTo>
                <a:cubicBezTo>
                  <a:pt x="397" y="166"/>
                  <a:pt x="340" y="85"/>
                  <a:pt x="395" y="140"/>
                </a:cubicBezTo>
                <a:cubicBezTo>
                  <a:pt x="416" y="161"/>
                  <a:pt x="414" y="186"/>
                  <a:pt x="436" y="206"/>
                </a:cubicBezTo>
                <a:cubicBezTo>
                  <a:pt x="448" y="243"/>
                  <a:pt x="452" y="270"/>
                  <a:pt x="477" y="297"/>
                </a:cubicBezTo>
                <a:cubicBezTo>
                  <a:pt x="498" y="362"/>
                  <a:pt x="487" y="330"/>
                  <a:pt x="510" y="395"/>
                </a:cubicBezTo>
                <a:cubicBezTo>
                  <a:pt x="526" y="442"/>
                  <a:pt x="515" y="489"/>
                  <a:pt x="551" y="527"/>
                </a:cubicBezTo>
                <a:cubicBezTo>
                  <a:pt x="562" y="524"/>
                  <a:pt x="577" y="528"/>
                  <a:pt x="584" y="519"/>
                </a:cubicBezTo>
                <a:cubicBezTo>
                  <a:pt x="601" y="498"/>
                  <a:pt x="603" y="445"/>
                  <a:pt x="617" y="420"/>
                </a:cubicBezTo>
                <a:cubicBezTo>
                  <a:pt x="632" y="393"/>
                  <a:pt x="686" y="320"/>
                  <a:pt x="716" y="305"/>
                </a:cubicBezTo>
                <a:cubicBezTo>
                  <a:pt x="725" y="301"/>
                  <a:pt x="773" y="285"/>
                  <a:pt x="790" y="280"/>
                </a:cubicBezTo>
                <a:cubicBezTo>
                  <a:pt x="806" y="283"/>
                  <a:pt x="825" y="280"/>
                  <a:pt x="839" y="288"/>
                </a:cubicBezTo>
                <a:cubicBezTo>
                  <a:pt x="847" y="292"/>
                  <a:pt x="843" y="305"/>
                  <a:pt x="847" y="313"/>
                </a:cubicBezTo>
                <a:cubicBezTo>
                  <a:pt x="873" y="359"/>
                  <a:pt x="867" y="333"/>
                  <a:pt x="897" y="371"/>
                </a:cubicBezTo>
                <a:cubicBezTo>
                  <a:pt x="909" y="386"/>
                  <a:pt x="930" y="420"/>
                  <a:pt x="930" y="420"/>
                </a:cubicBezTo>
                <a:cubicBezTo>
                  <a:pt x="932" y="435"/>
                  <a:pt x="942" y="508"/>
                  <a:pt x="954" y="519"/>
                </a:cubicBezTo>
                <a:cubicBezTo>
                  <a:pt x="971" y="535"/>
                  <a:pt x="976" y="537"/>
                  <a:pt x="987" y="560"/>
                </a:cubicBezTo>
                <a:cubicBezTo>
                  <a:pt x="1011" y="610"/>
                  <a:pt x="990" y="638"/>
                  <a:pt x="1045" y="675"/>
                </a:cubicBezTo>
                <a:cubicBezTo>
                  <a:pt x="1102" y="713"/>
                  <a:pt x="1168" y="704"/>
                  <a:pt x="1234" y="716"/>
                </a:cubicBezTo>
                <a:cubicBezTo>
                  <a:pt x="1464" y="757"/>
                  <a:pt x="1690" y="760"/>
                  <a:pt x="1925" y="766"/>
                </a:cubicBezTo>
                <a:cubicBezTo>
                  <a:pt x="1945" y="785"/>
                  <a:pt x="1975" y="831"/>
                  <a:pt x="1975" y="831"/>
                </a:cubicBezTo>
                <a:cubicBezTo>
                  <a:pt x="1992" y="883"/>
                  <a:pt x="2013" y="872"/>
                  <a:pt x="2065" y="864"/>
                </a:cubicBezTo>
                <a:cubicBezTo>
                  <a:pt x="2070" y="842"/>
                  <a:pt x="2068" y="826"/>
                  <a:pt x="2090" y="815"/>
                </a:cubicBezTo>
                <a:cubicBezTo>
                  <a:pt x="2105" y="807"/>
                  <a:pt x="2139" y="798"/>
                  <a:pt x="2139" y="798"/>
                </a:cubicBezTo>
                <a:cubicBezTo>
                  <a:pt x="2158" y="801"/>
                  <a:pt x="2179" y="799"/>
                  <a:pt x="2197" y="807"/>
                </a:cubicBezTo>
                <a:cubicBezTo>
                  <a:pt x="2206" y="811"/>
                  <a:pt x="2207" y="824"/>
                  <a:pt x="2213" y="831"/>
                </a:cubicBezTo>
                <a:cubicBezTo>
                  <a:pt x="2236" y="860"/>
                  <a:pt x="2251" y="885"/>
                  <a:pt x="2287" y="897"/>
                </a:cubicBezTo>
                <a:cubicBezTo>
                  <a:pt x="2303" y="941"/>
                  <a:pt x="2333" y="981"/>
                  <a:pt x="2378" y="996"/>
                </a:cubicBezTo>
                <a:cubicBezTo>
                  <a:pt x="2429" y="1049"/>
                  <a:pt x="2379" y="1049"/>
                  <a:pt x="2468" y="1037"/>
                </a:cubicBezTo>
                <a:cubicBezTo>
                  <a:pt x="2471" y="1015"/>
                  <a:pt x="2469" y="992"/>
                  <a:pt x="2477" y="971"/>
                </a:cubicBezTo>
                <a:cubicBezTo>
                  <a:pt x="2481" y="962"/>
                  <a:pt x="2492" y="959"/>
                  <a:pt x="2501" y="955"/>
                </a:cubicBezTo>
                <a:cubicBezTo>
                  <a:pt x="2531" y="940"/>
                  <a:pt x="2568" y="924"/>
                  <a:pt x="2600" y="914"/>
                </a:cubicBezTo>
                <a:cubicBezTo>
                  <a:pt x="2653" y="921"/>
                  <a:pt x="2665" y="921"/>
                  <a:pt x="2699" y="955"/>
                </a:cubicBezTo>
                <a:cubicBezTo>
                  <a:pt x="2709" y="998"/>
                  <a:pt x="2712" y="1022"/>
                  <a:pt x="2756" y="1037"/>
                </a:cubicBezTo>
                <a:cubicBezTo>
                  <a:pt x="2778" y="1059"/>
                  <a:pt x="2783" y="1076"/>
                  <a:pt x="2814" y="1086"/>
                </a:cubicBezTo>
                <a:cubicBezTo>
                  <a:pt x="2830" y="1097"/>
                  <a:pt x="2847" y="1108"/>
                  <a:pt x="2863" y="1119"/>
                </a:cubicBezTo>
                <a:cubicBezTo>
                  <a:pt x="2870" y="1124"/>
                  <a:pt x="2866" y="1138"/>
                  <a:pt x="2872" y="1144"/>
                </a:cubicBezTo>
                <a:cubicBezTo>
                  <a:pt x="2878" y="1150"/>
                  <a:pt x="2888" y="1149"/>
                  <a:pt x="2896" y="1152"/>
                </a:cubicBezTo>
                <a:cubicBezTo>
                  <a:pt x="2919" y="1175"/>
                  <a:pt x="2930" y="1204"/>
                  <a:pt x="2954" y="1226"/>
                </a:cubicBezTo>
                <a:cubicBezTo>
                  <a:pt x="2976" y="1223"/>
                  <a:pt x="2999" y="1226"/>
                  <a:pt x="3020" y="1218"/>
                </a:cubicBezTo>
                <a:cubicBezTo>
                  <a:pt x="3029" y="1214"/>
                  <a:pt x="3030" y="1201"/>
                  <a:pt x="3036" y="1193"/>
                </a:cubicBezTo>
                <a:cubicBezTo>
                  <a:pt x="3054" y="1171"/>
                  <a:pt x="3070" y="1152"/>
                  <a:pt x="3094" y="1136"/>
                </a:cubicBezTo>
                <a:cubicBezTo>
                  <a:pt x="3103" y="1108"/>
                  <a:pt x="3113" y="1090"/>
                  <a:pt x="3135" y="1070"/>
                </a:cubicBezTo>
                <a:cubicBezTo>
                  <a:pt x="3151" y="1020"/>
                  <a:pt x="3184" y="1039"/>
                  <a:pt x="3234" y="1045"/>
                </a:cubicBezTo>
                <a:cubicBezTo>
                  <a:pt x="3260" y="1055"/>
                  <a:pt x="3281" y="1069"/>
                  <a:pt x="3308" y="1078"/>
                </a:cubicBezTo>
                <a:cubicBezTo>
                  <a:pt x="3361" y="1134"/>
                  <a:pt x="3435" y="1146"/>
                  <a:pt x="3505" y="1169"/>
                </a:cubicBezTo>
                <a:cubicBezTo>
                  <a:pt x="3552" y="1214"/>
                  <a:pt x="3488" y="1158"/>
                  <a:pt x="3546" y="1193"/>
                </a:cubicBezTo>
                <a:cubicBezTo>
                  <a:pt x="3601" y="1227"/>
                  <a:pt x="3521" y="1196"/>
                  <a:pt x="3587" y="1218"/>
                </a:cubicBezTo>
                <a:cubicBezTo>
                  <a:pt x="3599" y="1250"/>
                  <a:pt x="3604" y="1264"/>
                  <a:pt x="3637" y="1276"/>
                </a:cubicBezTo>
                <a:cubicBezTo>
                  <a:pt x="3651" y="1273"/>
                  <a:pt x="3665" y="1273"/>
                  <a:pt x="3678" y="1267"/>
                </a:cubicBezTo>
                <a:cubicBezTo>
                  <a:pt x="3699" y="1256"/>
                  <a:pt x="3713" y="1217"/>
                  <a:pt x="3736" y="1210"/>
                </a:cubicBezTo>
                <a:cubicBezTo>
                  <a:pt x="3754" y="1204"/>
                  <a:pt x="3774" y="1205"/>
                  <a:pt x="3793" y="1202"/>
                </a:cubicBezTo>
                <a:cubicBezTo>
                  <a:pt x="3898" y="1206"/>
                  <a:pt x="3980" y="1196"/>
                  <a:pt x="4073" y="1226"/>
                </a:cubicBezTo>
                <a:cubicBezTo>
                  <a:pt x="4103" y="1258"/>
                  <a:pt x="4109" y="1302"/>
                  <a:pt x="4155" y="1317"/>
                </a:cubicBezTo>
                <a:cubicBezTo>
                  <a:pt x="4160" y="1321"/>
                  <a:pt x="4185" y="1344"/>
                  <a:pt x="4188" y="1350"/>
                </a:cubicBezTo>
                <a:cubicBezTo>
                  <a:pt x="4192" y="1357"/>
                  <a:pt x="4196" y="1374"/>
                  <a:pt x="4196" y="1374"/>
                </a:cubicBezTo>
              </a:path>
            </a:pathLst>
          </a:custGeom>
          <a:noFill/>
          <a:ln w="47625">
            <a:solidFill>
              <a:srgbClr val="99CC00"/>
            </a:solidFill>
            <a:round/>
            <a:headEnd/>
            <a:tailEnd/>
          </a:ln>
        </p:spPr>
        <p:txBody>
          <a:bodyPr/>
          <a:lstStyle/>
          <a:p>
            <a:endParaRPr lang="da-DK"/>
          </a:p>
        </p:txBody>
      </p:sp>
      <p:sp>
        <p:nvSpPr>
          <p:cNvPr id="7310" name="Line 4"/>
          <p:cNvSpPr>
            <a:spLocks noChangeShapeType="1"/>
          </p:cNvSpPr>
          <p:nvPr/>
        </p:nvSpPr>
        <p:spPr bwMode="auto">
          <a:xfrm>
            <a:off x="1042988" y="5734050"/>
            <a:ext cx="7345362" cy="0"/>
          </a:xfrm>
          <a:prstGeom prst="line">
            <a:avLst/>
          </a:prstGeom>
          <a:noFill/>
          <a:ln w="57150">
            <a:solidFill>
              <a:srgbClr val="FF0000"/>
            </a:solidFill>
            <a:round/>
            <a:headEnd/>
            <a:tailEnd type="triangle" w="med" len="med"/>
          </a:ln>
        </p:spPr>
        <p:txBody>
          <a:bodyPr wrap="none" anchor="ctr"/>
          <a:lstStyle/>
          <a:p>
            <a:endParaRPr lang="da-DK"/>
          </a:p>
        </p:txBody>
      </p:sp>
      <p:sp>
        <p:nvSpPr>
          <p:cNvPr id="7311" name="Rectangle 6"/>
          <p:cNvSpPr>
            <a:spLocks noChangeArrowheads="1"/>
          </p:cNvSpPr>
          <p:nvPr/>
        </p:nvSpPr>
        <p:spPr bwMode="auto">
          <a:xfrm>
            <a:off x="755650" y="2781300"/>
            <a:ext cx="577850" cy="519113"/>
          </a:xfrm>
          <a:prstGeom prst="rect">
            <a:avLst/>
          </a:prstGeom>
          <a:noFill/>
          <a:ln w="9525">
            <a:noFill/>
            <a:miter lim="800000"/>
            <a:headEnd/>
            <a:tailEnd/>
          </a:ln>
        </p:spPr>
        <p:txBody>
          <a:bodyPr wrap="none">
            <a:spAutoFit/>
          </a:bodyPr>
          <a:lstStyle/>
          <a:p>
            <a:pPr eaLnBrk="0" hangingPunct="0"/>
            <a:r>
              <a:rPr lang="sv-SE" sz="2800">
                <a:solidFill>
                  <a:srgbClr val="FF0000"/>
                </a:solidFill>
                <a:latin typeface="Calibri" pitchFamily="34" charset="0"/>
              </a:rPr>
              <a:t>    </a:t>
            </a:r>
            <a:endParaRPr lang="sv-SE" sz="2800">
              <a:solidFill>
                <a:schemeClr val="tx2"/>
              </a:solidFill>
              <a:latin typeface="Calibri" pitchFamily="34" charset="0"/>
            </a:endParaRPr>
          </a:p>
        </p:txBody>
      </p:sp>
      <p:sp>
        <p:nvSpPr>
          <p:cNvPr id="7312" name="Text Box 7"/>
          <p:cNvSpPr txBox="1">
            <a:spLocks noChangeArrowheads="1"/>
          </p:cNvSpPr>
          <p:nvPr/>
        </p:nvSpPr>
        <p:spPr bwMode="auto">
          <a:xfrm>
            <a:off x="7524750" y="6069013"/>
            <a:ext cx="1184275" cy="396875"/>
          </a:xfrm>
          <a:prstGeom prst="rect">
            <a:avLst/>
          </a:prstGeom>
          <a:noFill/>
          <a:ln w="9525">
            <a:noFill/>
            <a:miter lim="800000"/>
            <a:headEnd/>
            <a:tailEnd/>
          </a:ln>
        </p:spPr>
        <p:txBody>
          <a:bodyPr wrap="none">
            <a:spAutoFit/>
          </a:bodyPr>
          <a:lstStyle/>
          <a:p>
            <a:pPr eaLnBrk="0" hangingPunct="0"/>
            <a:r>
              <a:rPr lang="sv-SE" sz="2000">
                <a:solidFill>
                  <a:srgbClr val="FFFF00"/>
                </a:solidFill>
              </a:rPr>
              <a:t>5 – 20 år</a:t>
            </a:r>
          </a:p>
        </p:txBody>
      </p:sp>
      <p:sp>
        <p:nvSpPr>
          <p:cNvPr id="7313" name="Line 8"/>
          <p:cNvSpPr>
            <a:spLocks noChangeShapeType="1"/>
          </p:cNvSpPr>
          <p:nvPr/>
        </p:nvSpPr>
        <p:spPr bwMode="auto">
          <a:xfrm flipV="1">
            <a:off x="1042988" y="1916113"/>
            <a:ext cx="0" cy="3817937"/>
          </a:xfrm>
          <a:prstGeom prst="line">
            <a:avLst/>
          </a:prstGeom>
          <a:noFill/>
          <a:ln w="57150">
            <a:solidFill>
              <a:srgbClr val="FF0000"/>
            </a:solidFill>
            <a:round/>
            <a:headEnd/>
            <a:tailEnd type="triangle" w="med" len="med"/>
          </a:ln>
        </p:spPr>
        <p:txBody>
          <a:bodyPr/>
          <a:lstStyle/>
          <a:p>
            <a:endParaRPr lang="da-DK"/>
          </a:p>
        </p:txBody>
      </p:sp>
      <p:sp>
        <p:nvSpPr>
          <p:cNvPr id="7314" name="Text Box 9"/>
          <p:cNvSpPr txBox="1">
            <a:spLocks noChangeArrowheads="1"/>
          </p:cNvSpPr>
          <p:nvPr/>
        </p:nvSpPr>
        <p:spPr bwMode="auto">
          <a:xfrm rot="-5400000">
            <a:off x="-548481" y="3710781"/>
            <a:ext cx="1906588" cy="396875"/>
          </a:xfrm>
          <a:prstGeom prst="rect">
            <a:avLst/>
          </a:prstGeom>
          <a:noFill/>
          <a:ln w="9525">
            <a:noFill/>
            <a:miter lim="800000"/>
            <a:headEnd/>
            <a:tailEnd/>
          </a:ln>
        </p:spPr>
        <p:txBody>
          <a:bodyPr wrap="none">
            <a:spAutoFit/>
          </a:bodyPr>
          <a:lstStyle/>
          <a:p>
            <a:pPr algn="ctr" eaLnBrk="0" hangingPunct="0"/>
            <a:r>
              <a:rPr lang="sv-SE" sz="2000" b="1">
                <a:solidFill>
                  <a:srgbClr val="FFFF00"/>
                </a:solidFill>
              </a:rPr>
              <a:t>Funktionsnivå</a:t>
            </a:r>
          </a:p>
        </p:txBody>
      </p:sp>
      <p:sp>
        <p:nvSpPr>
          <p:cNvPr id="7315" name="Text Box 10"/>
          <p:cNvSpPr txBox="1">
            <a:spLocks noChangeArrowheads="1"/>
          </p:cNvSpPr>
          <p:nvPr/>
        </p:nvSpPr>
        <p:spPr bwMode="auto">
          <a:xfrm>
            <a:off x="231775" y="280988"/>
            <a:ext cx="184150" cy="366712"/>
          </a:xfrm>
          <a:prstGeom prst="rect">
            <a:avLst/>
          </a:prstGeom>
          <a:noFill/>
          <a:ln w="9525">
            <a:noFill/>
            <a:miter lim="800000"/>
            <a:headEnd/>
            <a:tailEnd/>
          </a:ln>
        </p:spPr>
        <p:txBody>
          <a:bodyPr wrap="none">
            <a:spAutoFit/>
          </a:bodyPr>
          <a:lstStyle/>
          <a:p>
            <a:endParaRPr lang="en-US"/>
          </a:p>
        </p:txBody>
      </p:sp>
      <p:sp>
        <p:nvSpPr>
          <p:cNvPr id="7316" name="Text Box 11"/>
          <p:cNvSpPr txBox="1">
            <a:spLocks noChangeArrowheads="1"/>
          </p:cNvSpPr>
          <p:nvPr/>
        </p:nvSpPr>
        <p:spPr bwMode="auto">
          <a:xfrm>
            <a:off x="1258888" y="6021388"/>
            <a:ext cx="184150" cy="366712"/>
          </a:xfrm>
          <a:prstGeom prst="rect">
            <a:avLst/>
          </a:prstGeom>
          <a:noFill/>
          <a:ln w="9525">
            <a:noFill/>
            <a:miter lim="800000"/>
            <a:headEnd/>
            <a:tailEnd/>
          </a:ln>
        </p:spPr>
        <p:txBody>
          <a:bodyPr wrap="none">
            <a:spAutoFit/>
          </a:bodyPr>
          <a:lstStyle/>
          <a:p>
            <a:endParaRPr lang="en-US">
              <a:solidFill>
                <a:schemeClr val="folHlink"/>
              </a:solidFill>
            </a:endParaRPr>
          </a:p>
        </p:txBody>
      </p:sp>
      <p:sp>
        <p:nvSpPr>
          <p:cNvPr id="7317" name="Line 12"/>
          <p:cNvSpPr>
            <a:spLocks noChangeShapeType="1"/>
          </p:cNvSpPr>
          <p:nvPr/>
        </p:nvSpPr>
        <p:spPr bwMode="auto">
          <a:xfrm>
            <a:off x="2627313" y="1916113"/>
            <a:ext cx="0" cy="4249737"/>
          </a:xfrm>
          <a:prstGeom prst="line">
            <a:avLst/>
          </a:prstGeom>
          <a:noFill/>
          <a:ln w="15875">
            <a:solidFill>
              <a:schemeClr val="tx1"/>
            </a:solidFill>
            <a:prstDash val="dash"/>
            <a:round/>
            <a:headEnd/>
            <a:tailEnd/>
          </a:ln>
        </p:spPr>
        <p:txBody>
          <a:bodyPr/>
          <a:lstStyle/>
          <a:p>
            <a:endParaRPr lang="da-DK"/>
          </a:p>
        </p:txBody>
      </p:sp>
      <p:sp>
        <p:nvSpPr>
          <p:cNvPr id="7318" name="Line 13"/>
          <p:cNvSpPr>
            <a:spLocks noChangeShapeType="1"/>
          </p:cNvSpPr>
          <p:nvPr/>
        </p:nvSpPr>
        <p:spPr bwMode="auto">
          <a:xfrm>
            <a:off x="4356100" y="1916113"/>
            <a:ext cx="0" cy="4249737"/>
          </a:xfrm>
          <a:prstGeom prst="line">
            <a:avLst/>
          </a:prstGeom>
          <a:noFill/>
          <a:ln w="15875">
            <a:solidFill>
              <a:schemeClr val="tx1"/>
            </a:solidFill>
            <a:prstDash val="dash"/>
            <a:round/>
            <a:headEnd/>
            <a:tailEnd/>
          </a:ln>
        </p:spPr>
        <p:txBody>
          <a:bodyPr/>
          <a:lstStyle/>
          <a:p>
            <a:endParaRPr lang="da-DK"/>
          </a:p>
        </p:txBody>
      </p:sp>
      <p:sp>
        <p:nvSpPr>
          <p:cNvPr id="7319" name="Line 14"/>
          <p:cNvSpPr>
            <a:spLocks noChangeShapeType="1"/>
          </p:cNvSpPr>
          <p:nvPr/>
        </p:nvSpPr>
        <p:spPr bwMode="auto">
          <a:xfrm>
            <a:off x="6011863" y="1916113"/>
            <a:ext cx="0" cy="4249737"/>
          </a:xfrm>
          <a:prstGeom prst="line">
            <a:avLst/>
          </a:prstGeom>
          <a:noFill/>
          <a:ln w="15875">
            <a:solidFill>
              <a:schemeClr val="tx1"/>
            </a:solidFill>
            <a:prstDash val="dash"/>
            <a:round/>
            <a:headEnd/>
            <a:tailEnd/>
          </a:ln>
        </p:spPr>
        <p:txBody>
          <a:bodyPr/>
          <a:lstStyle/>
          <a:p>
            <a:endParaRPr lang="da-DK"/>
          </a:p>
        </p:txBody>
      </p:sp>
      <p:sp>
        <p:nvSpPr>
          <p:cNvPr id="7320" name="Text Box 18"/>
          <p:cNvSpPr txBox="1">
            <a:spLocks noChangeArrowheads="1"/>
          </p:cNvSpPr>
          <p:nvPr/>
        </p:nvSpPr>
        <p:spPr bwMode="auto">
          <a:xfrm>
            <a:off x="4362450" y="2695575"/>
            <a:ext cx="1530350" cy="1190625"/>
          </a:xfrm>
          <a:prstGeom prst="rect">
            <a:avLst/>
          </a:prstGeom>
          <a:noFill/>
          <a:ln w="9525">
            <a:noFill/>
            <a:miter lim="800000"/>
            <a:headEnd/>
            <a:tailEnd/>
          </a:ln>
        </p:spPr>
        <p:txBody>
          <a:bodyPr wrap="none">
            <a:spAutoFit/>
          </a:bodyPr>
          <a:lstStyle/>
          <a:p>
            <a:r>
              <a:rPr lang="sv-SE"/>
              <a:t>Ätsvårigheter</a:t>
            </a:r>
          </a:p>
          <a:p>
            <a:r>
              <a:rPr lang="sv-SE"/>
              <a:t>Inkontinens</a:t>
            </a:r>
          </a:p>
          <a:p>
            <a:r>
              <a:rPr lang="sv-SE"/>
              <a:t>Motorik störd</a:t>
            </a:r>
          </a:p>
          <a:p>
            <a:endParaRPr lang="sv-SE"/>
          </a:p>
        </p:txBody>
      </p:sp>
      <p:sp>
        <p:nvSpPr>
          <p:cNvPr id="7321" name="Text Box 19"/>
          <p:cNvSpPr txBox="1">
            <a:spLocks noChangeArrowheads="1"/>
          </p:cNvSpPr>
          <p:nvPr/>
        </p:nvSpPr>
        <p:spPr bwMode="auto">
          <a:xfrm>
            <a:off x="6280150" y="3521075"/>
            <a:ext cx="2851150" cy="1190625"/>
          </a:xfrm>
          <a:prstGeom prst="rect">
            <a:avLst/>
          </a:prstGeom>
          <a:noFill/>
          <a:ln w="9525">
            <a:noFill/>
            <a:miter lim="800000"/>
            <a:headEnd/>
            <a:tailEnd/>
          </a:ln>
        </p:spPr>
        <p:txBody>
          <a:bodyPr wrap="none">
            <a:spAutoFit/>
          </a:bodyPr>
          <a:lstStyle/>
          <a:p>
            <a:r>
              <a:rPr lang="sv-SE"/>
              <a:t>Dysfagi</a:t>
            </a:r>
          </a:p>
          <a:p>
            <a:r>
              <a:rPr lang="sv-SE"/>
              <a:t>Återkommande infektioner</a:t>
            </a:r>
          </a:p>
          <a:p>
            <a:r>
              <a:rPr lang="sv-SE"/>
              <a:t>Sängbunden</a:t>
            </a:r>
          </a:p>
          <a:p>
            <a:r>
              <a:rPr lang="sv-SE"/>
              <a:t>Tyst </a:t>
            </a:r>
          </a:p>
        </p:txBody>
      </p:sp>
      <p:sp>
        <p:nvSpPr>
          <p:cNvPr id="7322" name="Text Box 20"/>
          <p:cNvSpPr txBox="1">
            <a:spLocks noChangeArrowheads="1"/>
          </p:cNvSpPr>
          <p:nvPr/>
        </p:nvSpPr>
        <p:spPr bwMode="auto">
          <a:xfrm>
            <a:off x="3105150" y="1989138"/>
            <a:ext cx="641350" cy="366712"/>
          </a:xfrm>
          <a:prstGeom prst="rect">
            <a:avLst/>
          </a:prstGeom>
          <a:noFill/>
          <a:ln w="9525">
            <a:noFill/>
            <a:miter lim="800000"/>
            <a:headEnd/>
            <a:tailEnd/>
          </a:ln>
        </p:spPr>
        <p:txBody>
          <a:bodyPr wrap="none">
            <a:spAutoFit/>
          </a:bodyPr>
          <a:lstStyle/>
          <a:p>
            <a:r>
              <a:rPr lang="sv-SE" b="1"/>
              <a:t>Mild</a:t>
            </a:r>
          </a:p>
        </p:txBody>
      </p:sp>
      <p:sp>
        <p:nvSpPr>
          <p:cNvPr id="7323" name="Text Box 21"/>
          <p:cNvSpPr txBox="1">
            <a:spLocks noChangeArrowheads="1"/>
          </p:cNvSpPr>
          <p:nvPr/>
        </p:nvSpPr>
        <p:spPr bwMode="auto">
          <a:xfrm>
            <a:off x="4572000" y="1989138"/>
            <a:ext cx="920750" cy="366712"/>
          </a:xfrm>
          <a:prstGeom prst="rect">
            <a:avLst/>
          </a:prstGeom>
          <a:noFill/>
          <a:ln w="9525">
            <a:noFill/>
            <a:miter lim="800000"/>
            <a:headEnd/>
            <a:tailEnd/>
          </a:ln>
        </p:spPr>
        <p:txBody>
          <a:bodyPr wrap="none">
            <a:spAutoFit/>
          </a:bodyPr>
          <a:lstStyle/>
          <a:p>
            <a:r>
              <a:rPr lang="sv-SE" b="1"/>
              <a:t>Måttlig</a:t>
            </a:r>
          </a:p>
        </p:txBody>
      </p:sp>
      <p:sp>
        <p:nvSpPr>
          <p:cNvPr id="7324" name="Text Box 22"/>
          <p:cNvSpPr txBox="1">
            <a:spLocks noChangeArrowheads="1"/>
          </p:cNvSpPr>
          <p:nvPr/>
        </p:nvSpPr>
        <p:spPr bwMode="auto">
          <a:xfrm>
            <a:off x="6510338" y="1982788"/>
            <a:ext cx="1606550" cy="366712"/>
          </a:xfrm>
          <a:prstGeom prst="rect">
            <a:avLst/>
          </a:prstGeom>
          <a:noFill/>
          <a:ln w="9525">
            <a:noFill/>
            <a:miter lim="800000"/>
            <a:headEnd/>
            <a:tailEnd/>
          </a:ln>
        </p:spPr>
        <p:txBody>
          <a:bodyPr wrap="none">
            <a:spAutoFit/>
          </a:bodyPr>
          <a:lstStyle/>
          <a:p>
            <a:r>
              <a:rPr lang="sv-SE" b="1"/>
              <a:t>Svår demens</a:t>
            </a:r>
          </a:p>
        </p:txBody>
      </p:sp>
      <p:sp>
        <p:nvSpPr>
          <p:cNvPr id="7325" name="Text Box 23"/>
          <p:cNvSpPr txBox="1">
            <a:spLocks noChangeArrowheads="1"/>
          </p:cNvSpPr>
          <p:nvPr/>
        </p:nvSpPr>
        <p:spPr bwMode="auto">
          <a:xfrm>
            <a:off x="1520825" y="1982788"/>
            <a:ext cx="603250" cy="366712"/>
          </a:xfrm>
          <a:prstGeom prst="rect">
            <a:avLst/>
          </a:prstGeom>
          <a:noFill/>
          <a:ln w="9525">
            <a:noFill/>
            <a:miter lim="800000"/>
            <a:headEnd/>
            <a:tailEnd/>
          </a:ln>
        </p:spPr>
        <p:txBody>
          <a:bodyPr wrap="none">
            <a:spAutoFit/>
          </a:bodyPr>
          <a:lstStyle/>
          <a:p>
            <a:r>
              <a:rPr lang="sv-SE" b="1"/>
              <a:t>MCI</a:t>
            </a:r>
          </a:p>
        </p:txBody>
      </p:sp>
      <p:sp>
        <p:nvSpPr>
          <p:cNvPr id="7326" name="Text Box 29"/>
          <p:cNvSpPr txBox="1">
            <a:spLocks noChangeArrowheads="1"/>
          </p:cNvSpPr>
          <p:nvPr/>
        </p:nvSpPr>
        <p:spPr bwMode="auto">
          <a:xfrm>
            <a:off x="4356100" y="5799138"/>
            <a:ext cx="1797050" cy="366712"/>
          </a:xfrm>
          <a:prstGeom prst="rect">
            <a:avLst/>
          </a:prstGeom>
          <a:noFill/>
          <a:ln w="9525">
            <a:noFill/>
            <a:miter lim="800000"/>
            <a:headEnd/>
            <a:tailEnd/>
          </a:ln>
        </p:spPr>
        <p:txBody>
          <a:bodyPr wrap="none">
            <a:spAutoFit/>
          </a:bodyPr>
          <a:lstStyle/>
          <a:p>
            <a:r>
              <a:rPr lang="sv-SE"/>
              <a:t>Demensboende</a:t>
            </a:r>
          </a:p>
        </p:txBody>
      </p:sp>
      <p:sp>
        <p:nvSpPr>
          <p:cNvPr id="7327" name="Text Box 30"/>
          <p:cNvSpPr txBox="1">
            <a:spLocks noChangeArrowheads="1"/>
          </p:cNvSpPr>
          <p:nvPr/>
        </p:nvSpPr>
        <p:spPr bwMode="auto">
          <a:xfrm>
            <a:off x="6172200" y="5799138"/>
            <a:ext cx="2101850" cy="366712"/>
          </a:xfrm>
          <a:prstGeom prst="rect">
            <a:avLst/>
          </a:prstGeom>
          <a:noFill/>
          <a:ln w="9525">
            <a:noFill/>
            <a:miter lim="800000"/>
            <a:headEnd/>
            <a:tailEnd/>
          </a:ln>
        </p:spPr>
        <p:txBody>
          <a:bodyPr wrap="none">
            <a:spAutoFit/>
          </a:bodyPr>
          <a:lstStyle/>
          <a:p>
            <a:r>
              <a:rPr lang="sv-SE"/>
              <a:t>Helt hjälpberoende</a:t>
            </a:r>
          </a:p>
        </p:txBody>
      </p:sp>
      <p:sp>
        <p:nvSpPr>
          <p:cNvPr id="232471" name="Rectangle 23"/>
          <p:cNvSpPr>
            <a:spLocks noChangeArrowheads="1"/>
          </p:cNvSpPr>
          <p:nvPr/>
        </p:nvSpPr>
        <p:spPr bwMode="auto">
          <a:xfrm>
            <a:off x="179388" y="274638"/>
            <a:ext cx="8964612" cy="1143000"/>
          </a:xfrm>
          <a:prstGeom prst="rect">
            <a:avLst/>
          </a:prstGeom>
          <a:noFill/>
          <a:ln>
            <a:noFill/>
          </a:ln>
          <a:effectLst/>
          <a:extLst>
            <a:ext uri="{909E8E84-426E-40DD-AFC4-6F175D3DCCD1}"/>
            <a:ext uri="{91240B29-F687-4F45-9708-019B960494DF}"/>
            <a:ext uri="{AF507438-7753-43E0-B8FC-AC1667EBCBE1}"/>
          </a:extLst>
        </p:spPr>
        <p:txBody>
          <a:bodyPr anchor="ctr"/>
          <a:lstStyle/>
          <a:p>
            <a:pPr algn="ctr" fontAlgn="auto">
              <a:spcBef>
                <a:spcPts val="0"/>
              </a:spcBef>
              <a:spcAft>
                <a:spcPts val="0"/>
              </a:spcAft>
              <a:defRPr/>
            </a:pPr>
            <a:r>
              <a:rPr lang="sv-SE" sz="3200" b="1">
                <a:effectLst>
                  <a:outerShdw blurRad="38100" dist="38100" dir="2700000" algn="tl">
                    <a:srgbClr val="000000"/>
                  </a:outerShdw>
                </a:effectLst>
                <a:latin typeface="Arial" pitchFamily="34" charset="0"/>
                <a:cs typeface="+mn-cs"/>
              </a:rPr>
              <a:t>Kunskap om förloppet vid demens är nyckeln</a:t>
            </a:r>
            <a:br>
              <a:rPr lang="sv-SE" sz="3200" b="1">
                <a:effectLst>
                  <a:outerShdw blurRad="38100" dist="38100" dir="2700000" algn="tl">
                    <a:srgbClr val="000000"/>
                  </a:outerShdw>
                </a:effectLst>
                <a:latin typeface="Arial" pitchFamily="34" charset="0"/>
                <a:cs typeface="+mn-cs"/>
              </a:rPr>
            </a:br>
            <a:r>
              <a:rPr lang="sv-SE" sz="3200" b="1">
                <a:effectLst>
                  <a:outerShdw blurRad="38100" dist="38100" dir="2700000" algn="tl">
                    <a:srgbClr val="000000"/>
                  </a:outerShdw>
                </a:effectLst>
                <a:latin typeface="Arial" pitchFamily="34" charset="0"/>
                <a:cs typeface="+mn-cs"/>
              </a:rPr>
              <a:t>till förståelse för målet med vården</a:t>
            </a:r>
            <a:endParaRPr lang="sv-SE" sz="3600" b="1">
              <a:effectLst>
                <a:outerShdw blurRad="38100" dist="38100" dir="2700000" algn="tl">
                  <a:srgbClr val="000000"/>
                </a:outerShdw>
              </a:effectLst>
              <a:latin typeface="Arial" pitchFamily="34" charset="0"/>
              <a:cs typeface="+mn-cs"/>
            </a:endParaRP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Rectangle 2"/>
          <p:cNvSpPr>
            <a:spLocks noGrp="1" noChangeArrowheads="1"/>
          </p:cNvSpPr>
          <p:nvPr>
            <p:ph type="title"/>
          </p:nvPr>
        </p:nvSpPr>
        <p:spPr/>
        <p:txBody>
          <a:bodyPr/>
          <a:lstStyle/>
          <a:p>
            <a:r>
              <a:rPr lang="sv-SE" smtClean="0"/>
              <a:t>Vård i livets slut vid demens</a:t>
            </a:r>
          </a:p>
        </p:txBody>
      </p:sp>
      <p:sp>
        <p:nvSpPr>
          <p:cNvPr id="182274" name="Rectangle 3"/>
          <p:cNvSpPr>
            <a:spLocks noGrp="1" noChangeArrowheads="1"/>
          </p:cNvSpPr>
          <p:nvPr>
            <p:ph type="body" idx="1"/>
          </p:nvPr>
        </p:nvSpPr>
        <p:spPr>
          <a:xfrm>
            <a:off x="323850" y="1566863"/>
            <a:ext cx="8686800" cy="4525962"/>
          </a:xfrm>
        </p:spPr>
        <p:txBody>
          <a:bodyPr/>
          <a:lstStyle/>
          <a:p>
            <a:pPr>
              <a:lnSpc>
                <a:spcPct val="80000"/>
              </a:lnSpc>
            </a:pPr>
            <a:r>
              <a:rPr lang="sv-SE" sz="2800" smtClean="0"/>
              <a:t>Tidig information om sjukdomsförloppet</a:t>
            </a:r>
          </a:p>
          <a:p>
            <a:pPr>
              <a:lnSpc>
                <a:spcPct val="80000"/>
              </a:lnSpc>
              <a:buFont typeface="Wingdings" pitchFamily="2" charset="2"/>
              <a:buNone/>
            </a:pPr>
            <a:endParaRPr lang="sv-SE" sz="2800" smtClean="0"/>
          </a:p>
          <a:p>
            <a:pPr>
              <a:lnSpc>
                <a:spcPct val="80000"/>
              </a:lnSpc>
            </a:pPr>
            <a:r>
              <a:rPr lang="sv-SE" sz="2800" smtClean="0"/>
              <a:t>Tidig etisk diskussion om ”mål med vården”</a:t>
            </a:r>
          </a:p>
          <a:p>
            <a:pPr>
              <a:lnSpc>
                <a:spcPct val="80000"/>
              </a:lnSpc>
              <a:buFont typeface="Wingdings" pitchFamily="2" charset="2"/>
              <a:buNone/>
            </a:pPr>
            <a:endParaRPr lang="sv-SE" sz="2800" smtClean="0"/>
          </a:p>
          <a:p>
            <a:pPr>
              <a:lnSpc>
                <a:spcPct val="80000"/>
              </a:lnSpc>
            </a:pPr>
            <a:r>
              <a:rPr lang="sv-SE" sz="2800" smtClean="0"/>
              <a:t>Information och stöd till personal och anhöriga</a:t>
            </a:r>
          </a:p>
          <a:p>
            <a:pPr>
              <a:lnSpc>
                <a:spcPct val="80000"/>
              </a:lnSpc>
              <a:buFont typeface="Wingdings" pitchFamily="2" charset="2"/>
              <a:buNone/>
            </a:pPr>
            <a:endParaRPr lang="sv-SE" sz="2800" smtClean="0"/>
          </a:p>
          <a:p>
            <a:pPr>
              <a:lnSpc>
                <a:spcPct val="80000"/>
              </a:lnSpc>
            </a:pPr>
            <a:r>
              <a:rPr lang="sv-SE" sz="2800" smtClean="0"/>
              <a:t>Fortlöpande information om läget </a:t>
            </a:r>
          </a:p>
          <a:p>
            <a:pPr>
              <a:lnSpc>
                <a:spcPct val="80000"/>
              </a:lnSpc>
              <a:buFont typeface="Wingdings" pitchFamily="2" charset="2"/>
              <a:buNone/>
            </a:pPr>
            <a:endParaRPr lang="sv-SE" sz="2800" smtClean="0"/>
          </a:p>
          <a:p>
            <a:pPr>
              <a:lnSpc>
                <a:spcPct val="80000"/>
              </a:lnSpc>
            </a:pPr>
            <a:r>
              <a:rPr lang="sv-SE" sz="2800" smtClean="0"/>
              <a:t>Efterlevandesamtal 4-6 veckor efter dödsfall – källa till kunskap</a:t>
            </a:r>
          </a:p>
          <a:p>
            <a:pPr>
              <a:lnSpc>
                <a:spcPct val="80000"/>
              </a:lnSpc>
            </a:pPr>
            <a:endParaRPr lang="sv-SE" sz="2800" smtClean="0"/>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2"/>
          <p:cNvSpPr>
            <a:spLocks noGrp="1" noChangeArrowheads="1"/>
          </p:cNvSpPr>
          <p:nvPr>
            <p:ph type="title"/>
          </p:nvPr>
        </p:nvSpPr>
        <p:spPr/>
        <p:txBody>
          <a:bodyPr/>
          <a:lstStyle/>
          <a:p>
            <a:r>
              <a:rPr lang="sv-SE" smtClean="0"/>
              <a:t>Symtomlindring</a:t>
            </a:r>
          </a:p>
        </p:txBody>
      </p:sp>
      <p:sp>
        <p:nvSpPr>
          <p:cNvPr id="183298" name="Rectangle 3"/>
          <p:cNvSpPr>
            <a:spLocks noGrp="1" noChangeArrowheads="1"/>
          </p:cNvSpPr>
          <p:nvPr>
            <p:ph type="body" idx="1"/>
          </p:nvPr>
        </p:nvSpPr>
        <p:spPr/>
        <p:txBody>
          <a:bodyPr/>
          <a:lstStyle/>
          <a:p>
            <a:endParaRPr lang="da-DK" smtClean="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Rectangle 2"/>
          <p:cNvSpPr>
            <a:spLocks noGrp="1" noChangeArrowheads="1"/>
          </p:cNvSpPr>
          <p:nvPr>
            <p:ph type="title"/>
          </p:nvPr>
        </p:nvSpPr>
        <p:spPr/>
        <p:txBody>
          <a:bodyPr/>
          <a:lstStyle/>
          <a:p>
            <a:r>
              <a:rPr lang="sv-SE" smtClean="0"/>
              <a:t>Symtomkontroll</a:t>
            </a:r>
          </a:p>
        </p:txBody>
      </p:sp>
      <p:sp>
        <p:nvSpPr>
          <p:cNvPr id="339971" name="Rectangle 3"/>
          <p:cNvSpPr>
            <a:spLocks noGrp="1" noChangeArrowheads="1"/>
          </p:cNvSpPr>
          <p:nvPr>
            <p:ph type="body" idx="1"/>
          </p:nvPr>
        </p:nvSpPr>
        <p:spPr/>
        <p:txBody>
          <a:bodyPr rtlCol="0">
            <a:normAutofit/>
          </a:bodyPr>
          <a:lstStyle/>
          <a:p>
            <a:pPr fontAlgn="auto">
              <a:spcAft>
                <a:spcPts val="0"/>
              </a:spcAft>
              <a:buFont typeface="Arial" pitchFamily="34" charset="0"/>
              <a:buChar char="•"/>
              <a:defRPr/>
            </a:pPr>
            <a:endParaRPr lang="sv-SE" dirty="0" smtClean="0"/>
          </a:p>
          <a:p>
            <a:pPr fontAlgn="auto">
              <a:spcAft>
                <a:spcPts val="0"/>
              </a:spcAft>
              <a:buFont typeface="Arial" pitchFamily="34" charset="0"/>
              <a:buChar char="•"/>
              <a:defRPr/>
            </a:pPr>
            <a:r>
              <a:rPr lang="sv-SE" dirty="0" smtClean="0"/>
              <a:t>Symtomprevention</a:t>
            </a:r>
          </a:p>
          <a:p>
            <a:pPr fontAlgn="auto">
              <a:spcAft>
                <a:spcPts val="0"/>
              </a:spcAft>
              <a:buFont typeface="Arial" pitchFamily="34" charset="0"/>
              <a:buChar char="•"/>
              <a:defRPr/>
            </a:pPr>
            <a:r>
              <a:rPr lang="sv-SE" dirty="0"/>
              <a:t>Symtomskattning</a:t>
            </a:r>
          </a:p>
          <a:p>
            <a:pPr fontAlgn="auto">
              <a:spcAft>
                <a:spcPts val="0"/>
              </a:spcAft>
              <a:buFont typeface="Arial" pitchFamily="34" charset="0"/>
              <a:buChar char="•"/>
              <a:defRPr/>
            </a:pPr>
            <a:r>
              <a:rPr lang="sv-SE" dirty="0"/>
              <a:t>Symtomlindring </a:t>
            </a:r>
          </a:p>
          <a:p>
            <a:pPr marL="0" indent="0" fontAlgn="auto">
              <a:spcAft>
                <a:spcPts val="0"/>
              </a:spcAft>
              <a:buFont typeface="Wingdings" pitchFamily="2" charset="2"/>
              <a:buNone/>
              <a:defRPr/>
            </a:pPr>
            <a:endParaRPr lang="sv-SE" dirty="0" smtClean="0"/>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2"/>
          <p:cNvSpPr>
            <a:spLocks noGrp="1" noChangeArrowheads="1"/>
          </p:cNvSpPr>
          <p:nvPr>
            <p:ph type="title"/>
          </p:nvPr>
        </p:nvSpPr>
        <p:spPr/>
        <p:txBody>
          <a:bodyPr/>
          <a:lstStyle/>
          <a:p>
            <a:r>
              <a:rPr lang="sv-SE" smtClean="0"/>
              <a:t>Symtomskattning</a:t>
            </a:r>
          </a:p>
        </p:txBody>
      </p:sp>
      <p:sp>
        <p:nvSpPr>
          <p:cNvPr id="185346" name="Rectangle 3"/>
          <p:cNvSpPr>
            <a:spLocks noGrp="1" noChangeArrowheads="1"/>
          </p:cNvSpPr>
          <p:nvPr>
            <p:ph type="body" idx="1"/>
          </p:nvPr>
        </p:nvSpPr>
        <p:spPr/>
        <p:txBody>
          <a:bodyPr/>
          <a:lstStyle/>
          <a:p>
            <a:pPr>
              <a:lnSpc>
                <a:spcPct val="80000"/>
              </a:lnSpc>
            </a:pPr>
            <a:r>
              <a:rPr lang="sv-SE" sz="2800" smtClean="0"/>
              <a:t>Bra skattningsverktyg saknas</a:t>
            </a:r>
          </a:p>
          <a:p>
            <a:pPr>
              <a:lnSpc>
                <a:spcPct val="80000"/>
              </a:lnSpc>
            </a:pPr>
            <a:r>
              <a:rPr lang="sv-SE" sz="2800" smtClean="0"/>
              <a:t>Det ändrade beteendet varningsklocka </a:t>
            </a:r>
          </a:p>
          <a:p>
            <a:pPr>
              <a:lnSpc>
                <a:spcPct val="80000"/>
              </a:lnSpc>
            </a:pPr>
            <a:r>
              <a:rPr lang="sv-SE" sz="2800" smtClean="0"/>
              <a:t>Sök bakomliggande orsak</a:t>
            </a:r>
          </a:p>
          <a:p>
            <a:pPr>
              <a:lnSpc>
                <a:spcPct val="80000"/>
              </a:lnSpc>
            </a:pPr>
            <a:r>
              <a:rPr lang="sv-SE" sz="2800" smtClean="0"/>
              <a:t>Tecken på smärta?</a:t>
            </a:r>
          </a:p>
          <a:p>
            <a:pPr>
              <a:lnSpc>
                <a:spcPct val="80000"/>
              </a:lnSpc>
            </a:pPr>
            <a:r>
              <a:rPr lang="sv-SE" sz="2800" smtClean="0"/>
              <a:t>Läs på om tidigare sjukdom i journalen!</a:t>
            </a:r>
          </a:p>
          <a:p>
            <a:pPr>
              <a:lnSpc>
                <a:spcPct val="80000"/>
              </a:lnSpc>
            </a:pPr>
            <a:r>
              <a:rPr lang="sv-SE" sz="2800" smtClean="0"/>
              <a:t>Undersök hela kroppen</a:t>
            </a:r>
          </a:p>
          <a:p>
            <a:pPr>
              <a:lnSpc>
                <a:spcPct val="80000"/>
              </a:lnSpc>
              <a:buFont typeface="Wingdings" pitchFamily="2" charset="2"/>
              <a:buNone/>
            </a:pPr>
            <a:r>
              <a:rPr lang="sv-SE" sz="2800" smtClean="0"/>
              <a:t>	mun, mage, leder, fötter mm</a:t>
            </a:r>
          </a:p>
          <a:p>
            <a:pPr>
              <a:lnSpc>
                <a:spcPct val="80000"/>
              </a:lnSpc>
            </a:pPr>
            <a:r>
              <a:rPr lang="sv-SE" sz="2800" smtClean="0"/>
              <a:t>Uteslut förstoppning, urinstämma, fraktur, infektion</a:t>
            </a:r>
          </a:p>
          <a:p>
            <a:pPr>
              <a:lnSpc>
                <a:spcPct val="80000"/>
              </a:lnSpc>
            </a:pPr>
            <a:r>
              <a:rPr lang="sv-SE" sz="2800" smtClean="0"/>
              <a:t>Liberal med analgetika, utvärdera</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title"/>
          </p:nvPr>
        </p:nvSpPr>
        <p:spPr/>
        <p:txBody>
          <a:bodyPr/>
          <a:lstStyle/>
          <a:p>
            <a:r>
              <a:rPr lang="sv-SE" smtClean="0"/>
              <a:t>Symtomskattning – ett lagarbete</a:t>
            </a:r>
          </a:p>
        </p:txBody>
      </p:sp>
      <p:sp>
        <p:nvSpPr>
          <p:cNvPr id="186370" name="Rectangle 3"/>
          <p:cNvSpPr>
            <a:spLocks noGrp="1" noChangeArrowheads="1"/>
          </p:cNvSpPr>
          <p:nvPr>
            <p:ph type="body" idx="1"/>
          </p:nvPr>
        </p:nvSpPr>
        <p:spPr/>
        <p:txBody>
          <a:bodyPr/>
          <a:lstStyle/>
          <a:p>
            <a:r>
              <a:rPr lang="sv-SE" smtClean="0"/>
              <a:t>Medicinsk journal</a:t>
            </a:r>
          </a:p>
          <a:p>
            <a:r>
              <a:rPr lang="sv-SE" smtClean="0"/>
              <a:t>Familj, anhöriga och personal</a:t>
            </a:r>
          </a:p>
          <a:p>
            <a:r>
              <a:rPr lang="sv-SE" smtClean="0"/>
              <a:t>Dokumentation</a:t>
            </a:r>
          </a:p>
          <a:p>
            <a:r>
              <a:rPr lang="sv-SE" smtClean="0"/>
              <a:t>Tolkning</a:t>
            </a:r>
          </a:p>
          <a:p>
            <a:r>
              <a:rPr lang="sv-SE" smtClean="0"/>
              <a:t>Behandling – åtgärd</a:t>
            </a:r>
          </a:p>
          <a:p>
            <a:r>
              <a:rPr lang="sv-SE" smtClean="0"/>
              <a:t>Utvärdering</a:t>
            </a:r>
          </a:p>
        </p:txBody>
      </p:sp>
      <p:sp>
        <p:nvSpPr>
          <p:cNvPr id="186371" name="AutoShape 4"/>
          <p:cNvSpPr>
            <a:spLocks noChangeArrowheads="1"/>
          </p:cNvSpPr>
          <p:nvPr/>
        </p:nvSpPr>
        <p:spPr bwMode="auto">
          <a:xfrm rot="-5400000">
            <a:off x="4176713" y="3609975"/>
            <a:ext cx="1511300" cy="1295400"/>
          </a:xfrm>
          <a:prstGeom prst="curvedUpArrow">
            <a:avLst>
              <a:gd name="adj1" fmla="val 23333"/>
              <a:gd name="adj2" fmla="val 46667"/>
              <a:gd name="adj3" fmla="val 33333"/>
            </a:avLst>
          </a:prstGeom>
          <a:noFill/>
          <a:ln w="9525">
            <a:solidFill>
              <a:schemeClr val="tx1"/>
            </a:solidFill>
            <a:miter lim="800000"/>
            <a:headEnd/>
            <a:tailEnd/>
          </a:ln>
        </p:spPr>
        <p:txBody>
          <a:bodyPr wrap="none" anchor="ctr"/>
          <a:lstStyle/>
          <a:p>
            <a:endParaRPr lang="da-DK">
              <a:latin typeface="Calibri" pitchFamily="34" charset="0"/>
            </a:endParaRPr>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7393" name="Rectangle 2"/>
          <p:cNvSpPr>
            <a:spLocks noGrp="1" noChangeArrowheads="1"/>
          </p:cNvSpPr>
          <p:nvPr>
            <p:ph type="title"/>
          </p:nvPr>
        </p:nvSpPr>
        <p:spPr>
          <a:xfrm>
            <a:off x="0" y="277813"/>
            <a:ext cx="9144000" cy="1143000"/>
          </a:xfrm>
        </p:spPr>
        <p:txBody>
          <a:bodyPr/>
          <a:lstStyle/>
          <a:p>
            <a:r>
              <a:rPr lang="sv-SE" sz="3200" smtClean="0"/>
              <a:t>SMÄRTSKATTNING VID SVÅR DEMENS</a:t>
            </a:r>
          </a:p>
        </p:txBody>
      </p:sp>
      <p:sp>
        <p:nvSpPr>
          <p:cNvPr id="187394" name="Rectangle 3"/>
          <p:cNvSpPr>
            <a:spLocks noGrp="1" noChangeArrowheads="1"/>
          </p:cNvSpPr>
          <p:nvPr>
            <p:ph type="body" idx="1"/>
          </p:nvPr>
        </p:nvSpPr>
        <p:spPr>
          <a:xfrm>
            <a:off x="457200" y="1341438"/>
            <a:ext cx="8229600" cy="4530725"/>
          </a:xfrm>
        </p:spPr>
        <p:txBody>
          <a:bodyPr/>
          <a:lstStyle/>
          <a:p>
            <a:pPr>
              <a:lnSpc>
                <a:spcPct val="80000"/>
              </a:lnSpc>
              <a:buFont typeface="Wingdings" pitchFamily="2" charset="2"/>
              <a:buNone/>
            </a:pPr>
            <a:endParaRPr lang="sv-SE" altLang="zh-CN" sz="1600" smtClean="0"/>
          </a:p>
          <a:p>
            <a:pPr>
              <a:lnSpc>
                <a:spcPct val="80000"/>
              </a:lnSpc>
            </a:pPr>
            <a:r>
              <a:rPr lang="sv-SE" altLang="zh-CN" sz="1600" b="1" i="1" smtClean="0"/>
              <a:t>ca 200 skattningsverktyg</a:t>
            </a:r>
            <a:r>
              <a:rPr lang="sv-SE" altLang="zh-CN" sz="1600" smtClean="0"/>
              <a:t> </a:t>
            </a:r>
          </a:p>
          <a:p>
            <a:pPr>
              <a:lnSpc>
                <a:spcPct val="80000"/>
              </a:lnSpc>
            </a:pPr>
            <a:r>
              <a:rPr lang="sv-SE" altLang="zh-CN" sz="1600" smtClean="0"/>
              <a:t>Ingen riktigt bra vid svår demens</a:t>
            </a:r>
          </a:p>
          <a:p>
            <a:pPr>
              <a:lnSpc>
                <a:spcPct val="80000"/>
              </a:lnSpc>
            </a:pPr>
            <a:r>
              <a:rPr lang="sv-SE" altLang="zh-CN" sz="1600" b="1" smtClean="0"/>
              <a:t>Självskattningsskalor</a:t>
            </a:r>
          </a:p>
          <a:p>
            <a:pPr>
              <a:lnSpc>
                <a:spcPct val="80000"/>
              </a:lnSpc>
            </a:pPr>
            <a:r>
              <a:rPr lang="sv-SE" altLang="zh-CN" sz="1600" b="1" smtClean="0"/>
              <a:t>Observationsskalor</a:t>
            </a:r>
            <a:endParaRPr lang="sv-SE" altLang="zh-CN" sz="1600" i="1" smtClean="0"/>
          </a:p>
          <a:p>
            <a:pPr>
              <a:lnSpc>
                <a:spcPct val="80000"/>
              </a:lnSpc>
              <a:buFont typeface="Wingdings" pitchFamily="2" charset="2"/>
              <a:buNone/>
            </a:pPr>
            <a:r>
              <a:rPr lang="sv-SE" altLang="zh-CN" sz="1600" i="1" smtClean="0"/>
              <a:t>	Rosenhälls demensboende – Uddevallaprojektet (svensk modell)</a:t>
            </a:r>
          </a:p>
          <a:p>
            <a:pPr>
              <a:lnSpc>
                <a:spcPct val="80000"/>
              </a:lnSpc>
              <a:buFont typeface="Wingdings" pitchFamily="2" charset="2"/>
              <a:buNone/>
            </a:pPr>
            <a:r>
              <a:rPr lang="sv-SE" altLang="zh-CN" sz="1600" i="1" smtClean="0"/>
              <a:t>	Engelska; MOBID</a:t>
            </a:r>
            <a:r>
              <a:rPr lang="sv-SE" altLang="zh-CN" sz="1600" smtClean="0"/>
              <a:t>, </a:t>
            </a:r>
            <a:r>
              <a:rPr lang="en-GB" altLang="zh-CN" sz="1600" i="1" smtClean="0"/>
              <a:t>NOPPAIN</a:t>
            </a:r>
            <a:r>
              <a:rPr lang="sv-SE" altLang="zh-CN" sz="1600" smtClean="0"/>
              <a:t>, </a:t>
            </a:r>
            <a:r>
              <a:rPr lang="en-GB" altLang="zh-CN" sz="1600" i="1" smtClean="0"/>
              <a:t>PACLAC,</a:t>
            </a:r>
            <a:r>
              <a:rPr lang="en-GB" altLang="zh-CN" sz="1600" smtClean="0"/>
              <a:t> </a:t>
            </a:r>
            <a:r>
              <a:rPr lang="sv-SE" altLang="zh-CN" sz="1600" i="1" smtClean="0"/>
              <a:t>PAINAD,</a:t>
            </a:r>
            <a:r>
              <a:rPr lang="sv-SE" altLang="zh-CN" sz="1600" smtClean="0"/>
              <a:t> </a:t>
            </a:r>
            <a:r>
              <a:rPr lang="sv-SE" altLang="zh-CN" sz="1600" i="1" smtClean="0"/>
              <a:t>PAINE</a:t>
            </a:r>
            <a:r>
              <a:rPr lang="sv-SE" altLang="zh-CN" sz="1600" smtClean="0"/>
              <a:t>, </a:t>
            </a:r>
            <a:r>
              <a:rPr lang="sv-SE" altLang="zh-CN" sz="1600" i="1" smtClean="0"/>
              <a:t>Discomfort Scale, Abbey Pain Scale</a:t>
            </a:r>
          </a:p>
          <a:p>
            <a:pPr>
              <a:lnSpc>
                <a:spcPct val="80000"/>
              </a:lnSpc>
              <a:buFont typeface="Wingdings" pitchFamily="2" charset="2"/>
              <a:buNone/>
            </a:pPr>
            <a:endParaRPr lang="sv-SE" altLang="zh-CN" sz="1600" smtClean="0"/>
          </a:p>
          <a:p>
            <a:pPr>
              <a:lnSpc>
                <a:spcPct val="80000"/>
              </a:lnSpc>
            </a:pPr>
            <a:r>
              <a:rPr lang="sv-SE" altLang="zh-CN" sz="1600" b="1" smtClean="0"/>
              <a:t>Ändrat beteende  – tänk smärta eller dålig symtomkontroll</a:t>
            </a:r>
          </a:p>
          <a:p>
            <a:pPr>
              <a:lnSpc>
                <a:spcPct val="80000"/>
              </a:lnSpc>
            </a:pPr>
            <a:r>
              <a:rPr lang="sv-SE" altLang="zh-CN" sz="1600" b="1" i="1" smtClean="0"/>
              <a:t>Anhöriga</a:t>
            </a:r>
            <a:r>
              <a:rPr lang="sv-SE" altLang="zh-CN" sz="1600" b="1" smtClean="0"/>
              <a:t> viktig källa</a:t>
            </a:r>
            <a:r>
              <a:rPr lang="sv-SE" altLang="zh-CN" sz="1600" smtClean="0"/>
              <a:t> </a:t>
            </a:r>
          </a:p>
          <a:p>
            <a:pPr>
              <a:lnSpc>
                <a:spcPct val="80000"/>
              </a:lnSpc>
            </a:pPr>
            <a:r>
              <a:rPr lang="sv-SE" altLang="zh-CN" sz="1600" b="1" smtClean="0"/>
              <a:t>Medicinsk journal – tidigare sjukdomar styr misstanke</a:t>
            </a:r>
          </a:p>
          <a:p>
            <a:pPr>
              <a:lnSpc>
                <a:spcPct val="80000"/>
              </a:lnSpc>
            </a:pPr>
            <a:r>
              <a:rPr lang="sv-SE" altLang="zh-CN" sz="1600" b="1" smtClean="0"/>
              <a:t>Medicinsk undersökning – undersök hela kroppen; mun, mage, leder, fötter…</a:t>
            </a:r>
          </a:p>
          <a:p>
            <a:pPr>
              <a:lnSpc>
                <a:spcPct val="80000"/>
              </a:lnSpc>
            </a:pPr>
            <a:r>
              <a:rPr lang="sv-SE" altLang="zh-CN" sz="1600" b="1" i="1" smtClean="0"/>
              <a:t>Tecknen på smärta</a:t>
            </a:r>
            <a:r>
              <a:rPr lang="sv-SE" altLang="zh-CN" sz="1600" b="1" smtClean="0"/>
              <a:t>:</a:t>
            </a:r>
          </a:p>
          <a:p>
            <a:pPr>
              <a:lnSpc>
                <a:spcPct val="80000"/>
              </a:lnSpc>
              <a:buFont typeface="Wingdings" pitchFamily="2" charset="2"/>
              <a:buNone/>
            </a:pPr>
            <a:r>
              <a:rPr lang="sv-SE" altLang="zh-CN" sz="1600" b="1" smtClean="0"/>
              <a:t>	Ansiktsuttryck, drar ihop ansiktet, rynkar pannan, snörper sina läppar, skelar, rullar med ögonen, grimaser, högröd ansiktsfärg, öppen mun, mumla, jämra sig, gnissla tänder, avslappnad eller spänd i ansiktet, masserar över öm kroppsdel, agitation, rastlös, irriterad, oro, vandrande </a:t>
            </a:r>
            <a:endParaRPr lang="sv-SE" altLang="zh-CN" sz="1600" smtClean="0"/>
          </a:p>
          <a:p>
            <a:pPr>
              <a:lnSpc>
                <a:spcPct val="80000"/>
              </a:lnSpc>
              <a:buFont typeface="Wingdings" pitchFamily="2" charset="2"/>
              <a:buNone/>
            </a:pPr>
            <a:endParaRPr lang="sv-SE" altLang="zh-CN" sz="1600" smtClean="0"/>
          </a:p>
          <a:p>
            <a:pPr>
              <a:lnSpc>
                <a:spcPct val="80000"/>
              </a:lnSpc>
            </a:pPr>
            <a:endParaRPr lang="sv-SE" sz="1600" smtClean="0"/>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8417" name="Rectangle 2"/>
          <p:cNvSpPr>
            <a:spLocks noGrp="1" noChangeArrowheads="1"/>
          </p:cNvSpPr>
          <p:nvPr>
            <p:ph type="title"/>
          </p:nvPr>
        </p:nvSpPr>
        <p:spPr/>
        <p:txBody>
          <a:bodyPr/>
          <a:lstStyle/>
          <a:p>
            <a:r>
              <a:rPr lang="sv-SE" smtClean="0"/>
              <a:t>Abbey Pain Scale vid demens</a:t>
            </a:r>
          </a:p>
        </p:txBody>
      </p:sp>
    </p:spTree>
  </p:cSld>
  <p:clrMapOvr>
    <a:masterClrMapping/>
  </p:clrMapOvr>
  <p:transition spd="slow"/>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9441" name="Picture 4"/>
          <p:cNvPicPr>
            <a:picLocks noChangeAspect="1" noChangeArrowheads="1"/>
          </p:cNvPicPr>
          <p:nvPr/>
        </p:nvPicPr>
        <p:blipFill>
          <a:blip r:embed="rId2"/>
          <a:srcRect/>
          <a:stretch>
            <a:fillRect/>
          </a:stretch>
        </p:blipFill>
        <p:spPr bwMode="auto">
          <a:xfrm>
            <a:off x="2217738" y="152400"/>
            <a:ext cx="4706937" cy="6553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0465" name="Rectangle 2"/>
          <p:cNvSpPr>
            <a:spLocks noGrp="1" noChangeArrowheads="1"/>
          </p:cNvSpPr>
          <p:nvPr>
            <p:ph type="title"/>
          </p:nvPr>
        </p:nvSpPr>
        <p:spPr/>
        <p:txBody>
          <a:bodyPr/>
          <a:lstStyle/>
          <a:p>
            <a:r>
              <a:rPr lang="sv-SE" sz="4000" smtClean="0"/>
              <a:t>Behandling av smärta vid demens</a:t>
            </a:r>
          </a:p>
        </p:txBody>
      </p:sp>
      <p:sp>
        <p:nvSpPr>
          <p:cNvPr id="23555" name="Rectangle 3"/>
          <p:cNvSpPr>
            <a:spLocks noGrp="1" noChangeArrowheads="1"/>
          </p:cNvSpPr>
          <p:nvPr>
            <p:ph type="body" idx="1"/>
          </p:nvPr>
        </p:nvSpPr>
        <p:spPr>
          <a:xfrm>
            <a:off x="457200" y="1135063"/>
            <a:ext cx="8229600" cy="4525962"/>
          </a:xfrm>
        </p:spPr>
        <p:txBody>
          <a:bodyPr rtlCol="0">
            <a:normAutofit lnSpcReduction="10000"/>
          </a:bodyPr>
          <a:lstStyle/>
          <a:p>
            <a:pPr fontAlgn="auto">
              <a:spcAft>
                <a:spcPts val="0"/>
              </a:spcAft>
              <a:buFont typeface="Wingdings" pitchFamily="2" charset="2"/>
              <a:buNone/>
              <a:defRPr/>
            </a:pPr>
            <a:endParaRPr lang="sv-SE" dirty="0" smtClean="0"/>
          </a:p>
          <a:p>
            <a:pPr fontAlgn="auto">
              <a:spcAft>
                <a:spcPts val="0"/>
              </a:spcAft>
              <a:buFont typeface="Arial" pitchFamily="34" charset="0"/>
              <a:buChar char="•"/>
              <a:defRPr/>
            </a:pPr>
            <a:r>
              <a:rPr lang="sv-SE" dirty="0" smtClean="0"/>
              <a:t>Åtgärda bakomliggande orsak om möjligt</a:t>
            </a:r>
          </a:p>
          <a:p>
            <a:pPr fontAlgn="auto">
              <a:spcAft>
                <a:spcPts val="0"/>
              </a:spcAft>
              <a:buFont typeface="Arial" pitchFamily="34" charset="0"/>
              <a:buChar char="•"/>
              <a:defRPr/>
            </a:pPr>
            <a:r>
              <a:rPr lang="sv-SE" dirty="0" smtClean="0"/>
              <a:t>Behandla smärtan parallellt</a:t>
            </a:r>
          </a:p>
          <a:p>
            <a:pPr fontAlgn="auto">
              <a:spcAft>
                <a:spcPts val="0"/>
              </a:spcAft>
              <a:buFont typeface="Arial" pitchFamily="34" charset="0"/>
              <a:buChar char="•"/>
              <a:defRPr/>
            </a:pPr>
            <a:r>
              <a:rPr lang="sv-SE" dirty="0" smtClean="0"/>
              <a:t>Traditionell farmakologisk behandling</a:t>
            </a:r>
          </a:p>
          <a:p>
            <a:pPr fontAlgn="auto">
              <a:spcAft>
                <a:spcPts val="0"/>
              </a:spcAft>
              <a:buFont typeface="Arial" pitchFamily="34" charset="0"/>
              <a:buChar char="•"/>
              <a:defRPr/>
            </a:pPr>
            <a:r>
              <a:rPr lang="sv-SE" dirty="0" smtClean="0"/>
              <a:t>Utvärdera fortlöpande</a:t>
            </a:r>
          </a:p>
          <a:p>
            <a:pPr fontAlgn="auto">
              <a:spcAft>
                <a:spcPts val="0"/>
              </a:spcAft>
              <a:buFont typeface="Arial" pitchFamily="34" charset="0"/>
              <a:buChar char="•"/>
              <a:defRPr/>
            </a:pPr>
            <a:r>
              <a:rPr lang="sv-SE" dirty="0" smtClean="0"/>
              <a:t>Ännu saknas optimalt skattningsverktyg för smärta vid svår demens</a:t>
            </a:r>
          </a:p>
          <a:p>
            <a:pPr fontAlgn="auto">
              <a:spcAft>
                <a:spcPts val="0"/>
              </a:spcAft>
              <a:buFont typeface="Arial" pitchFamily="34" charset="0"/>
              <a:buChar char="•"/>
              <a:defRPr/>
            </a:pPr>
            <a:r>
              <a:rPr lang="sv-SE" dirty="0" smtClean="0"/>
              <a:t>Abbey Pain </a:t>
            </a:r>
            <a:r>
              <a:rPr lang="sv-SE" dirty="0" err="1" smtClean="0"/>
              <a:t>Scale</a:t>
            </a:r>
            <a:endParaRPr lang="sv-SE" dirty="0" smtClean="0"/>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1489" name="Rectangle 2"/>
          <p:cNvSpPr>
            <a:spLocks noGrp="1" noChangeArrowheads="1"/>
          </p:cNvSpPr>
          <p:nvPr>
            <p:ph type="title"/>
          </p:nvPr>
        </p:nvSpPr>
        <p:spPr/>
        <p:txBody>
          <a:bodyPr/>
          <a:lstStyle/>
          <a:p>
            <a:r>
              <a:rPr lang="sv-SE" smtClean="0"/>
              <a:t>Symtomkontroll</a:t>
            </a:r>
          </a:p>
        </p:txBody>
      </p:sp>
      <p:sp>
        <p:nvSpPr>
          <p:cNvPr id="191490" name="Rectangle 3"/>
          <p:cNvSpPr>
            <a:spLocks noGrp="1" noChangeArrowheads="1"/>
          </p:cNvSpPr>
          <p:nvPr>
            <p:ph type="body" idx="1"/>
          </p:nvPr>
        </p:nvSpPr>
        <p:spPr>
          <a:xfrm>
            <a:off x="457200" y="1196975"/>
            <a:ext cx="8229600" cy="4933950"/>
          </a:xfrm>
        </p:spPr>
        <p:txBody>
          <a:bodyPr/>
          <a:lstStyle/>
          <a:p>
            <a:endParaRPr lang="sv-SE" smtClean="0"/>
          </a:p>
          <a:p>
            <a:r>
              <a:rPr lang="sv-SE" smtClean="0"/>
              <a:t>Teamwork</a:t>
            </a:r>
          </a:p>
          <a:p>
            <a:r>
              <a:rPr lang="sv-SE" smtClean="0"/>
              <a:t>Strukturerad symtomskattning</a:t>
            </a:r>
          </a:p>
          <a:p>
            <a:r>
              <a:rPr lang="sv-SE" smtClean="0"/>
              <a:t>Fysiskt status</a:t>
            </a:r>
          </a:p>
          <a:p>
            <a:r>
              <a:rPr lang="sv-SE" smtClean="0"/>
              <a:t>Information till anhöriga</a:t>
            </a:r>
          </a:p>
          <a:p>
            <a:r>
              <a:rPr lang="sv-SE" smtClean="0"/>
              <a:t>Palliativ vård </a:t>
            </a: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GUID" val="905a1a0d-47ea-4055-bebd-01672d56ddd1"/>
  <p:tag name="ARTICULATE_SLIDE_PAUSE" val="0"/>
  <p:tag name="ARTICULATE_NAV_LEVEL" val="1"/>
  <p:tag name="ARTICULATE_PLAYLIST_ID" val="-1"/>
  <p:tag name="ARTICULATE_LOCK_SLIDE" val="0"/>
  <p:tag name="ARTICULATE_SLIDE_NAV" val="7"/>
  <p:tag name="AUDIO_ID" val="450"/>
  <p:tag name="TIMELINE" val="3,1/3,6/4,6/6,8/8,3"/>
  <p:tag name="ELAPSEDTIME" val="7,4"/>
</p:tagLst>
</file>

<file path=ppt/tags/tag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3.xml><?xml version="1.0" encoding="utf-8"?>
<p:tagLst xmlns:a="http://schemas.openxmlformats.org/drawingml/2006/main" xmlns:r="http://schemas.openxmlformats.org/officeDocument/2006/relationships" xmlns:p="http://schemas.openxmlformats.org/presentationml/2006/main">
  <p:tag name="ARTICULATE_SLIDE_GUID" val="905a1a0d-47ea-4055-bebd-01672d56ddd1"/>
  <p:tag name="ARTICULATE_SLIDE_PAUSE" val="0"/>
  <p:tag name="ARTICULATE_NAV_LEVEL" val="1"/>
  <p:tag name="ARTICULATE_PLAYLIST_ID" val="-1"/>
  <p:tag name="ARTICULATE_LOCK_SLIDE" val="0"/>
  <p:tag name="ARTICULATE_SLIDE_NAV" val="7"/>
  <p:tag name="AUDIO_ID" val="450"/>
  <p:tag name="TIMELINE" val="3,1/3,6/4,6/6,8/8,3"/>
  <p:tag name="ELAPSEDTIME" val="7,4"/>
</p:tagLst>
</file>

<file path=ppt/tags/tag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11085</TotalTime>
  <Words>7214</Words>
  <Application>Microsoft Office PowerPoint</Application>
  <PresentationFormat>On-screen Show (4:3)</PresentationFormat>
  <Paragraphs>1341</Paragraphs>
  <Slides>128</Slides>
  <Notes>31</Notes>
  <HiddenSlides>33</HiddenSlides>
  <MMClips>0</MMClips>
  <ScaleCrop>false</ScaleCrop>
  <HeadingPairs>
    <vt:vector size="8" baseType="variant">
      <vt:variant>
        <vt:lpstr>Benyttede skrifttyper</vt:lpstr>
      </vt:variant>
      <vt:variant>
        <vt:i4>9</vt:i4>
      </vt:variant>
      <vt:variant>
        <vt:lpstr>Designskabeloner</vt:lpstr>
      </vt:variant>
      <vt:variant>
        <vt:i4>3</vt:i4>
      </vt:variant>
      <vt:variant>
        <vt:lpstr>Integrerede OLE-servere</vt:lpstr>
      </vt:variant>
      <vt:variant>
        <vt:i4>3</vt:i4>
      </vt:variant>
      <vt:variant>
        <vt:lpstr>Diastitler</vt:lpstr>
      </vt:variant>
      <vt:variant>
        <vt:i4>128</vt:i4>
      </vt:variant>
    </vt:vector>
  </HeadingPairs>
  <TitlesOfParts>
    <vt:vector size="143" baseType="lpstr">
      <vt:lpstr>Calibri</vt:lpstr>
      <vt:lpstr>Arial</vt:lpstr>
      <vt:lpstr>Wingdings</vt:lpstr>
      <vt:lpstr>MS PGothic</vt:lpstr>
      <vt:lpstr>Arial Unicode MS</vt:lpstr>
      <vt:lpstr>Times New Roman</vt:lpstr>
      <vt:lpstr>Garamond</vt:lpstr>
      <vt:lpstr>Tahoma</vt:lpstr>
      <vt:lpstr>SimSun</vt:lpstr>
      <vt:lpstr>Office Theme</vt:lpstr>
      <vt:lpstr>Office Theme</vt:lpstr>
      <vt:lpstr>Office Theme</vt:lpstr>
      <vt:lpstr>Image</vt:lpstr>
      <vt:lpstr>Document</vt:lpstr>
      <vt:lpstr>Dokument</vt:lpstr>
      <vt:lpstr>Palliative care and dementia  Årsmøde i Dansk Selskab for Palliativ Medicin   22. – 23. januar 2014   Kongebrogaarden, Kongebrovej 63, Middelfart </vt:lpstr>
      <vt:lpstr>Dias nummer 2</vt:lpstr>
      <vt:lpstr>Dias nummer 3</vt:lpstr>
      <vt:lpstr>Take home messages</vt:lpstr>
      <vt:lpstr>Palliation and dementia</vt:lpstr>
      <vt:lpstr>Definition of dementia</vt:lpstr>
      <vt:lpstr>The number of persons with dementia increases in Sweden </vt:lpstr>
      <vt:lpstr>Dias nummer 8</vt:lpstr>
      <vt:lpstr>Dementia increases in the world</vt:lpstr>
      <vt:lpstr>Dias nummer 10</vt:lpstr>
      <vt:lpstr>Alzheimer´s disease most common cause of dementia</vt:lpstr>
      <vt:lpstr>Abnormal protein aggregation causes AD</vt:lpstr>
      <vt:lpstr>What is the beta-amyloid protein ?</vt:lpstr>
      <vt:lpstr>Aβ aggregates and forms plaques</vt:lpstr>
      <vt:lpstr> Amyloid  cascade hypothesis</vt:lpstr>
      <vt:lpstr>Neurodegeneration in Alzheimer patient´s brain</vt:lpstr>
      <vt:lpstr>Dias nummer 17</vt:lpstr>
      <vt:lpstr>Soluble Aβ is neurotoxic</vt:lpstr>
      <vt:lpstr>Vaccination reduces Aβ in the brain</vt:lpstr>
      <vt:lpstr>Race for first effective vaccine against AD  </vt:lpstr>
      <vt:lpstr>   Risk factors  Dementia in general      Alzheimer     </vt:lpstr>
      <vt:lpstr>Dias nummer 22</vt:lpstr>
      <vt:lpstr>Dias nummer 23</vt:lpstr>
      <vt:lpstr>Summary</vt:lpstr>
      <vt:lpstr>BPSD</vt:lpstr>
      <vt:lpstr>Dias nummer 26</vt:lpstr>
      <vt:lpstr>Dias nummer 27</vt:lpstr>
      <vt:lpstr>Neurodegeneration in crucial areas causes BPSD</vt:lpstr>
      <vt:lpstr>BPSD over time in Alzheimer´s disease</vt:lpstr>
      <vt:lpstr>Communication difficulties causes BPSD</vt:lpstr>
      <vt:lpstr>Symptom assessment of BPSD</vt:lpstr>
      <vt:lpstr>Haloperidol</vt:lpstr>
      <vt:lpstr>Risperidone</vt:lpstr>
      <vt:lpstr>Bensodiazepines</vt:lpstr>
      <vt:lpstr>Hemineurin (Klometiazol)</vt:lpstr>
      <vt:lpstr>Pharmacological treatment of BPSD</vt:lpstr>
      <vt:lpstr>Summary BPSD</vt:lpstr>
      <vt:lpstr>Dias nummer 38</vt:lpstr>
      <vt:lpstr>ETHICAL ISSUES</vt:lpstr>
      <vt:lpstr>CPR – evidence in dementia</vt:lpstr>
      <vt:lpstr>Referral to Hospital- evidence</vt:lpstr>
      <vt:lpstr>Nutrition</vt:lpstr>
      <vt:lpstr>Antibiotic treatment</vt:lpstr>
      <vt:lpstr>What can we expect?</vt:lpstr>
      <vt:lpstr>Dias nummer 45</vt:lpstr>
      <vt:lpstr>Advanced care planning is the key – Goals of care</vt:lpstr>
      <vt:lpstr>”Sundelöf´s Checklist for dialogue with relatives”</vt:lpstr>
      <vt:lpstr>Symptom control</vt:lpstr>
      <vt:lpstr>Symtomprevention</vt:lpstr>
      <vt:lpstr>Symptom prevention</vt:lpstr>
      <vt:lpstr>Symptom assessment</vt:lpstr>
      <vt:lpstr>Symptom assessment – teamwork</vt:lpstr>
      <vt:lpstr>Symptom control in end stage dementia</vt:lpstr>
      <vt:lpstr>Symptom control in end stage dementia</vt:lpstr>
      <vt:lpstr>Dementia– palliative philosophy is the solution</vt:lpstr>
      <vt:lpstr>Take home messages</vt:lpstr>
      <vt:lpstr>Take home messages</vt:lpstr>
      <vt:lpstr>Take home messages</vt:lpstr>
      <vt:lpstr>Dias nummer 59</vt:lpstr>
      <vt:lpstr>Dias nummer 60</vt:lpstr>
      <vt:lpstr>Dias nummer 61</vt:lpstr>
      <vt:lpstr>Dias nummer 62</vt:lpstr>
      <vt:lpstr>Dias nummer 63</vt:lpstr>
      <vt:lpstr>Dias nummer 64</vt:lpstr>
      <vt:lpstr>Reflections</vt:lpstr>
      <vt:lpstr>Reflections</vt:lpstr>
      <vt:lpstr>Reflections</vt:lpstr>
      <vt:lpstr>Vård i livets slut vid demenssjukdom</vt:lpstr>
      <vt:lpstr>”Upplägg”</vt:lpstr>
      <vt:lpstr>Take home messages</vt:lpstr>
      <vt:lpstr>Palliation och demens</vt:lpstr>
      <vt:lpstr>Definition av demens</vt:lpstr>
      <vt:lpstr>Alzheimers sjukdom är vanligaste demenssjukdomen </vt:lpstr>
      <vt:lpstr>Antalet personer med demens i Sverige ökar</vt:lpstr>
      <vt:lpstr>Demens ökar i Sverige och världen</vt:lpstr>
      <vt:lpstr>Andelen äldre ökar i stora delar av världen </vt:lpstr>
      <vt:lpstr>Dias nummer 77</vt:lpstr>
      <vt:lpstr>Costs of dementia in denmarkDKK 77,000 per person per year. However, priority setting cannot be based on the cost of dementia per se, but only on the cost of a specific dementia intervention compared to its health benefit.</vt:lpstr>
      <vt:lpstr>Onormal proteininlagring vid Alzheimers sjukdom</vt:lpstr>
      <vt:lpstr>Vad är ett beta-amyloid protein ?</vt:lpstr>
      <vt:lpstr>Aβ aggregerar lätt och bildar plack</vt:lpstr>
      <vt:lpstr> Amyloidkaskadhypotesen</vt:lpstr>
      <vt:lpstr>Dias nummer 83</vt:lpstr>
      <vt:lpstr>Dias nummer 84</vt:lpstr>
      <vt:lpstr>Kliniskt förlopp vid Alzheimers sjukdom </vt:lpstr>
      <vt:lpstr>Dias nummer 86</vt:lpstr>
      <vt:lpstr>Kliniskt förlopp till svår demens </vt:lpstr>
      <vt:lpstr>Sammanfattning</vt:lpstr>
      <vt:lpstr>Dias nummer 89</vt:lpstr>
      <vt:lpstr>Dias nummer 90</vt:lpstr>
      <vt:lpstr>BPSD över tid vid Alzheimers sjukdom</vt:lpstr>
      <vt:lpstr>Orsak till BPSD</vt:lpstr>
      <vt:lpstr>Kommunikationssvårigheter orsakar BPSD</vt:lpstr>
      <vt:lpstr>Symtomskattning vid BPSD</vt:lpstr>
      <vt:lpstr>Arbetsstruktur vid beteendestörning</vt:lpstr>
      <vt:lpstr>Behandling vid BPSD</vt:lpstr>
      <vt:lpstr>Icke-farmakologisk behandling vid BPSD</vt:lpstr>
      <vt:lpstr>Dias nummer 98</vt:lpstr>
      <vt:lpstr>Dias nummer 99</vt:lpstr>
      <vt:lpstr>Dias nummer 100</vt:lpstr>
      <vt:lpstr>Farmakologisk behandling vid BPSD</vt:lpstr>
      <vt:lpstr>Haldol</vt:lpstr>
      <vt:lpstr>Risperdal</vt:lpstr>
      <vt:lpstr>Bensodiazepiner</vt:lpstr>
      <vt:lpstr>Heminevrin</vt:lpstr>
      <vt:lpstr>Icke rekommenderbara läkemedel vid BPSD</vt:lpstr>
      <vt:lpstr>Farmakologisk behandling BPSD</vt:lpstr>
      <vt:lpstr>Sammanfattning BPSD</vt:lpstr>
      <vt:lpstr>ETISKA FRÅGOR</vt:lpstr>
      <vt:lpstr>HLR – evidens vid demens</vt:lpstr>
      <vt:lpstr>Inremittering till sjukhus - evidens</vt:lpstr>
      <vt:lpstr>Nutrition</vt:lpstr>
      <vt:lpstr>Antibiotikabehandling </vt:lpstr>
      <vt:lpstr>Läkarsällskapets etiska riktlinjer</vt:lpstr>
      <vt:lpstr>Läkarsällskapets etiska riktlinjer</vt:lpstr>
      <vt:lpstr>Vad kan vi förvänta oss?</vt:lpstr>
      <vt:lpstr>Vårdplanering är lösningen – målet med vården</vt:lpstr>
      <vt:lpstr>Dias nummer 118</vt:lpstr>
      <vt:lpstr>Vård i livets slut vid demens</vt:lpstr>
      <vt:lpstr>Symtomlindring</vt:lpstr>
      <vt:lpstr>Symtomkontroll</vt:lpstr>
      <vt:lpstr>Symtomskattning</vt:lpstr>
      <vt:lpstr>Symtomskattning – ett lagarbete</vt:lpstr>
      <vt:lpstr>SMÄRTSKATTNING VID SVÅR DEMENS</vt:lpstr>
      <vt:lpstr>Abbey Pain Scale vid demens</vt:lpstr>
      <vt:lpstr>Dias nummer 126</vt:lpstr>
      <vt:lpstr>Behandling av smärta vid demens</vt:lpstr>
      <vt:lpstr>Symtomkontroll</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Johan.Sundelof</dc:creator>
  <cp:lastModifiedBy>kk</cp:lastModifiedBy>
  <cp:revision>123</cp:revision>
  <dcterms:created xsi:type="dcterms:W3CDTF">2014-01-08T09:14:16Z</dcterms:created>
  <dcterms:modified xsi:type="dcterms:W3CDTF">2014-04-07T09:44:33Z</dcterms:modified>
</cp:coreProperties>
</file>