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7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9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2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3947" r:id="rId1"/>
    <p:sldMasterId id="2147510571" r:id="rId2"/>
    <p:sldMasterId id="2147525875" r:id="rId3"/>
    <p:sldMasterId id="2147526158" r:id="rId4"/>
    <p:sldMasterId id="2147526198" r:id="rId5"/>
    <p:sldMasterId id="2147526214" r:id="rId6"/>
    <p:sldMasterId id="2147526230" r:id="rId7"/>
    <p:sldMasterId id="2147526259" r:id="rId8"/>
    <p:sldMasterId id="2147526287" r:id="rId9"/>
    <p:sldMasterId id="2147526300" r:id="rId10"/>
    <p:sldMasterId id="2147526314" r:id="rId11"/>
    <p:sldMasterId id="2147526339" r:id="rId12"/>
    <p:sldMasterId id="2147526362" r:id="rId13"/>
  </p:sldMasterIdLst>
  <p:notesMasterIdLst>
    <p:notesMasterId r:id="rId42"/>
  </p:notesMasterIdLst>
  <p:handoutMasterIdLst>
    <p:handoutMasterId r:id="rId43"/>
  </p:handoutMasterIdLst>
  <p:sldIdLst>
    <p:sldId id="604" r:id="rId14"/>
    <p:sldId id="716" r:id="rId15"/>
    <p:sldId id="733" r:id="rId16"/>
    <p:sldId id="736" r:id="rId17"/>
    <p:sldId id="739" r:id="rId18"/>
    <p:sldId id="764" r:id="rId19"/>
    <p:sldId id="765" r:id="rId20"/>
    <p:sldId id="762" r:id="rId21"/>
    <p:sldId id="763" r:id="rId22"/>
    <p:sldId id="682" r:id="rId23"/>
    <p:sldId id="747" r:id="rId24"/>
    <p:sldId id="722" r:id="rId25"/>
    <p:sldId id="730" r:id="rId26"/>
    <p:sldId id="685" r:id="rId27"/>
    <p:sldId id="686" r:id="rId28"/>
    <p:sldId id="726" r:id="rId29"/>
    <p:sldId id="776" r:id="rId30"/>
    <p:sldId id="723" r:id="rId31"/>
    <p:sldId id="737" r:id="rId32"/>
    <p:sldId id="761" r:id="rId33"/>
    <p:sldId id="725" r:id="rId34"/>
    <p:sldId id="738" r:id="rId35"/>
    <p:sldId id="760" r:id="rId36"/>
    <p:sldId id="766" r:id="rId37"/>
    <p:sldId id="491" r:id="rId38"/>
    <p:sldId id="774" r:id="rId39"/>
    <p:sldId id="775" r:id="rId40"/>
    <p:sldId id="777" r:id="rId41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4">
          <p15:clr>
            <a:srgbClr val="A4A3A4"/>
          </p15:clr>
        </p15:guide>
        <p15:guide id="2" pos="214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ECFF"/>
    <a:srgbClr val="C35855"/>
    <a:srgbClr val="FFCC00"/>
    <a:srgbClr val="006600"/>
    <a:srgbClr val="0033CC"/>
    <a:srgbClr val="CDD204"/>
    <a:srgbClr val="BAAF20"/>
    <a:srgbClr val="F4FA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251" autoAdjust="0"/>
    <p:restoredTop sz="86667" autoAdjust="0"/>
  </p:normalViewPr>
  <p:slideViewPr>
    <p:cSldViewPr>
      <p:cViewPr varScale="1">
        <p:scale>
          <a:sx n="63" d="100"/>
          <a:sy n="63" d="100"/>
        </p:scale>
        <p:origin x="93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3372" y="-96"/>
      </p:cViewPr>
      <p:guideLst>
        <p:guide orient="horz" pos="3144"/>
        <p:guide pos="214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899" y="1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0CA28A1-4E09-4298-AB9C-A533E1B4D723}" type="datetimeFigureOut">
              <a:rPr lang="da-DK"/>
              <a:pPr>
                <a:defRPr/>
              </a:pPr>
              <a:t>16-01-2019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1" y="9429360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899" y="9429360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1DEBBF7-14E4-4CC8-AD0C-612453A31D6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65858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899" y="1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0D5C346-AF8A-48D4-8CD6-71CA63C62C72}" type="datetimeFigureOut">
              <a:rPr lang="it-IT"/>
              <a:pPr>
                <a:defRPr/>
              </a:pPr>
              <a:t>16/01/2019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470"/>
            <a:ext cx="5438140" cy="4466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9360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899" y="9429360"/>
            <a:ext cx="2946189" cy="495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A83D397-30F5-44E5-A24C-88AE8DC37A5A}" type="slidenum">
              <a:rPr lang="it-IT"/>
              <a:pPr>
                <a:defRPr/>
              </a:pPr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01101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7875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 dirty="0"/>
          </a:p>
        </p:txBody>
      </p:sp>
      <p:sp>
        <p:nvSpPr>
          <p:cNvPr id="2078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406B8E-7158-4B76-9F4E-98CA80229AA6}" type="slidenum">
              <a:rPr lang="it-IT" altLang="da-DK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it-IT" altLang="da-DK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20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35E78A-846B-4238-BA5B-B74173789321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328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D397-30F5-44E5-A24C-88AE8DC37A5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682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191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6DC40A1-9EF8-4524-9781-10B422D63E60}" type="slidenum">
              <a:rPr lang="it-IT" altLang="da-DK" smtClean="0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  <a:defRPr/>
              </a:pPr>
              <a:t>4</a:t>
            </a:fld>
            <a:endParaRPr lang="it-IT" altLang="da-DK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302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idehoved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da-DK"/>
              <a:t>Afsnit for Lindrende Behandling 10 år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a-DK"/>
              <a:t>24-11-2014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EB5E-E927-436C-A52B-F8EC8CBE5681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85777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 dirty="0"/>
          </a:p>
        </p:txBody>
      </p:sp>
      <p:sp>
        <p:nvSpPr>
          <p:cNvPr id="2150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073BB2-7E42-47FF-97F3-7EBFBFFF75D3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551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D397-30F5-44E5-A24C-88AE8DC37A5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722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D397-30F5-44E5-A24C-88AE8DC37A5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8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D397-30F5-44E5-A24C-88AE8DC37A5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710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120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D397-30F5-44E5-A24C-88AE8DC37A5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521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1914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DC40A1-9EF8-4524-9781-10B422D63E60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302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3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2016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C38974-6A2E-4EA7-801B-5B191592B50C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449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120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120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263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BFAD11-70C1-46DA-9797-2D9576D80FD7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254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263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1BFAD11-70C1-46DA-9797-2D9576D80FD7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195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 dirty="0"/>
          </a:p>
        </p:txBody>
      </p:sp>
      <p:sp>
        <p:nvSpPr>
          <p:cNvPr id="2109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BE2FDB-CF91-4051-9A3C-66A35A0008F4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7344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20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09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64F1D2-D786-4F05-9D22-B3F6904AE7C1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659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9923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a-DK" altLang="da-DK"/>
          </a:p>
        </p:txBody>
      </p:sp>
      <p:sp>
        <p:nvSpPr>
          <p:cNvPr id="2099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64F1D2-D786-4F05-9D22-B3F6904AE7C1}" type="slidenum">
              <a:rPr kumimoji="0" lang="it-IT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360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201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20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83D397-30F5-44E5-A24C-88AE8DC37A5A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77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73599AFE-C1FC-4EC8-90D3-D02E8B7C73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48FB21-89E6-437D-BF3A-0F68C56CDE41}" type="slidenum">
              <a:rPr kumimoji="0" lang="da-DK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843" name="Pladsholder til diasbillede 1">
            <a:extLst>
              <a:ext uri="{FF2B5EF4-FFF2-40B4-BE49-F238E27FC236}">
                <a16:creationId xmlns:a16="http://schemas.microsoft.com/office/drawing/2014/main" id="{D6D7BFF4-780C-4CD5-9769-639832270D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Pladsholder til noter 2">
            <a:extLst>
              <a:ext uri="{FF2B5EF4-FFF2-40B4-BE49-F238E27FC236}">
                <a16:creationId xmlns:a16="http://schemas.microsoft.com/office/drawing/2014/main" id="{241D9812-B1D6-49C3-9C7C-72F5F40143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altLang="da-DK" dirty="0"/>
          </a:p>
        </p:txBody>
      </p:sp>
      <p:sp>
        <p:nvSpPr>
          <p:cNvPr id="163845" name="Pladsholder til diasnummer 3">
            <a:extLst>
              <a:ext uri="{FF2B5EF4-FFF2-40B4-BE49-F238E27FC236}">
                <a16:creationId xmlns:a16="http://schemas.microsoft.com/office/drawing/2014/main" id="{810EDAF7-3083-4EE8-8096-B20424CAB413}"/>
              </a:ext>
            </a:extLst>
          </p:cNvPr>
          <p:cNvSpPr txBox="1">
            <a:spLocks noGrp="1"/>
          </p:cNvSpPr>
          <p:nvPr/>
        </p:nvSpPr>
        <p:spPr bwMode="auto">
          <a:xfrm>
            <a:off x="3848100" y="9482138"/>
            <a:ext cx="294481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15622C-8087-445E-86E0-9CA275EA1E59}" type="slidenum">
              <a:rPr kumimoji="0" lang="da-DK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5668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C447FD-C7F7-4C4F-8E2B-F460988A7DAD}" type="slidenum">
              <a:rPr kumimoji="0" lang="da-DK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47811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2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altLang="da-DK" dirty="0"/>
          </a:p>
        </p:txBody>
      </p:sp>
      <p:sp>
        <p:nvSpPr>
          <p:cNvPr id="247813" name="Pladsholder til diasnummer 3"/>
          <p:cNvSpPr txBox="1">
            <a:spLocks noGrp="1"/>
          </p:cNvSpPr>
          <p:nvPr/>
        </p:nvSpPr>
        <p:spPr bwMode="auto">
          <a:xfrm>
            <a:off x="3849899" y="9429360"/>
            <a:ext cx="2946189" cy="4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C616CD-8ACA-4ECB-8A47-ACAFD4603D6C}" type="slidenum">
              <a:rPr kumimoji="0" lang="da-DK" altLang="da-DK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7885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83D397-30F5-44E5-A24C-88AE8DC37A5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71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C447FD-C7F7-4C4F-8E2B-F460988A7DAD}" type="slidenum">
              <a:rPr kumimoji="0" lang="da-DK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47811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2" name="Pladsholder til no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altLang="da-DK" dirty="0"/>
          </a:p>
        </p:txBody>
      </p:sp>
      <p:sp>
        <p:nvSpPr>
          <p:cNvPr id="247813" name="Pladsholder til diasnummer 3"/>
          <p:cNvSpPr txBox="1">
            <a:spLocks noGrp="1"/>
          </p:cNvSpPr>
          <p:nvPr/>
        </p:nvSpPr>
        <p:spPr bwMode="auto">
          <a:xfrm>
            <a:off x="3849899" y="9429360"/>
            <a:ext cx="2946189" cy="4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C616CD-8ACA-4ECB-8A47-ACAFD4603D6C}" type="slidenum">
              <a:rPr kumimoji="0" lang="da-DK" altLang="da-DK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781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23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42994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0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7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810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79935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6839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2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00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676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A3A867CA-A714-45F1-9CD5-DCF95C21C6A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6547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34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7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011643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73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63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7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044569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4177435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31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14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08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010B1C7E-67EF-4FC6-A62D-F3EA2F8FDFA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3930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93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98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720207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071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1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097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470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9572486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681597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876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9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872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163BDF14-2010-4F36-8D42-492B757A9FE5}" type="slidenum">
              <a:rPr lang="da-DK" altLang="da-DK" smtClean="0">
                <a:latin typeface="Arial" panose="020B0604020202020204" pitchFamily="34" charset="0"/>
              </a:rPr>
              <a:pPr/>
              <a:t>‹nr.›</a:t>
            </a:fld>
            <a:endParaRPr lang="da-DK" alt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0195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 sz="3200">
                <a:solidFill>
                  <a:srgbClr val="FF9900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00775"/>
            <a:ext cx="2895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AB7BF52D-C2FF-424E-86EB-C9ED1739CDEE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2745691"/>
      </p:ext>
    </p:extLst>
  </p:cSld>
  <p:clrMapOvr>
    <a:masterClrMapping/>
  </p:clrMapOvr>
  <p:transition spd="med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8E8F2-0CD9-4A7C-A5F2-971EA1163037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4901722"/>
      </p:ext>
    </p:extLst>
  </p:cSld>
  <p:clrMapOvr>
    <a:masterClrMapping/>
  </p:clrMapOvr>
  <p:transition spd="med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512A5-06AB-4441-9D24-1DAEEFCCCA09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2786665"/>
      </p:ext>
    </p:extLst>
  </p:cSld>
  <p:clrMapOvr>
    <a:masterClrMapping/>
  </p:clrMapOvr>
  <p:transition spd="med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0838" y="914400"/>
            <a:ext cx="4138612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914400"/>
            <a:ext cx="41402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6607B-0C28-44D1-9F06-1728DFC4C83A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137023"/>
      </p:ext>
    </p:extLst>
  </p:cSld>
  <p:clrMapOvr>
    <a:masterClrMapping/>
  </p:clrMapOvr>
  <p:transition spd="med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BE8F8-0849-470F-A393-D0D7BA485EC5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9759830"/>
      </p:ext>
    </p:extLst>
  </p:cSld>
  <p:clrMapOvr>
    <a:masterClrMapping/>
  </p:clrMapOvr>
  <p:transition spd="med"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4DCC1-5D52-4E16-9968-F27A7D79D7D7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86165272"/>
      </p:ext>
    </p:extLst>
  </p:cSld>
  <p:clrMapOvr>
    <a:masterClrMapping/>
  </p:clrMapOvr>
  <p:transition spd="med"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68E85-71CF-4F9F-8B18-068E9B221F4C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9083019"/>
      </p:ext>
    </p:extLst>
  </p:cSld>
  <p:clrMapOvr>
    <a:masterClrMapping/>
  </p:clrMapOvr>
  <p:transition spd="med">
    <p:wipe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1961A-3EA0-4801-95FE-49BBB88B76B2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0884589"/>
      </p:ext>
    </p:extLst>
  </p:cSld>
  <p:clrMapOvr>
    <a:masterClrMapping/>
  </p:clrMapOvr>
  <p:transition spd="med">
    <p:wipe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/>
              <a:t>Klik for at redigere i master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708CB-371A-4068-B309-A4354A75A235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1475043"/>
      </p:ext>
    </p:extLst>
  </p:cSld>
  <p:clrMapOvr>
    <a:masterClrMapping/>
  </p:clrMapOvr>
  <p:transition spd="med">
    <p:wipe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CF80B-D416-4AEC-B13D-3D0831072F53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1434205"/>
      </p:ext>
    </p:extLst>
  </p:cSld>
  <p:clrMapOvr>
    <a:masterClrMapping/>
  </p:clrMapOvr>
  <p:transition spd="med">
    <p:wipe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0513" y="73025"/>
            <a:ext cx="2141537" cy="5870575"/>
          </a:xfrm>
        </p:spPr>
        <p:txBody>
          <a:bodyPr vert="eaVert"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4313" y="73025"/>
            <a:ext cx="6273800" cy="5870575"/>
          </a:xfrm>
        </p:spPr>
        <p:txBody>
          <a:bodyPr vert="eaVert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65683-5689-426E-BB17-2AF7C6A981E0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4612164"/>
      </p:ext>
    </p:extLst>
  </p:cSld>
  <p:clrMapOvr>
    <a:masterClrMapping/>
  </p:clrMapOvr>
  <p:transition spd="med">
    <p:wipe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313" y="73025"/>
            <a:ext cx="8229600" cy="609600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0838" y="914400"/>
            <a:ext cx="4138612" cy="5029200"/>
          </a:xfrm>
        </p:spPr>
        <p:txBody>
          <a:bodyPr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1850" y="914400"/>
            <a:ext cx="4140200" cy="5029200"/>
          </a:xfrm>
        </p:spPr>
        <p:txBody>
          <a:bodyPr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CAE0A-DAE2-4399-ADD4-C4C357A90A4C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11579837"/>
      </p:ext>
    </p:extLst>
  </p:cSld>
  <p:clrMapOvr>
    <a:masterClrMapping/>
  </p:clrMapOvr>
  <p:transition spd="med">
    <p:wipe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313" y="73025"/>
            <a:ext cx="8229600" cy="609600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50838" y="914400"/>
            <a:ext cx="4138612" cy="5029200"/>
          </a:xfrm>
        </p:spPr>
        <p:txBody>
          <a:bodyPr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914400"/>
            <a:ext cx="4140200" cy="5029200"/>
          </a:xfrm>
        </p:spPr>
        <p:txBody>
          <a:bodyPr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www.ntnu.no/prc          European Palliative Care Research Centre (PRC)</a:t>
            </a:r>
            <a:endParaRPr lang="da-DK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6CC70-13F4-43A0-8E98-42EEC7ED96AC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07231613"/>
      </p:ext>
    </p:extLst>
  </p:cSld>
  <p:clrMapOvr>
    <a:masterClrMapping/>
  </p:clrMapOvr>
  <p:transition spd="med">
    <p:wipe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880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603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555004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557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51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49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5171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0625320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9370012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819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27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6212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7AEF3B52-D7B8-4027-9F41-367C83E8F38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85807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 rtlCol="0">
            <a:normAutofit/>
          </a:bodyPr>
          <a:lstStyle/>
          <a:p>
            <a:pPr lvl="0"/>
            <a:r>
              <a:rPr lang="da-DK" noProof="0"/>
              <a:t>Klik på ikonet for at tilføje et multimedieklip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248E86FF-B3D4-4E39-ACC3-07ACCB69EB5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42109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74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076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614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8404631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936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636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269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3934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5640145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110317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66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92506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3780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C811FB6A-F4CC-4D61-8C4C-9D39D6B108B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15121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 rtlCol="0">
            <a:normAutofit/>
          </a:bodyPr>
          <a:lstStyle/>
          <a:p>
            <a:pPr lvl="0"/>
            <a:r>
              <a:rPr lang="da-DK" noProof="0"/>
              <a:t>Klik på ikonet for at tilføje et multimedieklip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D8170DE2-180E-4EF1-84AD-49CD39936AE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41180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1789016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617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864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977298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844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624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594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2443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4303255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4963384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441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1360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121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E506BD73-5CA2-46FF-A3FE-34751400EA7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9159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 rtlCol="0">
            <a:normAutofit/>
          </a:bodyPr>
          <a:lstStyle/>
          <a:p>
            <a:pPr lvl="0"/>
            <a:r>
              <a:rPr lang="da-DK" noProof="0"/>
              <a:t>Klik på ikonet for at tilføje et multimedieklip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7CB5F6D0-354E-4A59-8DE2-16EBC4EFBB3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06653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605670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385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471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65310812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920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2298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796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57313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04208235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22726399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692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9903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1281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 rtlCol="0">
            <a:normAutofit/>
          </a:bodyPr>
          <a:lstStyle/>
          <a:p>
            <a:pPr lvl="0"/>
            <a:r>
              <a:rPr lang="da-DK" noProof="0"/>
              <a:t>Klik på ikonet for at tilføje et multimedieklip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fld id="{0589CE6A-7270-4A43-AAAA-A86AC023A7F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47633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7611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095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081158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825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579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0486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2913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835076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56077060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8064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96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56383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9485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941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42913301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3497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579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1787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65579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421506661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388238502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6963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28795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8140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og clipart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multimedieklip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 rtlCol="0">
            <a:normAutofit/>
          </a:bodyPr>
          <a:lstStyle/>
          <a:p>
            <a:pPr lvl="0"/>
            <a:r>
              <a:rPr lang="da-DK" noProof="0"/>
              <a:t>Klik på ikonet for at tilføje et multimedieklip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D3336EA0-AEC5-4B49-AB75-8C49D49701DF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696124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68093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4914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7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4933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846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740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3765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397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04843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1193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137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7200" y="335020"/>
            <a:ext cx="8208000" cy="108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a-DK" noProof="0"/>
              <a:t>Klik for at redigere i master</a:t>
            </a:r>
            <a:endParaRPr lang="da-DK" noProof="0" dirty="0"/>
          </a:p>
        </p:txBody>
      </p:sp>
      <p:sp>
        <p:nvSpPr>
          <p:cNvPr id="4" name="Pladsholder til billede 3"/>
          <p:cNvSpPr>
            <a:spLocks noGrp="1"/>
          </p:cNvSpPr>
          <p:nvPr>
            <p:ph type="pic" sz="quarter" idx="10"/>
          </p:nvPr>
        </p:nvSpPr>
        <p:spPr>
          <a:xfrm>
            <a:off x="179388" y="1557338"/>
            <a:ext cx="8785225" cy="44640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428349392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043608" y="1254004"/>
            <a:ext cx="70567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sz="3000" b="1" dirty="0">
                <a:solidFill>
                  <a:srgbClr val="FF0000"/>
                </a:solidFill>
                <a:latin typeface="Georgia" pitchFamily="18" charset="0"/>
              </a:rPr>
              <a:t>DOMUS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2500" b="1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8" name="Billede 7" descr="trykfonden.bmp"/>
          <p:cNvPicPr>
            <a:picLocks noChangeAspect="1"/>
          </p:cNvPicPr>
          <p:nvPr userDrawn="1"/>
        </p:nvPicPr>
        <p:blipFill>
          <a:blip r:embed="rId2" cstate="print"/>
          <a:srcRect t="22567"/>
          <a:stretch>
            <a:fillRect/>
          </a:stretch>
        </p:blipFill>
        <p:spPr>
          <a:xfrm>
            <a:off x="467544" y="5604469"/>
            <a:ext cx="2705100" cy="494159"/>
          </a:xfrm>
          <a:prstGeom prst="rect">
            <a:avLst/>
          </a:prstGeom>
        </p:spPr>
      </p:pic>
      <p:pic>
        <p:nvPicPr>
          <p:cNvPr id="9" name="Billede 8" descr="kraeftensbekaempelselogouk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834491" y="5327103"/>
            <a:ext cx="1571625" cy="771525"/>
          </a:xfrm>
          <a:prstGeom prst="rect">
            <a:avLst/>
          </a:prstGeom>
        </p:spPr>
      </p:pic>
      <p:sp>
        <p:nvSpPr>
          <p:cNvPr id="10" name="Tekstboks 9"/>
          <p:cNvSpPr txBox="1"/>
          <p:nvPr userDrawn="1"/>
        </p:nvSpPr>
        <p:spPr>
          <a:xfrm>
            <a:off x="467544" y="15902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a-DK" sz="12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Rigshospitalet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a-DK" sz="12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Department of </a:t>
            </a:r>
            <a:r>
              <a:rPr lang="en-US" sz="12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Oncology</a:t>
            </a:r>
          </a:p>
        </p:txBody>
      </p:sp>
    </p:spTree>
    <p:extLst>
      <p:ext uri="{BB962C8B-B14F-4D97-AF65-F5344CB8AC3E}">
        <p14:creationId xmlns:p14="http://schemas.microsoft.com/office/powerpoint/2010/main" val="30130073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Lige forbindelse 2"/>
          <p:cNvCxnSpPr/>
          <p:nvPr userDrawn="1"/>
        </p:nvCxnSpPr>
        <p:spPr>
          <a:xfrm>
            <a:off x="0" y="692696"/>
            <a:ext cx="9144000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Lige forbindelse 32"/>
          <p:cNvCxnSpPr/>
          <p:nvPr userDrawn="1"/>
        </p:nvCxnSpPr>
        <p:spPr>
          <a:xfrm>
            <a:off x="899592" y="692696"/>
            <a:ext cx="820891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Tekstboks 4"/>
          <p:cNvSpPr txBox="1"/>
          <p:nvPr userDrawn="1"/>
        </p:nvSpPr>
        <p:spPr>
          <a:xfrm>
            <a:off x="467544" y="15902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a-DK" sz="12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Rigshospitalet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a-DK" sz="12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Department of </a:t>
            </a:r>
            <a:r>
              <a:rPr lang="en-US" sz="12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Oncology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3728" y="121196"/>
            <a:ext cx="5544616" cy="49949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84609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2413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7209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461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43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2398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5806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9647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7586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167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5718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6474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0386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7200" y="335020"/>
            <a:ext cx="8208000" cy="108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a-DK" noProof="0"/>
              <a:t>Klik for at redigere i master</a:t>
            </a:r>
            <a:endParaRPr lang="da-DK" noProof="0" dirty="0"/>
          </a:p>
        </p:txBody>
      </p:sp>
      <p:sp>
        <p:nvSpPr>
          <p:cNvPr id="4" name="Pladsholder til billede 3"/>
          <p:cNvSpPr>
            <a:spLocks noGrp="1"/>
          </p:cNvSpPr>
          <p:nvPr>
            <p:ph type="pic" sz="quarter" idx="10"/>
          </p:nvPr>
        </p:nvSpPr>
        <p:spPr>
          <a:xfrm>
            <a:off x="179388" y="1557338"/>
            <a:ext cx="8785225" cy="44640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75848738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043608" y="1254004"/>
            <a:ext cx="70567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a-DK" sz="3000" b="1" dirty="0">
                <a:solidFill>
                  <a:srgbClr val="FF0000"/>
                </a:solidFill>
                <a:latin typeface="Georgia" pitchFamily="18" charset="0"/>
              </a:rPr>
              <a:t>DOMUS</a:t>
            </a:r>
          </a:p>
          <a:p>
            <a:pPr algn="ctr">
              <a:defRPr/>
            </a:pPr>
            <a:endParaRPr lang="da-DK" sz="2500" b="1" dirty="0">
              <a:solidFill>
                <a:prstClr val="black"/>
              </a:solidFill>
              <a:latin typeface="Georgia" pitchFamily="18" charset="0"/>
            </a:endParaRPr>
          </a:p>
        </p:txBody>
      </p:sp>
      <p:pic>
        <p:nvPicPr>
          <p:cNvPr id="8" name="Billede 7" descr="trykfonden.bmp"/>
          <p:cNvPicPr>
            <a:picLocks noChangeAspect="1"/>
          </p:cNvPicPr>
          <p:nvPr userDrawn="1"/>
        </p:nvPicPr>
        <p:blipFill>
          <a:blip r:embed="rId2" cstate="print"/>
          <a:srcRect t="22567"/>
          <a:stretch>
            <a:fillRect/>
          </a:stretch>
        </p:blipFill>
        <p:spPr>
          <a:xfrm>
            <a:off x="467544" y="5604469"/>
            <a:ext cx="2705100" cy="494159"/>
          </a:xfrm>
          <a:prstGeom prst="rect">
            <a:avLst/>
          </a:prstGeom>
        </p:spPr>
      </p:pic>
      <p:pic>
        <p:nvPicPr>
          <p:cNvPr id="9" name="Billede 8" descr="kraeftensbekaempelselogouk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834491" y="5327103"/>
            <a:ext cx="1571625" cy="771525"/>
          </a:xfrm>
          <a:prstGeom prst="rect">
            <a:avLst/>
          </a:prstGeom>
        </p:spPr>
      </p:pic>
      <p:sp>
        <p:nvSpPr>
          <p:cNvPr id="10" name="Tekstboks 9"/>
          <p:cNvSpPr txBox="1"/>
          <p:nvPr userDrawn="1"/>
        </p:nvSpPr>
        <p:spPr>
          <a:xfrm>
            <a:off x="467544" y="15902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>
                <a:solidFill>
                  <a:prstClr val="white">
                    <a:lumMod val="65000"/>
                  </a:prstClr>
                </a:solidFill>
              </a:rPr>
              <a:t>Rigshospitalet</a:t>
            </a:r>
          </a:p>
          <a:p>
            <a:r>
              <a:rPr lang="da-DK" sz="1200" b="1" dirty="0">
                <a:solidFill>
                  <a:prstClr val="white">
                    <a:lumMod val="65000"/>
                  </a:prstClr>
                </a:solidFill>
              </a:rPr>
              <a:t>Department of </a:t>
            </a:r>
            <a:r>
              <a:rPr lang="en-US" sz="1200" b="1" dirty="0">
                <a:solidFill>
                  <a:prstClr val="white">
                    <a:lumMod val="65000"/>
                  </a:prstClr>
                </a:solidFill>
              </a:rPr>
              <a:t>Oncology</a:t>
            </a:r>
          </a:p>
        </p:txBody>
      </p:sp>
    </p:spTree>
    <p:extLst>
      <p:ext uri="{BB962C8B-B14F-4D97-AF65-F5344CB8AC3E}">
        <p14:creationId xmlns:p14="http://schemas.microsoft.com/office/powerpoint/2010/main" val="46130162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Lige forbindelse 2"/>
          <p:cNvCxnSpPr/>
          <p:nvPr userDrawn="1"/>
        </p:nvCxnSpPr>
        <p:spPr>
          <a:xfrm>
            <a:off x="0" y="692696"/>
            <a:ext cx="9144000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Lige forbindelse 32"/>
          <p:cNvCxnSpPr/>
          <p:nvPr userDrawn="1"/>
        </p:nvCxnSpPr>
        <p:spPr>
          <a:xfrm>
            <a:off x="899592" y="692696"/>
            <a:ext cx="820891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Tekstboks 4"/>
          <p:cNvSpPr txBox="1"/>
          <p:nvPr userDrawn="1"/>
        </p:nvSpPr>
        <p:spPr>
          <a:xfrm>
            <a:off x="467544" y="159023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b="1" dirty="0">
                <a:solidFill>
                  <a:prstClr val="white">
                    <a:lumMod val="65000"/>
                  </a:prstClr>
                </a:solidFill>
              </a:rPr>
              <a:t>Rigshospitalet</a:t>
            </a:r>
          </a:p>
          <a:p>
            <a:r>
              <a:rPr lang="da-DK" sz="1200" b="1" dirty="0">
                <a:solidFill>
                  <a:prstClr val="white">
                    <a:lumMod val="65000"/>
                  </a:prstClr>
                </a:solidFill>
              </a:rPr>
              <a:t>Department of </a:t>
            </a:r>
            <a:r>
              <a:rPr lang="en-US" sz="1200" b="1" dirty="0">
                <a:solidFill>
                  <a:prstClr val="white">
                    <a:lumMod val="65000"/>
                  </a:prstClr>
                </a:solidFill>
              </a:rPr>
              <a:t>Oncology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3728" y="121196"/>
            <a:ext cx="5544616" cy="49949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70178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8021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7414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4787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63008622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437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2861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5364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77930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95076737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</p:spTree>
    <p:extLst>
      <p:ext uri="{BB962C8B-B14F-4D97-AF65-F5344CB8AC3E}">
        <p14:creationId xmlns:p14="http://schemas.microsoft.com/office/powerpoint/2010/main" val="168913183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9975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63848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>
            <a:extLst>
              <a:ext uri="{FF2B5EF4-FFF2-40B4-BE49-F238E27FC236}">
                <a16:creationId xmlns:a16="http://schemas.microsoft.com/office/drawing/2014/main" id="{F2E90169-0540-4023-8843-781CD1A1A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04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el og indholdsobjekt ov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061816A-0896-48F1-B43F-71B486FB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2B8642-509F-4E8D-AC9F-AFB2C669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>
            <a:extLst>
              <a:ext uri="{FF2B5EF4-FFF2-40B4-BE49-F238E27FC236}">
                <a16:creationId xmlns:a16="http://schemas.microsoft.com/office/drawing/2014/main" id="{0DFC243C-91CD-4994-A7D5-1D6F56E3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D8DB5CB5-8B5E-4D8E-A972-19A665FC3DC0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36907380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1431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53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83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51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66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8196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1029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prstClr val="white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3078" name="Picture 42" descr="lg_eapc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25801" r:id="rId1"/>
    <p:sldLayoutId id="2147525713" r:id="rId2"/>
    <p:sldLayoutId id="2147525802" r:id="rId3"/>
    <p:sldLayoutId id="2147525714" r:id="rId4"/>
    <p:sldLayoutId id="2147525715" r:id="rId5"/>
    <p:sldLayoutId id="2147525716" r:id="rId6"/>
    <p:sldLayoutId id="2147525717" r:id="rId7"/>
    <p:sldLayoutId id="2147525718" r:id="rId8"/>
    <p:sldLayoutId id="2147525719" r:id="rId9"/>
    <p:sldLayoutId id="2147525720" r:id="rId10"/>
    <p:sldLayoutId id="2147525721" r:id="rId11"/>
    <p:sldLayoutId id="2147525803" r:id="rId12"/>
    <p:sldLayoutId id="214752580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2052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it-IT" altLang="da-DK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prstClr val="white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8198" name="Picture 42" descr="lg_eapc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25839" r:id="rId1"/>
    <p:sldLayoutId id="2147525840" r:id="rId2"/>
    <p:sldLayoutId id="2147525841" r:id="rId3"/>
    <p:sldLayoutId id="2147525842" r:id="rId4"/>
    <p:sldLayoutId id="2147525843" r:id="rId5"/>
    <p:sldLayoutId id="2147525844" r:id="rId6"/>
    <p:sldLayoutId id="2147525845" r:id="rId7"/>
    <p:sldLayoutId id="2147525846" r:id="rId8"/>
    <p:sldLayoutId id="2147525847" r:id="rId9"/>
    <p:sldLayoutId id="2147525848" r:id="rId10"/>
    <p:sldLayoutId id="2147525849" r:id="rId11"/>
    <p:sldLayoutId id="214752585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8196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1029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prstClr val="white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3078" name="Picture 42" descr="lg_eapc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96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5876" r:id="rId1"/>
    <p:sldLayoutId id="2147525877" r:id="rId2"/>
    <p:sldLayoutId id="2147525878" r:id="rId3"/>
    <p:sldLayoutId id="2147525879" r:id="rId4"/>
    <p:sldLayoutId id="2147525880" r:id="rId5"/>
    <p:sldLayoutId id="2147525881" r:id="rId6"/>
    <p:sldLayoutId id="2147525882" r:id="rId7"/>
    <p:sldLayoutId id="2147525883" r:id="rId8"/>
    <p:sldLayoutId id="2147525884" r:id="rId9"/>
    <p:sldLayoutId id="2147525885" r:id="rId10"/>
    <p:sldLayoutId id="2147525886" r:id="rId11"/>
    <p:sldLayoutId id="2147525887" r:id="rId12"/>
    <p:sldLayoutId id="214752588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65722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spcAft>
                <a:spcPct val="75000"/>
              </a:spcAft>
              <a:defRPr/>
            </a:pPr>
            <a:endParaRPr lang="da-DK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6200775"/>
            <a:ext cx="9144000" cy="65722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spcAft>
                <a:spcPct val="75000"/>
              </a:spcAft>
              <a:defRPr/>
            </a:pPr>
            <a:endParaRPr lang="da-DK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0838" y="914400"/>
            <a:ext cx="843121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dirty="0"/>
              <a:t>Klik for at redigere i master</a:t>
            </a:r>
          </a:p>
          <a:p>
            <a:pPr lvl="1"/>
            <a:r>
              <a:rPr lang="da-DK" altLang="da-DK" dirty="0"/>
              <a:t>Andet niveau</a:t>
            </a:r>
          </a:p>
          <a:p>
            <a:pPr lvl="2"/>
            <a:r>
              <a:rPr lang="da-DK" altLang="da-DK" dirty="0"/>
              <a:t>Tredje niveau</a:t>
            </a:r>
          </a:p>
          <a:p>
            <a:pPr lvl="3"/>
            <a:r>
              <a:rPr lang="da-DK" altLang="da-DK" dirty="0"/>
              <a:t>Fjerde niveau</a:t>
            </a:r>
          </a:p>
          <a:p>
            <a:pPr lvl="4"/>
            <a:r>
              <a:rPr lang="da-DK" altLang="da-DK" dirty="0"/>
              <a:t>Femte niveau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73025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dirty="0"/>
              <a:t>Klik for at redigere i master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07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600">
                <a:solidFill>
                  <a:srgbClr val="005AB4"/>
                </a:solidFill>
              </a:defRPr>
            </a:lvl1pPr>
          </a:lstStyle>
          <a:p>
            <a:pPr>
              <a:defRPr/>
            </a:pPr>
            <a:endParaRPr lang="da-DK" dirty="0">
              <a:latin typeface="Arial" charset="0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17800" y="6200775"/>
            <a:ext cx="3708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rgbClr val="005AB4"/>
                </a:solidFill>
              </a:defRPr>
            </a:lvl1pPr>
          </a:lstStyle>
          <a:p>
            <a:pPr>
              <a:defRPr/>
            </a:pPr>
            <a:r>
              <a:rPr lang="en-US">
                <a:latin typeface="Arial" charset="0"/>
              </a:rPr>
              <a:t>www.ntnu.no/prc          European Palliative Care Research Centre (PRC)</a:t>
            </a:r>
            <a:endParaRPr lang="da-DK" dirty="0">
              <a:latin typeface="Arial" charset="0"/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007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5AB4"/>
                </a:solidFill>
              </a:defRPr>
            </a:lvl1pPr>
          </a:lstStyle>
          <a:p>
            <a:pPr>
              <a:defRPr/>
            </a:pPr>
            <a:fld id="{BD89A79B-9506-4DF3-858E-7CE73DE36ADF}" type="slidenum">
              <a:rPr lang="da-DK" smtClean="0">
                <a:latin typeface="Arial" charset="0"/>
              </a:rPr>
              <a:pPr>
                <a:defRPr/>
              </a:pPr>
              <a:t>‹nr.›</a:t>
            </a:fld>
            <a:endParaRPr lang="da-DK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9182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26159" r:id="rId1"/>
    <p:sldLayoutId id="2147526160" r:id="rId2"/>
    <p:sldLayoutId id="2147526161" r:id="rId3"/>
    <p:sldLayoutId id="2147526162" r:id="rId4"/>
    <p:sldLayoutId id="2147526163" r:id="rId5"/>
    <p:sldLayoutId id="2147526164" r:id="rId6"/>
    <p:sldLayoutId id="2147526165" r:id="rId7"/>
    <p:sldLayoutId id="2147526166" r:id="rId8"/>
    <p:sldLayoutId id="2147526167" r:id="rId9"/>
    <p:sldLayoutId id="2147526168" r:id="rId10"/>
    <p:sldLayoutId id="2147526169" r:id="rId11"/>
    <p:sldLayoutId id="2147526170" r:id="rId12"/>
    <p:sldLayoutId id="2147526171" r:id="rId13"/>
  </p:sldLayoutIdLst>
  <p:transition spd="med">
    <p:wipe dir="d"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5AB4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5124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1029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prstClr val="white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2054" name="Picture 42" descr="lg_eapc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83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199" r:id="rId1"/>
    <p:sldLayoutId id="2147526200" r:id="rId2"/>
    <p:sldLayoutId id="2147526201" r:id="rId3"/>
    <p:sldLayoutId id="2147526202" r:id="rId4"/>
    <p:sldLayoutId id="2147526203" r:id="rId5"/>
    <p:sldLayoutId id="2147526204" r:id="rId6"/>
    <p:sldLayoutId id="2147526205" r:id="rId7"/>
    <p:sldLayoutId id="2147526206" r:id="rId8"/>
    <p:sldLayoutId id="2147526207" r:id="rId9"/>
    <p:sldLayoutId id="2147526208" r:id="rId10"/>
    <p:sldLayoutId id="2147526209" r:id="rId11"/>
    <p:sldLayoutId id="2147526210" r:id="rId12"/>
    <p:sldLayoutId id="2147526211" r:id="rId13"/>
    <p:sldLayoutId id="2147526212" r:id="rId14"/>
    <p:sldLayoutId id="214752621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1028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2053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srgbClr val="FFFFFF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11270" name="Picture 42" descr="lg_eapc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81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215" r:id="rId1"/>
    <p:sldLayoutId id="2147526216" r:id="rId2"/>
    <p:sldLayoutId id="2147526217" r:id="rId3"/>
    <p:sldLayoutId id="2147526218" r:id="rId4"/>
    <p:sldLayoutId id="2147526219" r:id="rId5"/>
    <p:sldLayoutId id="2147526220" r:id="rId6"/>
    <p:sldLayoutId id="2147526221" r:id="rId7"/>
    <p:sldLayoutId id="2147526222" r:id="rId8"/>
    <p:sldLayoutId id="2147526223" r:id="rId9"/>
    <p:sldLayoutId id="2147526224" r:id="rId10"/>
    <p:sldLayoutId id="2147526225" r:id="rId11"/>
    <p:sldLayoutId id="2147526226" r:id="rId12"/>
    <p:sldLayoutId id="2147526227" r:id="rId13"/>
    <p:sldLayoutId id="2147526228" r:id="rId14"/>
    <p:sldLayoutId id="2147526229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11268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1029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prstClr val="white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5126" name="Picture 42" descr="lg_eapc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27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231" r:id="rId1"/>
    <p:sldLayoutId id="2147526232" r:id="rId2"/>
    <p:sldLayoutId id="2147526233" r:id="rId3"/>
    <p:sldLayoutId id="2147526234" r:id="rId4"/>
    <p:sldLayoutId id="2147526235" r:id="rId5"/>
    <p:sldLayoutId id="2147526236" r:id="rId6"/>
    <p:sldLayoutId id="2147526237" r:id="rId7"/>
    <p:sldLayoutId id="2147526238" r:id="rId8"/>
    <p:sldLayoutId id="2147526239" r:id="rId9"/>
    <p:sldLayoutId id="2147526240" r:id="rId10"/>
    <p:sldLayoutId id="2147526241" r:id="rId11"/>
    <p:sldLayoutId id="2147526242" r:id="rId12"/>
    <p:sldLayoutId id="2147526243" r:id="rId13"/>
    <p:sldLayoutId id="2147526244" r:id="rId14"/>
    <p:sldLayoutId id="214752624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10244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2053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srgbClr val="FFFFFF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4102" name="Picture 42" descr="lg_eapc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57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260" r:id="rId1"/>
    <p:sldLayoutId id="2147526261" r:id="rId2"/>
    <p:sldLayoutId id="2147526262" r:id="rId3"/>
    <p:sldLayoutId id="2147526263" r:id="rId4"/>
    <p:sldLayoutId id="2147526264" r:id="rId5"/>
    <p:sldLayoutId id="2147526265" r:id="rId6"/>
    <p:sldLayoutId id="2147526266" r:id="rId7"/>
    <p:sldLayoutId id="2147526267" r:id="rId8"/>
    <p:sldLayoutId id="2147526268" r:id="rId9"/>
    <p:sldLayoutId id="2147526269" r:id="rId10"/>
    <p:sldLayoutId id="2147526270" r:id="rId11"/>
    <p:sldLayoutId id="2147526271" r:id="rId12"/>
    <p:sldLayoutId id="214752627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10244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2053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srgbClr val="FFFFFF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5126" name="Picture 42" descr="lg_eapc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38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288" r:id="rId1"/>
    <p:sldLayoutId id="2147526289" r:id="rId2"/>
    <p:sldLayoutId id="2147526290" r:id="rId3"/>
    <p:sldLayoutId id="2147526291" r:id="rId4"/>
    <p:sldLayoutId id="2147526292" r:id="rId5"/>
    <p:sldLayoutId id="2147526293" r:id="rId6"/>
    <p:sldLayoutId id="2147526294" r:id="rId7"/>
    <p:sldLayoutId id="2147526295" r:id="rId8"/>
    <p:sldLayoutId id="2147526296" r:id="rId9"/>
    <p:sldLayoutId id="2147526297" r:id="rId10"/>
    <p:sldLayoutId id="2147526298" r:id="rId11"/>
    <p:sldLayoutId id="214752629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1028" name="Rectangle 26"/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2053" name="Text Box 31"/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srgbClr val="FFFFFF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8198" name="Picture 42" descr="lg_eapc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18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301" r:id="rId1"/>
    <p:sldLayoutId id="2147526302" r:id="rId2"/>
    <p:sldLayoutId id="2147526303" r:id="rId3"/>
    <p:sldLayoutId id="2147526304" r:id="rId4"/>
    <p:sldLayoutId id="2147526305" r:id="rId5"/>
    <p:sldLayoutId id="2147526306" r:id="rId6"/>
    <p:sldLayoutId id="2147526307" r:id="rId7"/>
    <p:sldLayoutId id="2147526308" r:id="rId8"/>
    <p:sldLayoutId id="2147526309" r:id="rId9"/>
    <p:sldLayoutId id="2147526310" r:id="rId10"/>
    <p:sldLayoutId id="2147526311" r:id="rId11"/>
    <p:sldLayoutId id="2147526312" r:id="rId12"/>
    <p:sldLayoutId id="214752631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CA2B541-7BBE-7E4E-8EC7-1BA4A12B1B1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1/16/2019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875E0C7-D229-564D-9F89-DEC1BDD0279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00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315" r:id="rId1"/>
    <p:sldLayoutId id="2147526316" r:id="rId2"/>
    <p:sldLayoutId id="2147526317" r:id="rId3"/>
    <p:sldLayoutId id="2147526318" r:id="rId4"/>
    <p:sldLayoutId id="2147526319" r:id="rId5"/>
    <p:sldLayoutId id="2147526320" r:id="rId6"/>
    <p:sldLayoutId id="2147526321" r:id="rId7"/>
    <p:sldLayoutId id="2147526322" r:id="rId8"/>
    <p:sldLayoutId id="2147526323" r:id="rId9"/>
    <p:sldLayoutId id="2147526324" r:id="rId10"/>
    <p:sldLayoutId id="2147526325" r:id="rId11"/>
    <p:sldLayoutId id="2147526326" r:id="rId12"/>
    <p:sldLayoutId id="2147526328" r:id="rId13"/>
    <p:sldLayoutId id="2147526330" r:id="rId14"/>
    <p:sldLayoutId id="2147526338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2B541-7BBE-7E4E-8EC7-1BA4A12B1B1E}" type="datetimeFigureOut">
              <a:rPr lang="en-US" smtClean="0"/>
              <a:pPr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5E0C7-D229-564D-9F89-DEC1BDD0279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6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340" r:id="rId1"/>
    <p:sldLayoutId id="2147526341" r:id="rId2"/>
    <p:sldLayoutId id="2147526342" r:id="rId3"/>
    <p:sldLayoutId id="2147526343" r:id="rId4"/>
    <p:sldLayoutId id="2147526344" r:id="rId5"/>
    <p:sldLayoutId id="2147526345" r:id="rId6"/>
    <p:sldLayoutId id="2147526346" r:id="rId7"/>
    <p:sldLayoutId id="2147526347" r:id="rId8"/>
    <p:sldLayoutId id="2147526348" r:id="rId9"/>
    <p:sldLayoutId id="2147526349" r:id="rId10"/>
    <p:sldLayoutId id="2147526350" r:id="rId11"/>
    <p:sldLayoutId id="2147526351" r:id="rId12"/>
    <p:sldLayoutId id="2147526352" r:id="rId13"/>
    <p:sldLayoutId id="2147526354" r:id="rId14"/>
    <p:sldLayoutId id="214752636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5C87A6-2092-4F7F-A131-3B5261EF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8195" name="Text Placeholder 2">
            <a:extLst>
              <a:ext uri="{FF2B5EF4-FFF2-40B4-BE49-F238E27FC236}">
                <a16:creationId xmlns:a16="http://schemas.microsoft.com/office/drawing/2014/main" id="{65CEF8F7-58D3-46CE-8AED-CD676E5706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typografi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8196" name="Rectangle 26">
            <a:extLst>
              <a:ext uri="{FF2B5EF4-FFF2-40B4-BE49-F238E27FC236}">
                <a16:creationId xmlns:a16="http://schemas.microsoft.com/office/drawing/2014/main" id="{F20AA7B3-020E-49B0-9B24-E7D3B00172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8725"/>
            <a:ext cx="8101013" cy="549275"/>
          </a:xfrm>
          <a:prstGeom prst="rect">
            <a:avLst/>
          </a:prstGeom>
          <a:solidFill>
            <a:srgbClr val="017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da-DK">
              <a:solidFill>
                <a:srgbClr val="000000"/>
              </a:solidFill>
            </a:endParaRPr>
          </a:p>
        </p:txBody>
      </p:sp>
      <p:sp>
        <p:nvSpPr>
          <p:cNvPr id="1029" name="Text Box 31">
            <a:extLst>
              <a:ext uri="{FF2B5EF4-FFF2-40B4-BE49-F238E27FC236}">
                <a16:creationId xmlns:a16="http://schemas.microsoft.com/office/drawing/2014/main" id="{45018B8F-095D-4B96-97B1-9D000CFD40D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9388" y="6408738"/>
            <a:ext cx="6840537" cy="4619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GB" sz="2400" b="1">
                <a:solidFill>
                  <a:prstClr val="white"/>
                </a:solidFill>
                <a:latin typeface="Calibri" pitchFamily="34" charset="0"/>
              </a:rPr>
              <a:t>European Association for Palliative Care</a:t>
            </a:r>
          </a:p>
        </p:txBody>
      </p:sp>
      <p:pic>
        <p:nvPicPr>
          <p:cNvPr id="8198" name="Picture 42" descr="lg_eapc">
            <a:extLst>
              <a:ext uri="{FF2B5EF4-FFF2-40B4-BE49-F238E27FC236}">
                <a16:creationId xmlns:a16="http://schemas.microsoft.com/office/drawing/2014/main" id="{19B79B3F-86D9-486C-BAF3-DA9F318479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6308725"/>
            <a:ext cx="1008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2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26363" r:id="rId1"/>
    <p:sldLayoutId id="2147526364" r:id="rId2"/>
    <p:sldLayoutId id="2147526365" r:id="rId3"/>
    <p:sldLayoutId id="2147526366" r:id="rId4"/>
    <p:sldLayoutId id="2147526367" r:id="rId5"/>
    <p:sldLayoutId id="2147526368" r:id="rId6"/>
    <p:sldLayoutId id="2147526369" r:id="rId7"/>
    <p:sldLayoutId id="2147526370" r:id="rId8"/>
    <p:sldLayoutId id="2147526371" r:id="rId9"/>
    <p:sldLayoutId id="2147526372" r:id="rId10"/>
    <p:sldLayoutId id="2147526373" r:id="rId11"/>
    <p:sldLayoutId id="2147526374" r:id="rId12"/>
    <p:sldLayoutId id="2147526375" r:id="rId13"/>
    <p:sldLayoutId id="214752637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800" kern="1200" spc="-15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165891" name="Picture 3" descr="bridge-storebæl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3906" y="0"/>
            <a:ext cx="9467850" cy="7029450"/>
          </a:xfrm>
        </p:spPr>
      </p:pic>
      <p:sp>
        <p:nvSpPr>
          <p:cNvPr id="6" name="Rektangel 5"/>
          <p:cNvSpPr/>
          <p:nvPr/>
        </p:nvSpPr>
        <p:spPr>
          <a:xfrm>
            <a:off x="-30130" y="6193104"/>
            <a:ext cx="9468544" cy="646331"/>
          </a:xfrm>
          <a:prstGeom prst="rect">
            <a:avLst/>
          </a:prstGeom>
          <a:solidFill>
            <a:srgbClr val="00206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 err="1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Iatrogen</a:t>
            </a:r>
            <a:r>
              <a:rPr lang="en-US" sz="2400" dirty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opioid </a:t>
            </a:r>
            <a:r>
              <a:rPr lang="en-US" sz="2400" dirty="0" err="1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afhængighed</a:t>
            </a:r>
            <a:endParaRPr lang="da-DK" sz="2400" dirty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defRPr/>
            </a:pPr>
            <a:r>
              <a:rPr lang="da-DK" sz="1200" i="1" kern="0" dirty="0">
                <a:ln w="3175">
                  <a:noFill/>
                </a:ln>
                <a:solidFill>
                  <a:schemeClr val="bg1"/>
                </a:solidFill>
                <a:latin typeface="+mj-lt"/>
                <a:cs typeface="Arial" charset="0"/>
              </a:rPr>
              <a:t>Per Sjøgren, Palliativt Afsnit, Onkologisk Klinik, Rigshospitalet, Januar 2019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2"/>
          <p:cNvSpPr>
            <a:spLocks noChangeShapeType="1"/>
          </p:cNvSpPr>
          <p:nvPr/>
        </p:nvSpPr>
        <p:spPr bwMode="auto">
          <a:xfrm>
            <a:off x="539750" y="5445125"/>
            <a:ext cx="2160588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 flipV="1">
            <a:off x="2700338" y="4149725"/>
            <a:ext cx="0" cy="1293813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2700338" y="4149725"/>
            <a:ext cx="2951162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5651500" y="2276475"/>
            <a:ext cx="0" cy="18288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5651500" y="2276475"/>
            <a:ext cx="295275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4213" y="4724400"/>
            <a:ext cx="1800225" cy="276999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rgbClr val="FFFFCC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NSAID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700337" y="3003163"/>
            <a:ext cx="2808287" cy="830997"/>
          </a:xfrm>
          <a:prstGeom prst="rect">
            <a:avLst/>
          </a:prstGeom>
          <a:gradFill rotWithShape="1">
            <a:gsLst>
              <a:gs pos="0">
                <a:srgbClr val="F6CA2A"/>
              </a:gs>
              <a:gs pos="100000">
                <a:srgbClr val="F9FC88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STEP II OPIOIDS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Opioids for mild to moderate pain 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+/- NSAID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671047" y="1238343"/>
            <a:ext cx="3135312" cy="830997"/>
          </a:xfrm>
          <a:prstGeom prst="rect">
            <a:avLst/>
          </a:prstGeom>
          <a:gradFill rotWithShape="1">
            <a:gsLst>
              <a:gs pos="0">
                <a:srgbClr val="EF8329"/>
              </a:gs>
              <a:gs pos="100000">
                <a:srgbClr val="FFCC00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STEP </a:t>
            </a:r>
            <a:r>
              <a:rPr kumimoji="0" lang="it-IT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III OPIOIDS </a:t>
            </a:r>
            <a:endParaRPr kumimoji="0" lang="it-IT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Opioids for moderate to severe pain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+/- NSAID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539750" y="5589588"/>
            <a:ext cx="2089150" cy="276999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+/- Adjuvant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0" y="1173323"/>
            <a:ext cx="41354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da-DK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WHO ANALGESIC LADDER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da-DK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(1996)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3396343" y="5013325"/>
            <a:ext cx="232659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da-DK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Pain persists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da-DK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or increases</a:t>
            </a: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V="1">
            <a:off x="4787900" y="4941888"/>
            <a:ext cx="0" cy="1008062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 flipV="1">
            <a:off x="7451725" y="2924175"/>
            <a:ext cx="0" cy="1008063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6213021" y="3141663"/>
            <a:ext cx="239122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da-DK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Pain persists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da-DK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or increases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2987675" y="4292600"/>
            <a:ext cx="2520950" cy="276999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+/- Adjuvant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5795963" y="2494664"/>
            <a:ext cx="2736850" cy="276999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+/- Adjuvant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4" name="Oval 19"/>
          <p:cNvSpPr>
            <a:spLocks noChangeArrowheads="1"/>
          </p:cNvSpPr>
          <p:nvPr/>
        </p:nvSpPr>
        <p:spPr bwMode="auto">
          <a:xfrm rot="-1228770">
            <a:off x="2213770" y="957801"/>
            <a:ext cx="7018337" cy="3658127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da-DK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65995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88587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71400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</a:rPr>
              <a:t>WHO analgesic ladder: a good concept gone astray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1200" i="1" dirty="0">
                <a:solidFill>
                  <a:schemeClr val="bg1"/>
                </a:solidFill>
              </a:rPr>
              <a:t>Ballantyne and </a:t>
            </a:r>
            <a:r>
              <a:rPr lang="en-US" sz="1200" i="1" dirty="0" err="1">
                <a:solidFill>
                  <a:schemeClr val="bg1"/>
                </a:solidFill>
              </a:rPr>
              <a:t>Kalso</a:t>
            </a:r>
            <a:r>
              <a:rPr lang="en-US" sz="1200" i="1" dirty="0">
                <a:solidFill>
                  <a:schemeClr val="bg1"/>
                </a:solidFill>
              </a:rPr>
              <a:t>, BMJ 2016</a:t>
            </a:r>
            <a:endParaRPr lang="da-DK" sz="1200" i="1" dirty="0">
              <a:solidFill>
                <a:schemeClr val="bg1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9"/>
            <a:ext cx="8447087" cy="587727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2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2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2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2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“The success of opioid treatment in terminally ill cancer patients set the stage for extending the same moral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imperative and treatment principles to the treatment of chronic pain, where previously opioids were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considered too risky or not effective”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4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4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“Over the past 30 years, in much of the developed world, we have seen more patients treated with opioids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at higher doses than ever before. The extent to which the more liberal use of opioids would cause harm was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not predicted”.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1800" b="1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18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1800" dirty="0"/>
          </a:p>
        </p:txBody>
      </p:sp>
    </p:spTree>
    <p:extLst>
      <p:ext uri="{BB962C8B-B14F-4D97-AF65-F5344CB8AC3E}">
        <p14:creationId xmlns:p14="http://schemas.microsoft.com/office/powerpoint/2010/main" val="973734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949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71400"/>
            <a:ext cx="7772400" cy="1143000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da-DK" sz="16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da-DK" sz="16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da-DK" sz="16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The opioid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epidemic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in United States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15616" y="1124744"/>
            <a:ext cx="38100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da-DK" altLang="da-DK" sz="1800" dirty="0"/>
              <a:t>     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124744"/>
            <a:ext cx="4572000" cy="5030216"/>
          </a:xfrm>
        </p:spPr>
        <p:txBody>
          <a:bodyPr/>
          <a:lstStyle/>
          <a:p>
            <a:pPr lvl="1">
              <a:lnSpc>
                <a:spcPct val="90000"/>
              </a:lnSpc>
            </a:pPr>
            <a:endParaRPr lang="da-DK" altLang="da-DK" sz="1200" dirty="0"/>
          </a:p>
          <a:p>
            <a:pPr lvl="1">
              <a:lnSpc>
                <a:spcPct val="90000"/>
              </a:lnSpc>
            </a:pPr>
            <a:endParaRPr lang="da-DK" altLang="da-DK" sz="12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da-DK" sz="16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da-DK" sz="1400" dirty="0"/>
              <a:t>Approximately 65,000 opioid-related deaths in 2016, a 21% increase from the previous year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da-DK" sz="1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da-DK" sz="1400" dirty="0"/>
              <a:t>A 4-fold increase in US opioid-related deaths  1999-2010 associated with a 4-fold increase in opioid prescriptions 1999-2010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da-DK" sz="1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da-DK" sz="1400" dirty="0"/>
              <a:t>In the same period, admissions for the treatment of substance use disorder increased 6-fold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da-DK" sz="1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da-DK" sz="1400" dirty="0"/>
              <a:t>The opioid epidemic cost the United States $504 billion in 2015, which represents 2.8% of the nation’s total gross domestic product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da-DK" sz="1400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da-DK" sz="1400" dirty="0"/>
              <a:t>The drug manufacturers have paid only $35 billion in fraud settlements out of $711 billion in worldwide net revenue</a:t>
            </a:r>
            <a:endParaRPr lang="da-DK" altLang="da-DK" sz="1400" dirty="0"/>
          </a:p>
          <a:p>
            <a:pPr lvl="1">
              <a:lnSpc>
                <a:spcPct val="90000"/>
              </a:lnSpc>
            </a:pPr>
            <a:endParaRPr lang="da-DK" altLang="da-DK" sz="2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3799D9D-3CD2-43B3-8A6F-9E3D82A4D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55" y="1484784"/>
            <a:ext cx="3917613" cy="503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24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en-US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en-US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I</a:t>
            </a:r>
            <a:r>
              <a:rPr lang="da-DK" sz="22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dentification</a:t>
            </a:r>
            <a:r>
              <a:rPr lang="da-DK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of the US opioid </a:t>
            </a:r>
            <a:r>
              <a:rPr lang="da-DK" sz="22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crisis</a:t>
            </a: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en-US" sz="2200" dirty="0"/>
            </a:br>
            <a:endParaRPr lang="da-DK" sz="22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09120"/>
          </a:xfrm>
        </p:spPr>
        <p:txBody>
          <a:bodyPr/>
          <a:lstStyle/>
          <a:p>
            <a:pPr marL="0" lvl="2" indent="0">
              <a:lnSpc>
                <a:spcPct val="150000"/>
              </a:lnSpc>
              <a:buNone/>
              <a:defRPr/>
            </a:pPr>
            <a:r>
              <a:rPr lang="en-US" sz="1400" kern="0" dirty="0">
                <a:cs typeface="Arial" panose="020B0604020202020204" pitchFamily="34" charset="0"/>
              </a:rPr>
              <a:t>Prospective population-based studies have:</a:t>
            </a:r>
          </a:p>
          <a:p>
            <a:pPr marL="228600" lvl="2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400" dirty="0">
                <a:cs typeface="Arial" panose="020B0604020202020204" pitchFamily="34" charset="0"/>
              </a:rPr>
              <a:t>provided the warnings of opioid-related abuse (&gt; 20%) and deaths in the US</a:t>
            </a:r>
          </a:p>
          <a:p>
            <a:pPr marL="228600" lvl="2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400" dirty="0">
                <a:cs typeface="Arial" panose="020B0604020202020204" pitchFamily="34" charset="0"/>
              </a:rPr>
              <a:t>demonstrated that the long-term analgesic and health effects of opioid therapy are poor</a:t>
            </a:r>
          </a:p>
          <a:p>
            <a:pPr marL="0" lvl="2" indent="0">
              <a:lnSpc>
                <a:spcPct val="150000"/>
              </a:lnSpc>
              <a:buNone/>
              <a:defRPr/>
            </a:pPr>
            <a:r>
              <a:rPr lang="en-US" sz="1400" dirty="0">
                <a:cs typeface="Arial" panose="020B0604020202020204" pitchFamily="34" charset="0"/>
              </a:rPr>
              <a:t>      due to</a:t>
            </a:r>
            <a:endParaRPr lang="da-DK" sz="1400" dirty="0">
              <a:cs typeface="Arial" panose="020B0604020202020204" pitchFamily="34" charset="0"/>
            </a:endParaRPr>
          </a:p>
          <a:p>
            <a:pPr marL="800100" lvl="3" indent="-342900">
              <a:lnSpc>
                <a:spcPct val="150000"/>
              </a:lnSpc>
              <a:defRPr/>
            </a:pPr>
            <a:r>
              <a:rPr lang="da-DK" sz="1400" kern="0" dirty="0">
                <a:cs typeface="Arial" panose="020B0604020202020204" pitchFamily="34" charset="0"/>
              </a:rPr>
              <a:t>lenght of studies</a:t>
            </a:r>
          </a:p>
          <a:p>
            <a:pPr marL="800100" lvl="3" indent="-342900">
              <a:lnSpc>
                <a:spcPct val="150000"/>
              </a:lnSpc>
              <a:defRPr/>
            </a:pPr>
            <a:r>
              <a:rPr lang="da-DK" sz="1400" kern="0" dirty="0">
                <a:cs typeface="Arial" panose="020B0604020202020204" pitchFamily="34" charset="0"/>
              </a:rPr>
              <a:t>mixed population </a:t>
            </a:r>
            <a:r>
              <a:rPr lang="da-DK" sz="1400" kern="0" dirty="0" err="1">
                <a:cs typeface="Arial" panose="020B0604020202020204" pitchFamily="34" charset="0"/>
              </a:rPr>
              <a:t>groups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</a:p>
          <a:p>
            <a:pPr marL="800100" lvl="3" indent="-342900">
              <a:lnSpc>
                <a:spcPct val="150000"/>
              </a:lnSpc>
              <a:defRPr/>
            </a:pPr>
            <a:r>
              <a:rPr lang="da-DK" sz="1400" kern="0" dirty="0">
                <a:cs typeface="Arial" panose="020B0604020202020204" pitchFamily="34" charset="0"/>
              </a:rPr>
              <a:t>variations in practice</a:t>
            </a:r>
          </a:p>
          <a:p>
            <a:pPr marL="800100" lvl="3" indent="-342900">
              <a:lnSpc>
                <a:spcPct val="150000"/>
              </a:lnSpc>
              <a:defRPr/>
            </a:pPr>
            <a:r>
              <a:rPr lang="da-DK" sz="1400" kern="0" dirty="0">
                <a:cs typeface="Arial" panose="020B0604020202020204" pitchFamily="34" charset="0"/>
              </a:rPr>
              <a:t>open </a:t>
            </a:r>
            <a:r>
              <a:rPr lang="da-DK" sz="1400" kern="0" dirty="0" err="1">
                <a:cs typeface="Arial" panose="020B0604020202020204" pitchFamily="34" charset="0"/>
              </a:rPr>
              <a:t>environment</a:t>
            </a:r>
            <a:endParaRPr lang="da-DK" sz="1400" kern="0" dirty="0">
              <a:cs typeface="Arial" panose="020B0604020202020204" pitchFamily="34" charset="0"/>
            </a:endParaRPr>
          </a:p>
          <a:p>
            <a:pPr marL="457200" lvl="3" indent="0">
              <a:lnSpc>
                <a:spcPct val="150000"/>
              </a:lnSpc>
              <a:buNone/>
              <a:defRPr/>
            </a:pPr>
            <a:endParaRPr lang="da-DK" sz="1600" kern="0" dirty="0">
              <a:cs typeface="Arial" panose="020B0604020202020204" pitchFamily="34" charset="0"/>
            </a:endParaRPr>
          </a:p>
          <a:p>
            <a:pPr marL="0" lvl="2" indent="0">
              <a:lnSpc>
                <a:spcPct val="150000"/>
              </a:lnSpc>
              <a:buNone/>
              <a:defRPr/>
            </a:pPr>
            <a:endParaRPr lang="da-DK" sz="1200" kern="0" dirty="0"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a-DK" sz="1200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</a:t>
            </a:r>
          </a:p>
          <a:p>
            <a:pPr marL="358775" indent="-358775">
              <a:buNone/>
            </a:pPr>
            <a:endParaRPr lang="da-DK" sz="900" i="1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7" name="Titel 3"/>
          <p:cNvSpPr txBox="1">
            <a:spLocks/>
          </p:cNvSpPr>
          <p:nvPr/>
        </p:nvSpPr>
        <p:spPr>
          <a:xfrm>
            <a:off x="1043608" y="6021288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900" b="0" i="1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1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lvl="1" algn="l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sz="4000" i="1" dirty="0" err="1">
                <a:solidFill>
                  <a:schemeClr val="bg1"/>
                </a:solidFill>
                <a:cs typeface="Arial" panose="020B0604020202020204" pitchFamily="34" charset="0"/>
              </a:rPr>
              <a:t>Paulozzi</a:t>
            </a:r>
            <a:r>
              <a:rPr lang="en-US" sz="4000" i="1" dirty="0">
                <a:solidFill>
                  <a:schemeClr val="bg1"/>
                </a:solidFill>
                <a:cs typeface="Arial" panose="020B0604020202020204" pitchFamily="34" charset="0"/>
              </a:rPr>
              <a:t> et al. Pain Med. 2012; </a:t>
            </a:r>
            <a:r>
              <a:rPr lang="da-DK" sz="4000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Gomes</a:t>
            </a:r>
            <a:r>
              <a:rPr lang="da-DK" sz="4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et al., </a:t>
            </a:r>
            <a:r>
              <a:rPr lang="da-DK" sz="4000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Arch</a:t>
            </a:r>
            <a:r>
              <a:rPr lang="da-DK" sz="4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Intern Med 2011; Dunn et al., Ann Intern Med 2010; </a:t>
            </a:r>
            <a:r>
              <a:rPr lang="da-DK" sz="4000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Bohnert</a:t>
            </a:r>
            <a:r>
              <a:rPr lang="da-DK" sz="4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et al., JAMA 2011; Højsted et al., Pain 2013; </a:t>
            </a:r>
            <a:r>
              <a:rPr lang="da-DK" sz="4000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Boscarino</a:t>
            </a:r>
            <a:r>
              <a:rPr lang="da-DK" sz="4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et al., J </a:t>
            </a:r>
            <a:r>
              <a:rPr lang="da-DK" sz="4000" i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Addict</a:t>
            </a:r>
            <a:r>
              <a:rPr lang="da-DK" sz="4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Dis 2011. </a:t>
            </a:r>
            <a:endParaRPr kumimoji="0" lang="da-DK" sz="4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4000" b="0" i="1" u="none" strike="noStrike" kern="1200" cap="none" spc="0" normalizeH="0" baseline="0" noProof="0" dirty="0">
              <a:ln w="3175"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DCDBBB3-4225-41D4-A1A1-E877594AE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6278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9AF096E-6569-4C99-869E-AE7086C99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9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1070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Opioid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consumption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: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Why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Denmark?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091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a-DK" sz="1400" kern="0" dirty="0">
                <a:cs typeface="Arial" panose="020B0604020202020204" pitchFamily="34" charset="0"/>
              </a:rPr>
              <a:t>One of the </a:t>
            </a:r>
            <a:r>
              <a:rPr lang="da-DK" sz="1400" kern="0" dirty="0" err="1">
                <a:cs typeface="Arial" panose="020B0604020202020204" pitchFamily="34" charset="0"/>
              </a:rPr>
              <a:t>highest</a:t>
            </a:r>
            <a:r>
              <a:rPr lang="da-DK" sz="1400" kern="0" dirty="0">
                <a:cs typeface="Arial" panose="020B0604020202020204" pitchFamily="34" charset="0"/>
              </a:rPr>
              <a:t> per </a:t>
            </a:r>
            <a:r>
              <a:rPr lang="da-DK" sz="1400" kern="0" dirty="0" err="1">
                <a:cs typeface="Arial" panose="020B0604020202020204" pitchFamily="34" charset="0"/>
              </a:rPr>
              <a:t>capita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comsumption</a:t>
            </a:r>
            <a:r>
              <a:rPr lang="da-DK" sz="1400" kern="0" dirty="0">
                <a:cs typeface="Arial" panose="020B0604020202020204" pitchFamily="34" charset="0"/>
              </a:rPr>
              <a:t> of </a:t>
            </a:r>
            <a:r>
              <a:rPr lang="da-DK" sz="1400" kern="0" dirty="0" err="1">
                <a:cs typeface="Arial" panose="020B0604020202020204" pitchFamily="34" charset="0"/>
              </a:rPr>
              <a:t>prescribed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opioids</a:t>
            </a:r>
            <a:r>
              <a:rPr lang="da-DK" sz="1400" kern="0" dirty="0">
                <a:cs typeface="Arial" panose="020B0604020202020204" pitchFamily="34" charset="0"/>
              </a:rPr>
              <a:t> in the </a:t>
            </a:r>
            <a:r>
              <a:rPr lang="da-DK" sz="1400" kern="0" dirty="0" err="1">
                <a:cs typeface="Arial" panose="020B0604020202020204" pitchFamily="34" charset="0"/>
              </a:rPr>
              <a:t>world</a:t>
            </a:r>
            <a:endParaRPr lang="da-DK" sz="1400" kern="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1400" kern="0" dirty="0" err="1">
                <a:cs typeface="Arial" panose="020B0604020202020204" pitchFamily="34" charset="0"/>
              </a:rPr>
              <a:t>Many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countries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are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moving</a:t>
            </a:r>
            <a:r>
              <a:rPr lang="da-DK" sz="1400" kern="0" dirty="0">
                <a:cs typeface="Arial" panose="020B0604020202020204" pitchFamily="34" charset="0"/>
              </a:rPr>
              <a:t> in the same </a:t>
            </a:r>
            <a:r>
              <a:rPr lang="da-DK" sz="1400" kern="0" dirty="0" err="1">
                <a:cs typeface="Arial" panose="020B0604020202020204" pitchFamily="34" charset="0"/>
              </a:rPr>
              <a:t>direction</a:t>
            </a:r>
            <a:endParaRPr lang="da-DK" sz="1400" kern="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a-DK" sz="1400" kern="0" dirty="0">
                <a:cs typeface="Arial" panose="020B0604020202020204" pitchFamily="34" charset="0"/>
              </a:rPr>
              <a:t>Comprehensive and </a:t>
            </a:r>
            <a:r>
              <a:rPr lang="da-DK" sz="1400" kern="0" dirty="0" err="1">
                <a:cs typeface="Arial" panose="020B0604020202020204" pitchFamily="34" charset="0"/>
              </a:rPr>
              <a:t>accurate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healthcare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statistics</a:t>
            </a:r>
            <a:r>
              <a:rPr lang="da-DK" sz="1400" kern="0" dirty="0">
                <a:cs typeface="Arial" panose="020B0604020202020204" pitchFamily="34" charset="0"/>
              </a:rPr>
              <a:t> and databases</a:t>
            </a:r>
          </a:p>
          <a:p>
            <a:pPr>
              <a:lnSpc>
                <a:spcPct val="150000"/>
              </a:lnSpc>
            </a:pPr>
            <a:r>
              <a:rPr lang="da-DK" sz="1400" kern="0" dirty="0">
                <a:cs typeface="Arial" panose="020B0604020202020204" pitchFamily="34" charset="0"/>
              </a:rPr>
              <a:t>Not </a:t>
            </a:r>
            <a:r>
              <a:rPr lang="da-DK" sz="1400" kern="0" dirty="0" err="1">
                <a:cs typeface="Arial" panose="020B0604020202020204" pitchFamily="34" charset="0"/>
              </a:rPr>
              <a:t>constrained</a:t>
            </a:r>
            <a:r>
              <a:rPr lang="da-DK" sz="1400" kern="0" dirty="0">
                <a:cs typeface="Arial" panose="020B0604020202020204" pitchFamily="34" charset="0"/>
              </a:rPr>
              <a:t> by </a:t>
            </a:r>
            <a:r>
              <a:rPr lang="da-DK" sz="1400" kern="0" dirty="0" err="1">
                <a:cs typeface="Arial" panose="020B0604020202020204" pitchFamily="34" charset="0"/>
              </a:rPr>
              <a:t>unmonitored</a:t>
            </a:r>
            <a:r>
              <a:rPr lang="da-DK" sz="1400" kern="0" dirty="0">
                <a:cs typeface="Arial" panose="020B0604020202020204" pitchFamily="34" charset="0"/>
              </a:rPr>
              <a:t> private </a:t>
            </a:r>
            <a:r>
              <a:rPr lang="da-DK" sz="1400" kern="0" dirty="0" err="1">
                <a:cs typeface="Arial" panose="020B0604020202020204" pitchFamily="34" charset="0"/>
              </a:rPr>
              <a:t>sector</a:t>
            </a:r>
            <a:r>
              <a:rPr lang="da-DK" sz="1400" kern="0" dirty="0">
                <a:cs typeface="Arial" panose="020B0604020202020204" pitchFamily="34" charset="0"/>
              </a:rPr>
              <a:t> or by </a:t>
            </a:r>
            <a:r>
              <a:rPr lang="da-DK" sz="1400" kern="0" dirty="0" err="1">
                <a:cs typeface="Arial" panose="020B0604020202020204" pitchFamily="34" charset="0"/>
              </a:rPr>
              <a:t>privacy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sensibilities</a:t>
            </a:r>
            <a:endParaRPr lang="da-DK" sz="1400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</a:t>
            </a:r>
          </a:p>
          <a:p>
            <a:pPr marL="358775" indent="-358775">
              <a:buNone/>
            </a:pPr>
            <a:endParaRPr lang="da-DK" sz="900" i="1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7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da-DK" sz="18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240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Estimate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of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opioid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users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and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consumption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in Denmark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81128"/>
          </a:xfrm>
        </p:spPr>
        <p:txBody>
          <a:bodyPr/>
          <a:lstStyle/>
          <a:p>
            <a:pPr marL="0" indent="0">
              <a:buNone/>
            </a:pPr>
            <a:r>
              <a:rPr lang="da-DK" sz="1400" kern="0" dirty="0" err="1">
                <a:cs typeface="Arial" panose="020B0604020202020204" pitchFamily="34" charset="0"/>
              </a:rPr>
              <a:t>Based</a:t>
            </a:r>
            <a:r>
              <a:rPr lang="da-DK" sz="1400" kern="0" dirty="0">
                <a:cs typeface="Arial" panose="020B0604020202020204" pitchFamily="34" charset="0"/>
              </a:rPr>
              <a:t> ond </a:t>
            </a:r>
            <a:r>
              <a:rPr lang="da-DK" sz="1400" kern="0" dirty="0" err="1">
                <a:cs typeface="Arial" panose="020B0604020202020204" pitchFamily="34" charset="0"/>
              </a:rPr>
              <a:t>three</a:t>
            </a:r>
            <a:r>
              <a:rPr lang="da-DK" sz="1400" kern="0" dirty="0">
                <a:cs typeface="Arial" panose="020B0604020202020204" pitchFamily="34" charset="0"/>
              </a:rPr>
              <a:t> databases:</a:t>
            </a:r>
          </a:p>
          <a:p>
            <a:pPr marL="0" indent="0">
              <a:buNone/>
            </a:pPr>
            <a:endParaRPr lang="da-DK" sz="14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r>
              <a:rPr lang="da-DK" sz="1400" kern="0" dirty="0" err="1">
                <a:cs typeface="Arial" panose="020B0604020202020204" pitchFamily="34" charset="0"/>
              </a:rPr>
              <a:t>Numbers</a:t>
            </a:r>
            <a:r>
              <a:rPr lang="da-DK" sz="1400" kern="0" dirty="0">
                <a:cs typeface="Arial" panose="020B0604020202020204" pitchFamily="34" charset="0"/>
              </a:rPr>
              <a:t> of </a:t>
            </a:r>
            <a:r>
              <a:rPr lang="da-DK" sz="1400" kern="0" dirty="0" err="1">
                <a:cs typeface="Arial" panose="020B0604020202020204" pitchFamily="34" charset="0"/>
              </a:rPr>
              <a:t>users</a:t>
            </a:r>
            <a:r>
              <a:rPr lang="da-DK" sz="1400" kern="0" dirty="0">
                <a:cs typeface="Arial" panose="020B0604020202020204" pitchFamily="34" charset="0"/>
              </a:rPr>
              <a:t>: </a:t>
            </a:r>
          </a:p>
          <a:p>
            <a:pPr marL="541338" indent="-182563"/>
            <a:r>
              <a:rPr lang="da-DK" sz="1400" kern="0" dirty="0" err="1">
                <a:cs typeface="Arial" panose="020B0604020202020204" pitchFamily="34" charset="0"/>
              </a:rPr>
              <a:t>Acute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pain</a:t>
            </a:r>
            <a:r>
              <a:rPr lang="da-DK" sz="1400" kern="0" dirty="0">
                <a:cs typeface="Arial" panose="020B0604020202020204" pitchFamily="34" charset="0"/>
              </a:rPr>
              <a:t>:			55%</a:t>
            </a:r>
          </a:p>
          <a:p>
            <a:pPr marL="541338" indent="-182563"/>
            <a:r>
              <a:rPr lang="da-DK" sz="1400" kern="0" dirty="0">
                <a:cs typeface="Arial" panose="020B0604020202020204" pitchFamily="34" charset="0"/>
              </a:rPr>
              <a:t>Cancer </a:t>
            </a:r>
            <a:r>
              <a:rPr lang="da-DK" sz="1400" kern="0" dirty="0" err="1">
                <a:cs typeface="Arial" panose="020B0604020202020204" pitchFamily="34" charset="0"/>
              </a:rPr>
              <a:t>Pain</a:t>
            </a:r>
            <a:r>
              <a:rPr lang="da-DK" sz="1400" kern="0" dirty="0">
                <a:cs typeface="Arial" panose="020B0604020202020204" pitchFamily="34" charset="0"/>
              </a:rPr>
              <a:t>:			13%</a:t>
            </a:r>
          </a:p>
          <a:p>
            <a:pPr marL="541338" indent="-182563"/>
            <a:r>
              <a:rPr lang="da-DK" sz="1400" kern="0" dirty="0">
                <a:cs typeface="Arial" panose="020B0604020202020204" pitchFamily="34" charset="0"/>
              </a:rPr>
              <a:t>CNCP:                                     		32%</a:t>
            </a:r>
          </a:p>
          <a:p>
            <a:pPr marL="541338" indent="-182563">
              <a:buNone/>
            </a:pPr>
            <a:endParaRPr lang="da-DK" sz="14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r>
              <a:rPr lang="da-DK" sz="1400" kern="0" dirty="0" err="1">
                <a:cs typeface="Arial" panose="020B0604020202020204" pitchFamily="34" charset="0"/>
              </a:rPr>
              <a:t>Consumption</a:t>
            </a:r>
            <a:r>
              <a:rPr lang="da-DK" sz="1400" kern="0" dirty="0">
                <a:cs typeface="Arial" panose="020B0604020202020204" pitchFamily="34" charset="0"/>
              </a:rPr>
              <a:t>:</a:t>
            </a:r>
          </a:p>
          <a:p>
            <a:pPr marL="541338" indent="-182563"/>
            <a:r>
              <a:rPr lang="da-DK" sz="1400" kern="0" dirty="0" err="1">
                <a:cs typeface="Arial" panose="020B0604020202020204" pitchFamily="34" charset="0"/>
              </a:rPr>
              <a:t>Acute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pain</a:t>
            </a:r>
            <a:r>
              <a:rPr lang="da-DK" sz="1400" kern="0" dirty="0">
                <a:cs typeface="Arial" panose="020B0604020202020204" pitchFamily="34" charset="0"/>
              </a:rPr>
              <a:t>:		  	  1%</a:t>
            </a:r>
          </a:p>
          <a:p>
            <a:pPr marL="541338" indent="-182563"/>
            <a:r>
              <a:rPr lang="da-DK" sz="1400" kern="0" dirty="0">
                <a:cs typeface="Arial" panose="020B0604020202020204" pitchFamily="34" charset="0"/>
              </a:rPr>
              <a:t>Cancer </a:t>
            </a:r>
            <a:r>
              <a:rPr lang="da-DK" sz="1400" kern="0" dirty="0" err="1">
                <a:cs typeface="Arial" panose="020B0604020202020204" pitchFamily="34" charset="0"/>
              </a:rPr>
              <a:t>pain</a:t>
            </a:r>
            <a:r>
              <a:rPr lang="da-DK" sz="1400" kern="0" dirty="0">
                <a:cs typeface="Arial" panose="020B0604020202020204" pitchFamily="34" charset="0"/>
              </a:rPr>
              <a:t>:			30%</a:t>
            </a:r>
          </a:p>
          <a:p>
            <a:pPr marL="541338" indent="-182563"/>
            <a:r>
              <a:rPr lang="da-DK" sz="1400" kern="0" dirty="0">
                <a:cs typeface="Arial" panose="020B0604020202020204" pitchFamily="34" charset="0"/>
              </a:rPr>
              <a:t>CNCP:                                    		69%</a:t>
            </a:r>
          </a:p>
          <a:p>
            <a:pPr marL="541338" indent="-182563">
              <a:buNone/>
            </a:pPr>
            <a:endParaRPr lang="da-DK" sz="1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4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400" dirty="0">
                <a:cs typeface="Arial" panose="020B0604020202020204" pitchFamily="34" charset="0"/>
              </a:rPr>
              <a:t>The Board of Health </a:t>
            </a:r>
            <a:r>
              <a:rPr lang="da-DK" sz="1400" dirty="0" err="1">
                <a:cs typeface="Arial" panose="020B0604020202020204" pitchFamily="34" charset="0"/>
              </a:rPr>
              <a:t>estimated</a:t>
            </a:r>
            <a:r>
              <a:rPr lang="da-DK" sz="1400" dirty="0">
                <a:cs typeface="Arial" panose="020B0604020202020204" pitchFamily="34" charset="0"/>
              </a:rPr>
              <a:t> </a:t>
            </a:r>
            <a:r>
              <a:rPr lang="da-DK" sz="1400" dirty="0" err="1">
                <a:cs typeface="Arial" panose="020B0604020202020204" pitchFamily="34" charset="0"/>
              </a:rPr>
              <a:t>that</a:t>
            </a:r>
            <a:r>
              <a:rPr lang="da-DK" sz="1400" dirty="0">
                <a:cs typeface="Arial" panose="020B0604020202020204" pitchFamily="34" charset="0"/>
              </a:rPr>
              <a:t> 170.000 CNCP patients </a:t>
            </a:r>
            <a:r>
              <a:rPr lang="da-DK" sz="1400" dirty="0" err="1">
                <a:cs typeface="Arial" panose="020B0604020202020204" pitchFamily="34" charset="0"/>
              </a:rPr>
              <a:t>used</a:t>
            </a:r>
            <a:r>
              <a:rPr lang="da-DK" sz="1400" dirty="0">
                <a:cs typeface="Arial" panose="020B0604020202020204" pitchFamily="34" charset="0"/>
              </a:rPr>
              <a:t> opioids </a:t>
            </a:r>
            <a:r>
              <a:rPr lang="da-DK" sz="1400" dirty="0" err="1">
                <a:cs typeface="Arial" panose="020B0604020202020204" pitchFamily="34" charset="0"/>
              </a:rPr>
              <a:t>regularly</a:t>
            </a:r>
            <a:r>
              <a:rPr lang="da-DK" sz="1400" dirty="0">
                <a:cs typeface="Arial" panose="020B0604020202020204" pitchFamily="34" charset="0"/>
              </a:rPr>
              <a:t> (more </a:t>
            </a:r>
            <a:r>
              <a:rPr lang="da-DK" sz="1400" dirty="0" err="1">
                <a:cs typeface="Arial" panose="020B0604020202020204" pitchFamily="34" charset="0"/>
              </a:rPr>
              <a:t>than</a:t>
            </a:r>
            <a:r>
              <a:rPr lang="da-DK" sz="1400" dirty="0">
                <a:cs typeface="Arial" panose="020B0604020202020204" pitchFamily="34" charset="0"/>
              </a:rPr>
              <a:t> </a:t>
            </a:r>
            <a:r>
              <a:rPr lang="da-DK" sz="1400" dirty="0" err="1">
                <a:cs typeface="Arial" panose="020B0604020202020204" pitchFamily="34" charset="0"/>
              </a:rPr>
              <a:t>one</a:t>
            </a:r>
            <a:r>
              <a:rPr lang="da-DK" sz="1400" dirty="0">
                <a:cs typeface="Arial" panose="020B0604020202020204" pitchFamily="34" charset="0"/>
              </a:rPr>
              <a:t> </a:t>
            </a:r>
            <a:r>
              <a:rPr lang="da-DK" sz="1400" dirty="0" err="1">
                <a:cs typeface="Arial" panose="020B0604020202020204" pitchFamily="34" charset="0"/>
              </a:rPr>
              <a:t>prescription</a:t>
            </a:r>
            <a:r>
              <a:rPr lang="da-DK" sz="1400" dirty="0">
                <a:cs typeface="Arial" panose="020B0604020202020204" pitchFamily="34" charset="0"/>
              </a:rPr>
              <a:t> in 6 </a:t>
            </a:r>
            <a:r>
              <a:rPr lang="da-DK" sz="1400" dirty="0" err="1">
                <a:cs typeface="Arial" panose="020B0604020202020204" pitchFamily="34" charset="0"/>
              </a:rPr>
              <a:t>months</a:t>
            </a:r>
            <a:r>
              <a:rPr lang="da-DK" sz="1400" dirty="0">
                <a:cs typeface="Arial" panose="020B0604020202020204" pitchFamily="34" charset="0"/>
              </a:rPr>
              <a:t>) in 2017. </a:t>
            </a:r>
          </a:p>
          <a:p>
            <a:pPr marL="0" indent="0">
              <a:buNone/>
            </a:pPr>
            <a:r>
              <a:rPr lang="da-DK" sz="1400" dirty="0">
                <a:cs typeface="Arial" panose="020B0604020202020204" pitchFamily="34" charset="0"/>
              </a:rPr>
              <a:t>A </a:t>
            </a:r>
            <a:r>
              <a:rPr lang="da-DK" sz="1400" dirty="0" err="1">
                <a:cs typeface="Arial" panose="020B0604020202020204" pitchFamily="34" charset="0"/>
              </a:rPr>
              <a:t>decline</a:t>
            </a:r>
            <a:r>
              <a:rPr lang="da-DK" sz="1400" dirty="0">
                <a:cs typeface="Arial" panose="020B0604020202020204" pitchFamily="34" charset="0"/>
              </a:rPr>
              <a:t> of 14.000 </a:t>
            </a:r>
            <a:r>
              <a:rPr lang="da-DK" sz="1400" dirty="0" err="1">
                <a:cs typeface="Arial" panose="020B0604020202020204" pitchFamily="34" charset="0"/>
              </a:rPr>
              <a:t>since</a:t>
            </a:r>
            <a:r>
              <a:rPr lang="da-DK" sz="1400" dirty="0">
                <a:cs typeface="Arial" panose="020B0604020202020204" pitchFamily="34" charset="0"/>
              </a:rPr>
              <a:t> 2015 has </a:t>
            </a:r>
            <a:r>
              <a:rPr lang="da-DK" sz="1400" dirty="0" err="1">
                <a:cs typeface="Arial" panose="020B0604020202020204" pitchFamily="34" charset="0"/>
              </a:rPr>
              <a:t>been</a:t>
            </a:r>
            <a:r>
              <a:rPr lang="da-DK" sz="1400" dirty="0">
                <a:cs typeface="Arial" panose="020B0604020202020204" pitchFamily="34" charset="0"/>
              </a:rPr>
              <a:t> </a:t>
            </a:r>
            <a:r>
              <a:rPr lang="da-DK" sz="1400" dirty="0" err="1">
                <a:cs typeface="Arial" panose="020B0604020202020204" pitchFamily="34" charset="0"/>
              </a:rPr>
              <a:t>noted</a:t>
            </a:r>
            <a:r>
              <a:rPr lang="da-DK" sz="1400" dirty="0"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da-DK" sz="1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Højsted and Sjøgren, </a:t>
            </a:r>
            <a:r>
              <a:rPr lang="da-DK" sz="900" i="1" kern="0" dirty="0" err="1">
                <a:cs typeface="Arial" panose="020B0604020202020204" pitchFamily="34" charset="0"/>
              </a:rPr>
              <a:t>Curr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Opin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Anaesthesiol</a:t>
            </a:r>
            <a:r>
              <a:rPr lang="da-DK" sz="900" i="1" kern="0" dirty="0">
                <a:cs typeface="Arial" panose="020B0604020202020204" pitchFamily="34" charset="0"/>
              </a:rPr>
              <a:t> 2007</a:t>
            </a: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900" b="0" i="1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900" b="0" i="1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1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1" u="none" strike="noStrike" kern="0" cap="none" spc="0" normalizeH="0" baseline="0" noProof="0" dirty="0" err="1">
                <a:ln w="31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Jarlbaek</a:t>
            </a:r>
            <a:r>
              <a:rPr kumimoji="0" lang="da-DK" sz="3000" b="0" i="1" u="none" strike="noStrike" kern="0" cap="none" spc="0" normalizeH="0" baseline="0" noProof="0" dirty="0">
                <a:ln w="31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et al., </a:t>
            </a:r>
            <a:r>
              <a:rPr kumimoji="0" lang="da-DK" sz="3000" b="0" i="1" u="none" strike="noStrike" kern="0" cap="none" spc="0" normalizeH="0" baseline="0" noProof="0" dirty="0" err="1">
                <a:ln w="31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Ugeskr</a:t>
            </a:r>
            <a:r>
              <a:rPr kumimoji="0" lang="da-DK" sz="3000" b="0" i="1" u="none" strike="noStrike" kern="0" cap="none" spc="0" normalizeH="0" baseline="0" noProof="0" dirty="0">
                <a:ln w="31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Læg 2010; The Board of Health </a:t>
            </a:r>
            <a:r>
              <a:rPr kumimoji="0" lang="da-DK" sz="3000" b="0" i="1" u="none" strike="noStrike" kern="0" cap="none" spc="0" normalizeH="0" baseline="0" noProof="0" dirty="0" err="1">
                <a:ln w="31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Opioid</a:t>
            </a:r>
            <a:r>
              <a:rPr kumimoji="0" lang="da-DK" sz="3000" b="0" i="1" u="none" strike="noStrike" kern="0" cap="none" spc="0" normalizeH="0" baseline="0" noProof="0" dirty="0">
                <a:ln w="31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Report 2016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3000" b="0" i="1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 dirty="0">
              <a:ln w="3175"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60848"/>
            <a:ext cx="198723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4B455EA7-786D-4684-884E-1F96D125B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380286"/>
            <a:ext cx="1896953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93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2000" dirty="0">
                <a:solidFill>
                  <a:schemeClr val="bg1"/>
                </a:solidFill>
              </a:rPr>
              <a:t>The Danish Health and Morbidity Surveys</a:t>
            </a:r>
            <a:endParaRPr lang="da-DK" sz="2000" dirty="0">
              <a:solidFill>
                <a:schemeClr val="bg1"/>
              </a:solidFill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9"/>
            <a:ext cx="8447087" cy="587727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2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2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The Danish Health and Morbidity Surveys have been carried out in 1987, 1994, 2000, 2005, 2010, 2013 and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2017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The purpose is to describe and monitor the status and trends in health and morbidity in the adult Danish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population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4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The surveys are nationally representative and administered by the National Institute of Public Health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4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The letter of introduction invited the selected individuals either to fill out the questionnaire online or to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complete the mailed  questionnaire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en-US" altLang="da-DK" sz="14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Chronic pain was characterized by the question: ”Do you have long-term/chronic pain of more than six 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r>
              <a:rPr lang="en-US" altLang="da-DK" sz="1400" dirty="0"/>
              <a:t>months duration?”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1400" b="1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18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1800" dirty="0"/>
          </a:p>
        </p:txBody>
      </p:sp>
    </p:spTree>
    <p:extLst>
      <p:ext uri="{BB962C8B-B14F-4D97-AF65-F5344CB8AC3E}">
        <p14:creationId xmlns:p14="http://schemas.microsoft.com/office/powerpoint/2010/main" val="76009112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62996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Conclusions from Danish Health and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Morbidity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Surveys</a:t>
            </a:r>
            <a:endParaRPr lang="da-DK" sz="20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340768"/>
            <a:ext cx="7787208" cy="4781128"/>
          </a:xfrm>
        </p:spPr>
        <p:txBody>
          <a:bodyPr/>
          <a:lstStyle/>
          <a:p>
            <a:pPr marL="0" indent="0">
              <a:buNone/>
            </a:pPr>
            <a:r>
              <a:rPr lang="da-DK" sz="1400" kern="0" dirty="0">
                <a:cs typeface="Arial" panose="020B0604020202020204" pitchFamily="34" charset="0"/>
              </a:rPr>
              <a:t>Long-term/</a:t>
            </a:r>
            <a:r>
              <a:rPr lang="da-DK" sz="1400" kern="0" dirty="0" err="1">
                <a:cs typeface="Arial" panose="020B0604020202020204" pitchFamily="34" charset="0"/>
              </a:rPr>
              <a:t>regular</a:t>
            </a:r>
            <a:r>
              <a:rPr lang="da-DK" sz="1400" kern="0" dirty="0">
                <a:cs typeface="Arial" panose="020B0604020202020204" pitchFamily="34" charset="0"/>
              </a:rPr>
              <a:t> opioid </a:t>
            </a:r>
            <a:r>
              <a:rPr lang="da-DK" sz="1400" kern="0" dirty="0" err="1">
                <a:cs typeface="Arial" panose="020B0604020202020204" pitchFamily="34" charset="0"/>
              </a:rPr>
              <a:t>use</a:t>
            </a:r>
            <a:r>
              <a:rPr lang="da-DK" sz="1400" kern="0" dirty="0">
                <a:cs typeface="Arial" panose="020B0604020202020204" pitchFamily="34" charset="0"/>
              </a:rPr>
              <a:t> in 4-5% of the Danish population </a:t>
            </a:r>
            <a:r>
              <a:rPr lang="da-DK" sz="1400" kern="0" dirty="0" err="1">
                <a:cs typeface="Arial" panose="020B0604020202020204" pitchFamily="34" charset="0"/>
              </a:rPr>
              <a:t>was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associated</a:t>
            </a:r>
            <a:r>
              <a:rPr lang="da-DK" sz="1400" kern="0" dirty="0">
                <a:cs typeface="Arial" panose="020B0604020202020204" pitchFamily="34" charset="0"/>
              </a:rPr>
              <a:t> with </a:t>
            </a:r>
            <a:r>
              <a:rPr lang="da-DK" sz="1400" kern="0" dirty="0" err="1">
                <a:cs typeface="Arial" panose="020B0604020202020204" pitchFamily="34" charset="0"/>
              </a:rPr>
              <a:t>reporting</a:t>
            </a:r>
            <a:r>
              <a:rPr lang="da-DK" sz="1400" kern="0" dirty="0">
                <a:cs typeface="Arial" panose="020B0604020202020204" pitchFamily="34" charset="0"/>
              </a:rPr>
              <a:t>:</a:t>
            </a:r>
          </a:p>
          <a:p>
            <a:pPr marL="541338" indent="-182563">
              <a:buNone/>
            </a:pPr>
            <a:endParaRPr lang="da-DK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High pain intensity, low functional capacity and poor quality of life</a:t>
            </a:r>
          </a:p>
          <a:p>
            <a:pPr marL="541338" indent="-182563"/>
            <a:endParaRPr lang="en-US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Poor self-rated health and sleep</a:t>
            </a:r>
          </a:p>
          <a:p>
            <a:pPr marL="541338" indent="-182563"/>
            <a:endParaRPr lang="en-US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Enhanced smoking behavior</a:t>
            </a:r>
          </a:p>
          <a:p>
            <a:pPr marL="541338" indent="-182563"/>
            <a:endParaRPr lang="en-US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Lower odds of recovery from chronic pain </a:t>
            </a:r>
          </a:p>
          <a:p>
            <a:pPr marL="541338" indent="-182563"/>
            <a:endParaRPr lang="en-US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Higher risk of all-cause mortality </a:t>
            </a:r>
          </a:p>
          <a:p>
            <a:pPr marL="541338" indent="-182563"/>
            <a:endParaRPr lang="en-US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Higher risk of injuries and poisoning resulting in hospital  admissions</a:t>
            </a:r>
          </a:p>
          <a:p>
            <a:pPr marL="541338" indent="-182563"/>
            <a:endParaRPr lang="en-US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en-US" sz="1400" kern="0" dirty="0">
                <a:cs typeface="Arial" panose="020B0604020202020204" pitchFamily="34" charset="0"/>
              </a:rPr>
              <a:t>Lack of/low sexual desire </a:t>
            </a:r>
          </a:p>
          <a:p>
            <a:pPr marL="0" indent="0">
              <a:buNone/>
            </a:pPr>
            <a:endParaRPr lang="da-DK" sz="14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Højsted and Sjøgren, </a:t>
            </a:r>
            <a:r>
              <a:rPr lang="da-DK" sz="900" i="1" kern="0" dirty="0" err="1">
                <a:cs typeface="Arial" panose="020B0604020202020204" pitchFamily="34" charset="0"/>
              </a:rPr>
              <a:t>Curr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Opin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Anaesthesiol</a:t>
            </a:r>
            <a:r>
              <a:rPr lang="da-DK" sz="900" i="1" kern="0" dirty="0">
                <a:cs typeface="Arial" panose="020B0604020202020204" pitchFamily="34" charset="0"/>
              </a:rPr>
              <a:t> 2007</a:t>
            </a: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da-DK" sz="900" i="1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  <a:p>
            <a:endParaRPr lang="da-DK" sz="900" i="1" kern="0" spc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l"/>
            <a:endParaRPr lang="da-DK" sz="3600" i="1" kern="0" spc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l"/>
            <a:r>
              <a:rPr lang="da-DK" altLang="da-DK" sz="4000" i="1" spc="0" dirty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Eriksen et al., Pain 2006; Sjøgren et al, </a:t>
            </a:r>
            <a:r>
              <a:rPr lang="da-DK" altLang="da-DK" sz="4000" i="1" spc="0" dirty="0" err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Eur</a:t>
            </a:r>
            <a:r>
              <a:rPr lang="da-DK" altLang="da-DK" sz="4000" i="1" spc="0" dirty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J Pain 2009; Ekholm et al, </a:t>
            </a:r>
            <a:r>
              <a:rPr lang="da-DK" altLang="da-DK" sz="4000" i="1" spc="0" dirty="0" err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Eur</a:t>
            </a:r>
            <a:r>
              <a:rPr lang="da-DK" altLang="da-DK" sz="4000" i="1" spc="0" dirty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J Pain 2009; Sjøgren et al., </a:t>
            </a:r>
            <a:r>
              <a:rPr lang="da-DK" altLang="da-DK" sz="4000" i="1" spc="0" dirty="0" err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Clin</a:t>
            </a:r>
            <a:r>
              <a:rPr lang="da-DK" altLang="da-DK" sz="4000" i="1" spc="0" dirty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J Pain 2010; Kurita et al., Pain 2012; Ekholm et al., Pain 2014; Birke et al., </a:t>
            </a:r>
            <a:r>
              <a:rPr lang="da-DK" altLang="da-DK" sz="4000" i="1" spc="0" dirty="0" err="1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Eur</a:t>
            </a:r>
            <a:r>
              <a:rPr lang="da-DK" altLang="da-DK" sz="4000" i="1" spc="0" dirty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J Pain 2017 ; Birke et al., Pain Med 2018</a:t>
            </a:r>
            <a:r>
              <a:rPr lang="da-DK" altLang="da-DK" sz="3600" i="1" spc="0" dirty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da-DK" sz="18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910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Critical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issues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on </a:t>
            </a:r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opioids</a:t>
            </a:r>
            <a:endParaRPr lang="da-DK" sz="20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81128"/>
          </a:xfrm>
        </p:spPr>
        <p:txBody>
          <a:bodyPr/>
          <a:lstStyle/>
          <a:p>
            <a:pPr marL="0" indent="0">
              <a:buNone/>
            </a:pPr>
            <a:r>
              <a:rPr lang="da-DK" sz="1400" kern="0" dirty="0">
                <a:cs typeface="Arial" panose="020B0604020202020204" pitchFamily="34" charset="0"/>
              </a:rPr>
              <a:t>Opioid </a:t>
            </a:r>
            <a:r>
              <a:rPr lang="da-DK" sz="1400" kern="0" dirty="0" err="1">
                <a:cs typeface="Arial" panose="020B0604020202020204" pitchFamily="34" charset="0"/>
              </a:rPr>
              <a:t>treatment</a:t>
            </a:r>
            <a:r>
              <a:rPr lang="da-DK" sz="1400" kern="0" dirty="0">
                <a:cs typeface="Arial" panose="020B0604020202020204" pitchFamily="34" charset="0"/>
              </a:rPr>
              <a:t> of </a:t>
            </a:r>
            <a:r>
              <a:rPr lang="da-DK" sz="1400" kern="0" dirty="0" err="1">
                <a:cs typeface="Arial" panose="020B0604020202020204" pitchFamily="34" charset="0"/>
              </a:rPr>
              <a:t>chronic</a:t>
            </a:r>
            <a:r>
              <a:rPr lang="da-DK" sz="1400" kern="0" dirty="0">
                <a:cs typeface="Arial" panose="020B0604020202020204" pitchFamily="34" charset="0"/>
              </a:rPr>
              <a:t> non-cancer </a:t>
            </a:r>
            <a:r>
              <a:rPr lang="da-DK" sz="1400" kern="0" dirty="0" err="1">
                <a:cs typeface="Arial" panose="020B0604020202020204" pitchFamily="34" charset="0"/>
              </a:rPr>
              <a:t>pain</a:t>
            </a:r>
            <a:r>
              <a:rPr lang="da-DK" sz="1400" kern="0" dirty="0">
                <a:cs typeface="Arial" panose="020B0604020202020204" pitchFamily="34" charset="0"/>
              </a:rPr>
              <a:t> did not </a:t>
            </a:r>
            <a:r>
              <a:rPr lang="da-DK" sz="1400" kern="0" dirty="0" err="1">
                <a:cs typeface="Arial" panose="020B0604020202020204" pitchFamily="34" charset="0"/>
              </a:rPr>
              <a:t>seem</a:t>
            </a:r>
            <a:r>
              <a:rPr lang="da-DK" sz="1400" kern="0" dirty="0">
                <a:cs typeface="Arial" panose="020B0604020202020204" pitchFamily="34" charset="0"/>
              </a:rPr>
              <a:t> to </a:t>
            </a:r>
            <a:r>
              <a:rPr lang="da-DK" sz="1400" kern="0" dirty="0" err="1">
                <a:cs typeface="Arial" panose="020B0604020202020204" pitchFamily="34" charset="0"/>
              </a:rPr>
              <a:t>fulfil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any</a:t>
            </a:r>
            <a:r>
              <a:rPr lang="da-DK" sz="1400" kern="0" dirty="0">
                <a:cs typeface="Arial" panose="020B0604020202020204" pitchFamily="34" charset="0"/>
              </a:rPr>
              <a:t> of the </a:t>
            </a:r>
            <a:r>
              <a:rPr lang="da-DK" sz="1400" kern="0" dirty="0" err="1">
                <a:cs typeface="Arial" panose="020B0604020202020204" pitchFamily="34" charset="0"/>
              </a:rPr>
              <a:t>key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outcomes</a:t>
            </a:r>
            <a:endParaRPr lang="da-DK" sz="1400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400" kern="0" dirty="0" err="1">
                <a:cs typeface="Arial" panose="020B0604020202020204" pitchFamily="34" charset="0"/>
              </a:rPr>
              <a:t>recommended</a:t>
            </a:r>
            <a:r>
              <a:rPr lang="da-DK" sz="1400" kern="0" dirty="0">
                <a:cs typeface="Arial" panose="020B0604020202020204" pitchFamily="34" charset="0"/>
              </a:rPr>
              <a:t> by international guidelines:</a:t>
            </a:r>
          </a:p>
          <a:p>
            <a:pPr marL="541338" indent="-182563">
              <a:buNone/>
            </a:pPr>
            <a:endParaRPr lang="da-DK" sz="14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endParaRPr lang="da-DK" sz="12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da-DK" sz="1400" kern="0" dirty="0">
                <a:cs typeface="Arial" panose="020B0604020202020204" pitchFamily="34" charset="0"/>
              </a:rPr>
              <a:t>Pain relief</a:t>
            </a:r>
          </a:p>
          <a:p>
            <a:pPr marL="541338" indent="-182563"/>
            <a:r>
              <a:rPr lang="da-DK" sz="1400" kern="0" dirty="0" err="1">
                <a:cs typeface="Arial" panose="020B0604020202020204" pitchFamily="34" charset="0"/>
              </a:rPr>
              <a:t>Improved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quality</a:t>
            </a:r>
            <a:r>
              <a:rPr lang="da-DK" sz="1400" kern="0" dirty="0">
                <a:cs typeface="Arial" panose="020B0604020202020204" pitchFamily="34" charset="0"/>
              </a:rPr>
              <a:t> of </a:t>
            </a:r>
            <a:r>
              <a:rPr lang="da-DK" sz="1400" kern="0" dirty="0" err="1">
                <a:cs typeface="Arial" panose="020B0604020202020204" pitchFamily="34" charset="0"/>
              </a:rPr>
              <a:t>life</a:t>
            </a:r>
            <a:endParaRPr lang="da-DK" sz="1400" kern="0" dirty="0">
              <a:cs typeface="Arial" panose="020B0604020202020204" pitchFamily="34" charset="0"/>
            </a:endParaRPr>
          </a:p>
          <a:p>
            <a:pPr marL="541338" indent="-182563"/>
            <a:r>
              <a:rPr lang="da-DK" sz="1400" kern="0" dirty="0" err="1">
                <a:cs typeface="Arial" panose="020B0604020202020204" pitchFamily="34" charset="0"/>
              </a:rPr>
              <a:t>Improved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functional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capacity</a:t>
            </a:r>
            <a:endParaRPr lang="da-DK" sz="14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endParaRPr lang="da-DK" sz="12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r>
              <a:rPr lang="da-DK" sz="1200" dirty="0"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Højsted and Sjøgren, </a:t>
            </a:r>
            <a:r>
              <a:rPr lang="da-DK" sz="900" i="1" kern="0" dirty="0" err="1">
                <a:cs typeface="Arial" panose="020B0604020202020204" pitchFamily="34" charset="0"/>
              </a:rPr>
              <a:t>Curr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Opin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Anaesthesiol</a:t>
            </a:r>
            <a:r>
              <a:rPr lang="da-DK" sz="900" i="1" kern="0" dirty="0">
                <a:cs typeface="Arial" panose="020B0604020202020204" pitchFamily="34" charset="0"/>
              </a:rPr>
              <a:t> 2007</a:t>
            </a: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da-DK" sz="900" i="1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  <a:p>
            <a:endParaRPr lang="da-DK" sz="900" i="1" kern="0" spc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l"/>
            <a:endParaRPr lang="da-DK" sz="4000" i="1" kern="0" spc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l"/>
            <a:r>
              <a:rPr lang="fi-FI" sz="4000" i="1" spc="0" dirty="0">
                <a:solidFill>
                  <a:schemeClr val="bg1"/>
                </a:solidFill>
              </a:rPr>
              <a:t>Eriksen et al., Pain 2006;</a:t>
            </a:r>
            <a:r>
              <a:rPr lang="da-DK" sz="4000" i="1" spc="0" dirty="0">
                <a:solidFill>
                  <a:schemeClr val="bg1"/>
                </a:solidFill>
              </a:rPr>
              <a:t> </a:t>
            </a:r>
            <a:r>
              <a:rPr lang="da-DK" sz="4000" i="1" spc="0" dirty="0" err="1">
                <a:solidFill>
                  <a:schemeClr val="bg1"/>
                </a:solidFill>
              </a:rPr>
              <a:t>Manchikanti</a:t>
            </a:r>
            <a:r>
              <a:rPr lang="da-DK" sz="4000" i="1" spc="0" dirty="0">
                <a:solidFill>
                  <a:schemeClr val="bg1"/>
                </a:solidFill>
              </a:rPr>
              <a:t> et al., Pain </a:t>
            </a:r>
            <a:r>
              <a:rPr lang="da-DK" sz="4000" i="1" spc="0" dirty="0" err="1">
                <a:solidFill>
                  <a:schemeClr val="bg1"/>
                </a:solidFill>
              </a:rPr>
              <a:t>Physician</a:t>
            </a:r>
            <a:r>
              <a:rPr lang="da-DK" sz="4000" i="1" spc="0" dirty="0">
                <a:solidFill>
                  <a:schemeClr val="bg1"/>
                </a:solidFill>
              </a:rPr>
              <a:t> 2012; </a:t>
            </a:r>
            <a:r>
              <a:rPr lang="en-US" sz="4000" i="1" spc="0" dirty="0">
                <a:solidFill>
                  <a:schemeClr val="bg1"/>
                </a:solidFill>
              </a:rPr>
              <a:t>Dowell et al. MMWR </a:t>
            </a:r>
            <a:r>
              <a:rPr lang="en-US" sz="4000" i="1" spc="0" dirty="0" err="1">
                <a:solidFill>
                  <a:schemeClr val="bg1"/>
                </a:solidFill>
              </a:rPr>
              <a:t>Recomm</a:t>
            </a:r>
            <a:r>
              <a:rPr lang="en-US" sz="4000" i="1" spc="0" dirty="0">
                <a:solidFill>
                  <a:schemeClr val="bg1"/>
                </a:solidFill>
              </a:rPr>
              <a:t> 2016</a:t>
            </a:r>
            <a:endParaRPr lang="da-DK" sz="40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9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5516" y="260648"/>
            <a:ext cx="8712968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2000" dirty="0">
                <a:solidFill>
                  <a:schemeClr val="bg1"/>
                </a:solidFill>
              </a:rPr>
              <a:t>Addictive behaviors related to opioid use for chronic pain:  a population-based study</a:t>
            </a:r>
            <a:br>
              <a:rPr sz="2000" dirty="0">
                <a:solidFill>
                  <a:schemeClr val="bg1"/>
                </a:solidFill>
              </a:rPr>
            </a:br>
            <a:r>
              <a:rPr sz="1200" i="1" dirty="0">
                <a:solidFill>
                  <a:schemeClr val="bg1"/>
                </a:solidFill>
              </a:rPr>
              <a:t>Højsted et al., Pain 2013</a:t>
            </a:r>
            <a:br>
              <a:rPr sz="1200" i="1" dirty="0">
                <a:solidFill>
                  <a:schemeClr val="bg1"/>
                </a:solidFill>
              </a:rPr>
            </a:br>
            <a:endParaRPr lang="da-DK" sz="1200" i="1" dirty="0">
              <a:solidFill>
                <a:schemeClr val="bg1"/>
              </a:solidFill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899593" y="1762125"/>
            <a:ext cx="8136904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da-DK" sz="1400" u="sng" dirty="0"/>
              <a:t>Six potential addictive behaviors were identified</a:t>
            </a:r>
            <a:r>
              <a:rPr lang="en-US" altLang="da-DK" sz="1400" dirty="0"/>
              <a:t>: </a:t>
            </a:r>
          </a:p>
          <a:p>
            <a:pPr marL="268288" lvl="1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daily smoking </a:t>
            </a:r>
          </a:p>
          <a:p>
            <a:pPr marL="268288" lvl="1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high alcohol intake </a:t>
            </a:r>
          </a:p>
          <a:p>
            <a:pPr marL="268288" lvl="1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lang="en-US" altLang="da-DK" sz="1400" dirty="0"/>
              <a:t>illicit drug use in the past year </a:t>
            </a:r>
          </a:p>
          <a:p>
            <a:pPr marL="268288" lvl="1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obesity </a:t>
            </a:r>
          </a:p>
          <a:p>
            <a:pPr marL="268288" lvl="1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long-term use of benzodiazepines</a:t>
            </a:r>
          </a:p>
          <a:p>
            <a:pPr marL="268288" lvl="1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long-term use of benzodiazepine-related drugs </a:t>
            </a:r>
          </a:p>
          <a:p>
            <a:pPr marL="0" indent="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altLang="da-DK" sz="1400" u="sng" dirty="0"/>
              <a:t>At least 2 of the 6 addictive behaviors were observed in</a:t>
            </a:r>
            <a:r>
              <a:rPr lang="en-US" altLang="da-DK" sz="1400" dirty="0"/>
              <a:t>:</a:t>
            </a:r>
          </a:p>
          <a:p>
            <a:pPr marL="268288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23 % of the long-term opioid users* with chronic pain </a:t>
            </a:r>
          </a:p>
          <a:p>
            <a:pPr marL="268288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12 % of those with chronic pain not using opioids</a:t>
            </a:r>
          </a:p>
          <a:p>
            <a:pPr marL="268288" indent="-268288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9 % of individuals without chronic pain </a:t>
            </a:r>
          </a:p>
          <a:p>
            <a:pPr marL="0" indent="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endParaRPr lang="en-US" altLang="da-DK" sz="1400" dirty="0"/>
          </a:p>
          <a:p>
            <a:pPr marL="0" indent="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altLang="da-DK" sz="1400" u="sng" dirty="0"/>
              <a:t>Conclusion</a:t>
            </a:r>
            <a:r>
              <a:rPr lang="en-US" altLang="da-DK" sz="1400" dirty="0"/>
              <a:t>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A strong association was demonstrated between long-term opioid use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da-DK" sz="1400" dirty="0"/>
              <a:t>         and the clustering of addictive behaviors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da-DK" sz="12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da-DK" sz="12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da-DK" sz="1200" dirty="0"/>
              <a:t>*Long-term users: individuals who in the previous year have used at least one prescription/month for six months.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GB" altLang="da-DK" sz="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288" y="5876925"/>
            <a:ext cx="849788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1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17853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5516" y="260648"/>
            <a:ext cx="8712968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2000" dirty="0">
                <a:solidFill>
                  <a:schemeClr val="bg1"/>
                </a:solidFill>
              </a:rPr>
              <a:t>The role of benzodiazepines in opioid treatment of CNCP</a:t>
            </a:r>
            <a:endParaRPr lang="da-DK" sz="1200" i="1" dirty="0">
              <a:solidFill>
                <a:schemeClr val="bg1"/>
              </a:solidFill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899593" y="1762125"/>
            <a:ext cx="727280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1400" dirty="0"/>
              <a:t>Studies from Norway, the United States, and Denmark have consistently showed that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400" dirty="0"/>
              <a:t>         long-term opioid use is strongly associated with co‐medication of BZD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sz="1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1400" dirty="0"/>
              <a:t>Additionally, strong association between high doses of opioid and high doses of concurrent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400" dirty="0"/>
              <a:t>         use of BZD has been demonstrated</a:t>
            </a:r>
            <a:endParaRPr lang="en-US" altLang="da-DK" sz="1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da-DK" sz="12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da-DK" sz="12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da-DK" sz="12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GB" altLang="da-DK" sz="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496" y="5876925"/>
            <a:ext cx="9108504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1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/>
              <a:ea typeface="+mn-ea"/>
              <a:cs typeface="Calibri" pitchFamily="34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899592" y="6091237"/>
            <a:ext cx="75608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Skurtveit et al.,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Pain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Med 2010;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Morasco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al.,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Pain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2010; Melbye et al., Acta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Anaesthesiol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Scand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2012; Fredheim et al.,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Pain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2013; Birke et al., Acta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Anaesthesiol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a-DK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Scand</a:t>
            </a:r>
            <a:r>
              <a:rPr kumimoji="0" lang="da-DK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2016.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20081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71400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2000" dirty="0"/>
              <a:t> </a:t>
            </a:r>
            <a:r>
              <a:rPr lang="da-DK" sz="2000" dirty="0" err="1">
                <a:solidFill>
                  <a:schemeClr val="bg1"/>
                </a:solidFill>
                <a:effectLst/>
              </a:rPr>
              <a:t>Other</a:t>
            </a:r>
            <a:r>
              <a:rPr lang="da-DK" sz="2000" dirty="0">
                <a:solidFill>
                  <a:schemeClr val="bg1"/>
                </a:solidFill>
                <a:effectLst/>
              </a:rPr>
              <a:t> </a:t>
            </a:r>
            <a:r>
              <a:rPr lang="da-DK" sz="2000" dirty="0" err="1">
                <a:solidFill>
                  <a:schemeClr val="bg1"/>
                </a:solidFill>
                <a:effectLst/>
              </a:rPr>
              <a:t>concepts</a:t>
            </a:r>
            <a:r>
              <a:rPr lang="da-DK" sz="2000" dirty="0">
                <a:solidFill>
                  <a:schemeClr val="bg1"/>
                </a:solidFill>
                <a:effectLst/>
              </a:rPr>
              <a:t> and definitions </a:t>
            </a:r>
            <a:r>
              <a:rPr lang="da-DK" sz="2000" dirty="0" err="1">
                <a:solidFill>
                  <a:schemeClr val="bg1"/>
                </a:solidFill>
                <a:effectLst/>
              </a:rPr>
              <a:t>surounding</a:t>
            </a:r>
            <a:r>
              <a:rPr lang="da-DK" sz="2000" dirty="0">
                <a:solidFill>
                  <a:schemeClr val="bg1"/>
                </a:solidFill>
                <a:effectLst/>
              </a:rPr>
              <a:t> opioid a</a:t>
            </a:r>
            <a:r>
              <a:rPr sz="2000" dirty="0" err="1">
                <a:solidFill>
                  <a:schemeClr val="bg1"/>
                </a:solidFill>
                <a:effectLst/>
              </a:rPr>
              <a:t>ddiction</a:t>
            </a:r>
            <a:r>
              <a:rPr sz="2000" dirty="0">
                <a:solidFill>
                  <a:schemeClr val="bg1"/>
                </a:solidFill>
                <a:effectLst/>
              </a:rPr>
              <a:t> </a:t>
            </a:r>
            <a:endParaRPr lang="da-DK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1364840" y="880120"/>
            <a:ext cx="7772400" cy="5977880"/>
          </a:xfrm>
        </p:spPr>
        <p:txBody>
          <a:bodyPr/>
          <a:lstStyle/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2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 err="1"/>
              <a:t>Psychological</a:t>
            </a:r>
            <a:r>
              <a:rPr lang="da-DK" altLang="da-DK" sz="1400" dirty="0"/>
              <a:t> </a:t>
            </a:r>
            <a:r>
              <a:rPr lang="da-DK" altLang="da-DK" sz="1400" dirty="0" err="1"/>
              <a:t>dependence</a:t>
            </a:r>
            <a:endParaRPr lang="da-DK" altLang="da-DK" sz="1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4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 err="1"/>
              <a:t>Opioid</a:t>
            </a:r>
            <a:r>
              <a:rPr lang="da-DK" altLang="da-DK" sz="1400" dirty="0"/>
              <a:t> </a:t>
            </a:r>
            <a:r>
              <a:rPr lang="da-DK" altLang="da-DK" sz="1400" dirty="0" err="1"/>
              <a:t>abuse</a:t>
            </a:r>
            <a:endParaRPr lang="da-DK" altLang="da-DK" sz="1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4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 err="1"/>
              <a:t>Opioid</a:t>
            </a:r>
            <a:r>
              <a:rPr lang="da-DK" altLang="da-DK" sz="1400" dirty="0"/>
              <a:t> </a:t>
            </a:r>
            <a:r>
              <a:rPr lang="da-DK" altLang="da-DK" sz="1400" dirty="0" err="1"/>
              <a:t>dependence</a:t>
            </a:r>
            <a:endParaRPr lang="da-DK" altLang="da-DK" sz="1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4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 err="1"/>
              <a:t>Aberrant</a:t>
            </a:r>
            <a:r>
              <a:rPr lang="da-DK" altLang="da-DK" sz="1400" dirty="0"/>
              <a:t> opioid </a:t>
            </a:r>
            <a:r>
              <a:rPr lang="da-DK" altLang="da-DK" sz="1400" dirty="0" err="1"/>
              <a:t>behaviour</a:t>
            </a:r>
            <a:endParaRPr lang="da-DK" altLang="da-DK" sz="1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4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 err="1"/>
              <a:t>Problematic</a:t>
            </a:r>
            <a:r>
              <a:rPr lang="da-DK" altLang="da-DK" sz="1400" dirty="0"/>
              <a:t> </a:t>
            </a:r>
            <a:r>
              <a:rPr lang="da-DK" altLang="da-DK" sz="1400" dirty="0" err="1"/>
              <a:t>opioid</a:t>
            </a:r>
            <a:r>
              <a:rPr lang="da-DK" altLang="da-DK" sz="1400" dirty="0"/>
              <a:t> </a:t>
            </a:r>
            <a:r>
              <a:rPr lang="da-DK" altLang="da-DK" sz="1400" dirty="0" err="1"/>
              <a:t>use</a:t>
            </a:r>
            <a:endParaRPr lang="da-DK" altLang="da-DK" sz="1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4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 err="1"/>
              <a:t>Pharmaceutical</a:t>
            </a:r>
            <a:r>
              <a:rPr lang="da-DK" altLang="da-DK" sz="1400" dirty="0"/>
              <a:t> </a:t>
            </a:r>
            <a:r>
              <a:rPr lang="da-DK" altLang="da-DK" sz="1400" dirty="0" err="1"/>
              <a:t>opioid</a:t>
            </a:r>
            <a:r>
              <a:rPr lang="da-DK" altLang="da-DK" sz="1400" dirty="0"/>
              <a:t> </a:t>
            </a:r>
            <a:r>
              <a:rPr lang="da-DK" altLang="da-DK" sz="1400" dirty="0" err="1"/>
              <a:t>use</a:t>
            </a:r>
            <a:r>
              <a:rPr lang="da-DK" altLang="da-DK" sz="1400" dirty="0"/>
              <a:t> </a:t>
            </a:r>
            <a:r>
              <a:rPr lang="da-DK" altLang="da-DK" sz="1400" dirty="0" err="1"/>
              <a:t>disorder</a:t>
            </a:r>
            <a:endParaRPr lang="da-DK" altLang="da-DK" sz="1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400" dirty="0"/>
          </a:p>
          <a:p>
            <a:pPr marL="1616075" lvl="1" indent="-268288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da-DK" altLang="da-DK" sz="1400" dirty="0"/>
              <a:t>Chemical </a:t>
            </a:r>
            <a:r>
              <a:rPr lang="da-DK" altLang="da-DK" sz="1400" dirty="0" err="1"/>
              <a:t>coping</a:t>
            </a:r>
            <a:r>
              <a:rPr lang="da-DK" altLang="da-DK" sz="1400" dirty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12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20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da-DK" altLang="da-DK" sz="2000" dirty="0"/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endParaRPr lang="da-DK" altLang="da-DK" sz="2000" dirty="0"/>
          </a:p>
        </p:txBody>
      </p:sp>
    </p:spTree>
    <p:extLst>
      <p:ext uri="{BB962C8B-B14F-4D97-AF65-F5344CB8AC3E}">
        <p14:creationId xmlns:p14="http://schemas.microsoft.com/office/powerpoint/2010/main" val="187178486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Addiction</a:t>
            </a:r>
            <a:r>
              <a:rPr lang="da-DK" sz="20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 - ICD - 10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81128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/>
              <a:t>A </a:t>
            </a:r>
            <a:r>
              <a:rPr lang="da-DK" sz="1400" dirty="0" err="1"/>
              <a:t>cluster</a:t>
            </a:r>
            <a:r>
              <a:rPr lang="da-DK" sz="1400" dirty="0"/>
              <a:t> of </a:t>
            </a:r>
            <a:r>
              <a:rPr lang="da-DK" sz="1400" dirty="0" err="1"/>
              <a:t>behavioral</a:t>
            </a:r>
            <a:r>
              <a:rPr lang="da-DK" sz="1400" dirty="0"/>
              <a:t>, </a:t>
            </a:r>
            <a:r>
              <a:rPr lang="da-DK" sz="1400" dirty="0" err="1"/>
              <a:t>cognitive</a:t>
            </a:r>
            <a:r>
              <a:rPr lang="da-DK" sz="1400" dirty="0"/>
              <a:t> and </a:t>
            </a:r>
            <a:r>
              <a:rPr lang="da-DK" sz="1400" dirty="0" err="1"/>
              <a:t>physiological</a:t>
            </a:r>
            <a:r>
              <a:rPr lang="da-DK" sz="1400" dirty="0"/>
              <a:t> </a:t>
            </a:r>
            <a:r>
              <a:rPr lang="da-DK" sz="1400" dirty="0" err="1"/>
              <a:t>phenomena</a:t>
            </a:r>
            <a:r>
              <a:rPr lang="da-DK" sz="1400" dirty="0"/>
              <a:t>, </a:t>
            </a:r>
            <a:r>
              <a:rPr lang="da-DK" sz="1400" dirty="0" err="1"/>
              <a:t>which</a:t>
            </a:r>
            <a:r>
              <a:rPr lang="da-DK" sz="1400" dirty="0"/>
              <a:t> </a:t>
            </a:r>
            <a:r>
              <a:rPr lang="da-DK" sz="1400" dirty="0" err="1"/>
              <a:t>may</a:t>
            </a:r>
            <a:r>
              <a:rPr lang="da-DK" sz="1400" dirty="0"/>
              <a:t> </a:t>
            </a:r>
            <a:r>
              <a:rPr lang="da-DK" sz="1400" dirty="0" err="1"/>
              <a:t>develop</a:t>
            </a:r>
            <a:r>
              <a:rPr lang="da-DK" sz="1400" dirty="0"/>
              <a:t> </a:t>
            </a:r>
            <a:r>
              <a:rPr lang="da-DK" sz="1400" dirty="0" err="1"/>
              <a:t>after</a:t>
            </a:r>
            <a:r>
              <a:rPr lang="da-DK" sz="1400" dirty="0"/>
              <a:t> </a:t>
            </a:r>
            <a:r>
              <a:rPr lang="da-DK" sz="1400" dirty="0" err="1"/>
              <a:t>repeated</a:t>
            </a:r>
            <a:r>
              <a:rPr lang="da-DK" sz="1400" dirty="0"/>
              <a:t> </a:t>
            </a:r>
            <a:r>
              <a:rPr lang="da-DK" sz="1400" dirty="0" err="1"/>
              <a:t>substance</a:t>
            </a:r>
            <a:r>
              <a:rPr lang="da-DK" sz="1400" dirty="0"/>
              <a:t> </a:t>
            </a:r>
            <a:r>
              <a:rPr lang="da-DK" sz="1400" dirty="0" err="1"/>
              <a:t>use</a:t>
            </a:r>
            <a:r>
              <a:rPr lang="da-DK" sz="1400" dirty="0"/>
              <a:t> and </a:t>
            </a:r>
            <a:r>
              <a:rPr lang="da-DK" sz="1400" dirty="0" err="1"/>
              <a:t>that</a:t>
            </a:r>
            <a:r>
              <a:rPr lang="da-DK" sz="1400" dirty="0"/>
              <a:t> </a:t>
            </a:r>
            <a:r>
              <a:rPr lang="da-DK" sz="1400" dirty="0" err="1"/>
              <a:t>typically</a:t>
            </a:r>
            <a:r>
              <a:rPr lang="da-DK" sz="1400" dirty="0"/>
              <a:t> </a:t>
            </a:r>
            <a:r>
              <a:rPr lang="da-DK" sz="1400" dirty="0" err="1"/>
              <a:t>include</a:t>
            </a:r>
            <a:r>
              <a:rPr lang="da-DK" sz="1400" dirty="0"/>
              <a:t>:</a:t>
            </a:r>
            <a:endParaRPr lang="en-US" altLang="da-DK" sz="14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endParaRPr lang="da-DK" sz="1400" kern="0" dirty="0">
              <a:cs typeface="Arial" panose="020B0604020202020204" pitchFamily="34" charset="0"/>
            </a:endParaRPr>
          </a:p>
          <a:p>
            <a:pPr marL="541338" lvl="2" indent="-182563">
              <a:lnSpc>
                <a:spcPct val="150000"/>
              </a:lnSpc>
              <a:defRPr/>
            </a:pPr>
            <a:r>
              <a:rPr lang="en-GB" sz="1400" kern="0" dirty="0">
                <a:cs typeface="Arial" panose="020B0604020202020204" pitchFamily="34" charset="0"/>
              </a:rPr>
              <a:t>A strong desire to take the drug</a:t>
            </a:r>
            <a:endParaRPr lang="da-DK" sz="1400" kern="0" dirty="0">
              <a:cs typeface="Arial" panose="020B0604020202020204" pitchFamily="34" charset="0"/>
            </a:endParaRPr>
          </a:p>
          <a:p>
            <a:pPr marL="541338" lvl="2" indent="-182563">
              <a:lnSpc>
                <a:spcPct val="150000"/>
              </a:lnSpc>
              <a:defRPr/>
            </a:pPr>
            <a:r>
              <a:rPr lang="da-DK" sz="1400" kern="0" dirty="0" err="1">
                <a:cs typeface="Arial" panose="020B0604020202020204" pitchFamily="34" charset="0"/>
              </a:rPr>
              <a:t>Difficulties</a:t>
            </a:r>
            <a:r>
              <a:rPr lang="da-DK" sz="1400" kern="0" dirty="0">
                <a:cs typeface="Arial" panose="020B0604020202020204" pitchFamily="34" charset="0"/>
              </a:rPr>
              <a:t> in </a:t>
            </a:r>
            <a:r>
              <a:rPr lang="da-DK" sz="1400" kern="0" dirty="0" err="1">
                <a:cs typeface="Arial" panose="020B0604020202020204" pitchFamily="34" charset="0"/>
              </a:rPr>
              <a:t>controlling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its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use</a:t>
            </a:r>
            <a:endParaRPr lang="da-DK" sz="1400" kern="0" dirty="0">
              <a:cs typeface="Arial" panose="020B0604020202020204" pitchFamily="34" charset="0"/>
            </a:endParaRPr>
          </a:p>
          <a:p>
            <a:pPr marL="541338" lvl="2" indent="-182563">
              <a:lnSpc>
                <a:spcPct val="150000"/>
              </a:lnSpc>
              <a:tabLst>
                <a:tab pos="1616075" algn="l"/>
              </a:tabLst>
              <a:defRPr/>
            </a:pPr>
            <a:r>
              <a:rPr lang="da-DK" sz="1400" kern="0" dirty="0" err="1">
                <a:cs typeface="Arial" panose="020B0604020202020204" pitchFamily="34" charset="0"/>
              </a:rPr>
              <a:t>Persisting</a:t>
            </a:r>
            <a:r>
              <a:rPr lang="da-DK" sz="1400" kern="0" dirty="0">
                <a:cs typeface="Arial" panose="020B0604020202020204" pitchFamily="34" charset="0"/>
              </a:rPr>
              <a:t> in </a:t>
            </a:r>
            <a:r>
              <a:rPr lang="da-DK" sz="1400" kern="0" dirty="0" err="1">
                <a:cs typeface="Arial" panose="020B0604020202020204" pitchFamily="34" charset="0"/>
              </a:rPr>
              <a:t>its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use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despite</a:t>
            </a:r>
            <a:r>
              <a:rPr lang="da-DK" sz="1400" kern="0" dirty="0">
                <a:cs typeface="Arial" panose="020B0604020202020204" pitchFamily="34" charset="0"/>
              </a:rPr>
              <a:t> harmful </a:t>
            </a:r>
            <a:r>
              <a:rPr lang="da-DK" sz="1400" kern="0" dirty="0" err="1">
                <a:cs typeface="Arial" panose="020B0604020202020204" pitchFamily="34" charset="0"/>
              </a:rPr>
              <a:t>consequences</a:t>
            </a:r>
            <a:endParaRPr lang="da-DK" sz="1400" kern="0" dirty="0">
              <a:cs typeface="Arial" panose="020B0604020202020204" pitchFamily="34" charset="0"/>
            </a:endParaRPr>
          </a:p>
          <a:p>
            <a:pPr marL="541338" lvl="2" indent="-182563">
              <a:lnSpc>
                <a:spcPct val="150000"/>
              </a:lnSpc>
              <a:defRPr/>
            </a:pPr>
            <a:r>
              <a:rPr lang="da-DK" sz="1400" kern="0" dirty="0">
                <a:cs typeface="Arial" panose="020B0604020202020204" pitchFamily="34" charset="0"/>
              </a:rPr>
              <a:t>A </a:t>
            </a:r>
            <a:r>
              <a:rPr lang="da-DK" sz="1400" kern="0" dirty="0" err="1">
                <a:cs typeface="Arial" panose="020B0604020202020204" pitchFamily="34" charset="0"/>
              </a:rPr>
              <a:t>higher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priority</a:t>
            </a:r>
            <a:r>
              <a:rPr lang="da-DK" sz="1400" kern="0" dirty="0">
                <a:cs typeface="Arial" panose="020B0604020202020204" pitchFamily="34" charset="0"/>
              </a:rPr>
              <a:t> given to the drug </a:t>
            </a:r>
            <a:r>
              <a:rPr lang="da-DK" sz="1400" kern="0" dirty="0" err="1">
                <a:cs typeface="Arial" panose="020B0604020202020204" pitchFamily="34" charset="0"/>
              </a:rPr>
              <a:t>use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than</a:t>
            </a:r>
            <a:r>
              <a:rPr lang="da-DK" sz="1400" kern="0" dirty="0">
                <a:cs typeface="Arial" panose="020B0604020202020204" pitchFamily="34" charset="0"/>
              </a:rPr>
              <a:t> to </a:t>
            </a:r>
            <a:r>
              <a:rPr lang="da-DK" sz="1400" kern="0" dirty="0" err="1">
                <a:cs typeface="Arial" panose="020B0604020202020204" pitchFamily="34" charset="0"/>
              </a:rPr>
              <a:t>other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activities</a:t>
            </a:r>
            <a:r>
              <a:rPr lang="da-DK" sz="1400" kern="0" dirty="0">
                <a:cs typeface="Arial" panose="020B0604020202020204" pitchFamily="34" charset="0"/>
              </a:rPr>
              <a:t> and obligations</a:t>
            </a:r>
          </a:p>
          <a:p>
            <a:pPr marL="541338" lvl="2" indent="-182563">
              <a:lnSpc>
                <a:spcPct val="150000"/>
              </a:lnSpc>
              <a:defRPr/>
            </a:pPr>
            <a:r>
              <a:rPr lang="da-DK" sz="1400" kern="0" dirty="0" err="1">
                <a:cs typeface="Arial" panose="020B0604020202020204" pitchFamily="34" charset="0"/>
              </a:rPr>
              <a:t>Increased</a:t>
            </a:r>
            <a:r>
              <a:rPr lang="da-DK" sz="1400" kern="0" dirty="0">
                <a:cs typeface="Arial" panose="020B0604020202020204" pitchFamily="34" charset="0"/>
              </a:rPr>
              <a:t> tolerance</a:t>
            </a:r>
          </a:p>
          <a:p>
            <a:pPr marL="541338" lvl="2" indent="-182563">
              <a:lnSpc>
                <a:spcPct val="150000"/>
              </a:lnSpc>
              <a:defRPr/>
            </a:pPr>
            <a:r>
              <a:rPr lang="da-DK" sz="1400" kern="0" dirty="0" err="1">
                <a:cs typeface="Arial" panose="020B0604020202020204" pitchFamily="34" charset="0"/>
              </a:rPr>
              <a:t>Sometimes</a:t>
            </a:r>
            <a:r>
              <a:rPr lang="da-DK" sz="1400" kern="0" dirty="0">
                <a:cs typeface="Arial" panose="020B0604020202020204" pitchFamily="34" charset="0"/>
              </a:rPr>
              <a:t> a </a:t>
            </a:r>
            <a:r>
              <a:rPr lang="da-DK" sz="1400" kern="0" dirty="0" err="1">
                <a:cs typeface="Arial" panose="020B0604020202020204" pitchFamily="34" charset="0"/>
              </a:rPr>
              <a:t>physical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withdrawal</a:t>
            </a:r>
            <a:r>
              <a:rPr lang="da-DK" sz="1400" kern="0" dirty="0">
                <a:cs typeface="Arial" panose="020B0604020202020204" pitchFamily="34" charset="0"/>
              </a:rPr>
              <a:t> </a:t>
            </a:r>
            <a:r>
              <a:rPr lang="da-DK" sz="1400" kern="0" dirty="0" err="1">
                <a:cs typeface="Arial" panose="020B0604020202020204" pitchFamily="34" charset="0"/>
              </a:rPr>
              <a:t>state</a:t>
            </a:r>
            <a:endParaRPr lang="da-DK" sz="1400" kern="0" dirty="0">
              <a:cs typeface="Arial" panose="020B0604020202020204" pitchFamily="34" charset="0"/>
            </a:endParaRPr>
          </a:p>
          <a:p>
            <a:pPr marL="541338" lvl="2" indent="-182563">
              <a:lnSpc>
                <a:spcPct val="150000"/>
              </a:lnSpc>
              <a:defRPr/>
            </a:pPr>
            <a:endParaRPr lang="da-DK" altLang="da-DK" sz="1200" kern="0" dirty="0">
              <a:cs typeface="Arial" panose="020B0604020202020204" pitchFamily="34" charset="0"/>
            </a:endParaRPr>
          </a:p>
          <a:p>
            <a:pPr marL="541338" indent="-182563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endParaRPr lang="da-DK" sz="900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Højsted and Sjøgren, </a:t>
            </a:r>
            <a:r>
              <a:rPr lang="da-DK" sz="900" i="1" kern="0" dirty="0" err="1">
                <a:cs typeface="Arial" panose="020B0604020202020204" pitchFamily="34" charset="0"/>
              </a:rPr>
              <a:t>Curr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Opin</a:t>
            </a:r>
            <a:r>
              <a:rPr lang="da-DK" sz="900" i="1" kern="0" dirty="0">
                <a:cs typeface="Arial" panose="020B0604020202020204" pitchFamily="34" charset="0"/>
              </a:rPr>
              <a:t> </a:t>
            </a:r>
            <a:r>
              <a:rPr lang="da-DK" sz="900" i="1" kern="0" dirty="0" err="1">
                <a:cs typeface="Arial" panose="020B0604020202020204" pitchFamily="34" charset="0"/>
              </a:rPr>
              <a:t>Anaesthesiol</a:t>
            </a:r>
            <a:r>
              <a:rPr lang="da-DK" sz="900" i="1" kern="0" dirty="0">
                <a:cs typeface="Arial" panose="020B0604020202020204" pitchFamily="34" charset="0"/>
              </a:rPr>
              <a:t> 2007</a:t>
            </a: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6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da-DK" sz="1000" i="1" spc="0" dirty="0">
                <a:solidFill>
                  <a:prstClr val="white"/>
                </a:solidFill>
                <a:effectLst/>
              </a:rPr>
              <a:t>WHO, 2003</a:t>
            </a:r>
            <a:endParaRPr lang="da-DK" sz="1000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2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2000" dirty="0"/>
              <a:t> </a:t>
            </a:r>
            <a:br>
              <a:rPr lang="da-DK" sz="2000" dirty="0"/>
            </a:br>
            <a:r>
              <a:rPr lang="en-US" sz="2000" dirty="0">
                <a:solidFill>
                  <a:schemeClr val="bg1"/>
                </a:solidFill>
                <a:effectLst/>
              </a:rPr>
              <a:t>Diagnostic and Statistical Manual for Mental Disorders, Fifth Edition (DSM-5) </a:t>
            </a:r>
            <a:br>
              <a:rPr sz="2000" dirty="0">
                <a:solidFill>
                  <a:schemeClr val="bg1"/>
                </a:solidFill>
                <a:effectLst/>
              </a:rPr>
            </a:br>
            <a:endParaRPr lang="da-DK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692696"/>
            <a:ext cx="8591551" cy="5688632"/>
          </a:xfrm>
        </p:spPr>
        <p:txBody>
          <a:bodyPr/>
          <a:lstStyle/>
          <a:p>
            <a:pPr lvl="1" eaLnBrk="1" hangingPunct="1">
              <a:buFont typeface="Wingdings" panose="05000000000000000000" pitchFamily="2" charset="2"/>
              <a:buChar char="Ø"/>
            </a:pPr>
            <a:endParaRPr lang="en-US" altLang="da-DK" sz="1400" dirty="0"/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Taking larger amounts of opioids or taking opioids over a longer period than was intended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Experiencing a persistent desire for the opioid or engaging in unsuccessful efforts to cut down or control it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Spending a great deal of time in activities necessary to obtain, use, or recover from the effects of opioids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Craving, or a strong desire or urge to use opioids</a:t>
            </a:r>
          </a:p>
          <a:p>
            <a:pPr marL="914400" lvl="2" indent="0" eaLnBrk="1" hangingPunct="1">
              <a:buNone/>
            </a:pPr>
            <a:r>
              <a:rPr lang="en-US" altLang="da-DK" sz="1400" b="1" dirty="0"/>
              <a:t>                                                    (</a:t>
            </a:r>
            <a:r>
              <a:rPr lang="en-US" altLang="da-DK" sz="1400" b="1" i="1" dirty="0"/>
              <a:t>loss of control and carving</a:t>
            </a:r>
            <a:r>
              <a:rPr lang="en-US" altLang="da-DK" sz="1400" b="1" dirty="0"/>
              <a:t>)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endParaRPr lang="en-US" altLang="da-DK" sz="1400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Using opioids in a fashion that results in a failure to fulfill obligations at work, school, or home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Continuing to use opioids despite experiencing persistent or recurrent social or interpersonal problems caused or exacerbated by the effects of opioids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Giving up or reducing important social, occupational, or recreational activities because of opioid use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Continuing to use opioids in situations in which it is physically hazardous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Continuing to use opioids despite knowledge of having persistent or recurrent physical or psychological problems that are likely to have been caused or exacerbated by the substance</a:t>
            </a:r>
          </a:p>
          <a:p>
            <a:pPr marL="1371600" lvl="3" indent="0" eaLnBrk="1" hangingPunct="1">
              <a:buNone/>
            </a:pPr>
            <a:r>
              <a:rPr lang="en-US" altLang="da-DK" sz="1400" b="1" dirty="0"/>
              <a:t>                                        (</a:t>
            </a:r>
            <a:r>
              <a:rPr lang="en-US" altLang="da-DK" sz="1400" b="1" i="1" dirty="0"/>
              <a:t>social and interpersonal problems</a:t>
            </a:r>
            <a:r>
              <a:rPr lang="en-US" altLang="da-DK" sz="1400" b="1" dirty="0"/>
              <a:t>)</a:t>
            </a:r>
          </a:p>
          <a:p>
            <a:pPr lvl="3" eaLnBrk="1" hangingPunct="1">
              <a:buFont typeface="Wingdings" panose="05000000000000000000" pitchFamily="2" charset="2"/>
              <a:buChar char="Ø"/>
            </a:pPr>
            <a:endParaRPr lang="en-US" altLang="da-DK" sz="1400" dirty="0"/>
          </a:p>
          <a:p>
            <a:pPr lvl="3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Tolerance, as defined by either a need for markedly increased amounts of opioids to achieve intoxications or desired effect, or a markedly diminished effect with continued use of the same amount of an opioid</a:t>
            </a:r>
          </a:p>
          <a:p>
            <a:pPr lvl="3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Withdrawal, as manifested by either the characteristic opioid withdrawal syndrome, or taking opioids to relieve or avoid withdrawal symptoms</a:t>
            </a:r>
          </a:p>
          <a:p>
            <a:pPr lvl="3" eaLnBrk="1" hangingPunct="1">
              <a:buFont typeface="Wingdings" panose="05000000000000000000" pitchFamily="2" charset="2"/>
              <a:buChar char="Ø"/>
            </a:pPr>
            <a:r>
              <a:rPr lang="en-US" altLang="da-DK" sz="1400" dirty="0"/>
              <a:t>Tolerance and withdrawal criteria are not considered to be met for individuals taking opioids solely under appropriate medical supervision</a:t>
            </a:r>
          </a:p>
          <a:p>
            <a:pPr marL="1828800" lvl="4" indent="0" eaLnBrk="1" hangingPunct="1">
              <a:buNone/>
            </a:pPr>
            <a:r>
              <a:rPr lang="en-US" altLang="da-DK" sz="1400" dirty="0"/>
              <a:t>                            </a:t>
            </a:r>
            <a:r>
              <a:rPr lang="en-US" altLang="da-DK" sz="1400" b="1" dirty="0"/>
              <a:t>(</a:t>
            </a:r>
            <a:r>
              <a:rPr lang="en-US" altLang="da-DK" sz="1400" b="1" i="1" dirty="0"/>
              <a:t>tolerance and withdrawal</a:t>
            </a:r>
            <a:r>
              <a:rPr lang="en-US" altLang="da-DK" sz="1400" b="1" dirty="0"/>
              <a:t>)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1000" i="1"/>
              <a:t> </a:t>
            </a:r>
            <a:r>
              <a:rPr lang="en-US" sz="1000" i="1" dirty="0"/>
              <a:t>American Psychiatric Association 2013</a:t>
            </a:r>
            <a:endParaRPr lang="en-US" altLang="da-DK" sz="1000" i="1" dirty="0"/>
          </a:p>
        </p:txBody>
      </p:sp>
    </p:spTree>
    <p:extLst>
      <p:ext uri="{BB962C8B-B14F-4D97-AF65-F5344CB8AC3E}">
        <p14:creationId xmlns:p14="http://schemas.microsoft.com/office/powerpoint/2010/main" val="353573447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2000" dirty="0">
                <a:solidFill>
                  <a:schemeClr val="bg1"/>
                </a:solidFill>
              </a:rPr>
              <a:t> </a:t>
            </a:r>
            <a:r>
              <a:rPr sz="2000" dirty="0">
                <a:solidFill>
                  <a:schemeClr val="bg1"/>
                </a:solidFill>
              </a:rPr>
              <a:t>Addiction – </a:t>
            </a:r>
            <a:r>
              <a:rPr sz="2000" dirty="0" err="1">
                <a:solidFill>
                  <a:schemeClr val="bg1"/>
                </a:solidFill>
              </a:rPr>
              <a:t>Portenoy's</a:t>
            </a:r>
            <a:r>
              <a:rPr sz="2000" dirty="0">
                <a:solidFill>
                  <a:schemeClr val="bg1"/>
                </a:solidFill>
              </a:rPr>
              <a:t> criteria</a:t>
            </a:r>
            <a:br>
              <a:rPr sz="2400" dirty="0">
                <a:solidFill>
                  <a:schemeClr val="bg1"/>
                </a:solidFill>
              </a:rPr>
            </a:b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340768"/>
            <a:ext cx="8591551" cy="458946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da-DK" sz="1400" dirty="0"/>
              <a:t>Addiction is a psychological and behavioural syndrome characterized by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da-DK" sz="1200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a-DK" sz="1400" dirty="0"/>
              <a:t>Evidence of psychological dependence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(A) An intense desire for the drug and (B) overwhelming concern about its continued availability</a:t>
            </a:r>
          </a:p>
          <a:p>
            <a:pPr lvl="3" eaLnBrk="1" hangingPunct="1">
              <a:lnSpc>
                <a:spcPct val="90000"/>
              </a:lnSpc>
            </a:pPr>
            <a:endParaRPr lang="en-GB" altLang="da-DK" sz="1400" dirty="0"/>
          </a:p>
          <a:p>
            <a:pPr lvl="1" eaLnBrk="1" hangingPunct="1">
              <a:lnSpc>
                <a:spcPct val="90000"/>
              </a:lnSpc>
            </a:pPr>
            <a:r>
              <a:rPr lang="en-GB" altLang="da-DK" sz="1400" dirty="0"/>
              <a:t>Evidence of compulsive drug use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Unsanctioned dose escalation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Continued dosing despite significant side effects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Use of drug to treat symptoms not targeted by therapy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Unapproved use during periods of no symptoms</a:t>
            </a:r>
          </a:p>
          <a:p>
            <a:pPr lvl="1" eaLnBrk="1" hangingPunct="1">
              <a:lnSpc>
                <a:spcPct val="90000"/>
              </a:lnSpc>
            </a:pPr>
            <a:endParaRPr lang="en-GB" altLang="da-DK" sz="1400" dirty="0"/>
          </a:p>
          <a:p>
            <a:pPr lvl="1" eaLnBrk="1" hangingPunct="1">
              <a:lnSpc>
                <a:spcPct val="90000"/>
              </a:lnSpc>
            </a:pPr>
            <a:r>
              <a:rPr lang="en-GB" altLang="da-DK" sz="1400" dirty="0"/>
              <a:t>Evidence of other aberrant drug-related behaviours 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Manipulation of the treating physician or medical systems for the purpose of obtaining additional drugs (ex. altering prescriptions)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Acquisitions of drugs from other medical or non-medical sources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Drug-hoarding or sales</a:t>
            </a:r>
          </a:p>
          <a:p>
            <a:pPr lvl="3" eaLnBrk="1" hangingPunct="1">
              <a:lnSpc>
                <a:spcPct val="90000"/>
              </a:lnSpc>
            </a:pPr>
            <a:r>
              <a:rPr lang="en-GB" altLang="da-DK" sz="1400" dirty="0"/>
              <a:t>Unapproved use of other drugs (sedatives, hypnotics) or alcohol</a:t>
            </a:r>
          </a:p>
          <a:p>
            <a:pPr lvl="1" algn="r"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altLang="da-DK" sz="20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83568" y="5805264"/>
            <a:ext cx="1584175" cy="69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marR="0" lvl="0" indent="-34290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           </a:t>
            </a:r>
          </a:p>
          <a:p>
            <a:pPr marL="342900" marR="0" lvl="0" indent="-34290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800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Portenoy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, JPSM 1990</a:t>
            </a:r>
            <a:endParaRPr kumimoji="0" lang="da-DK" sz="1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79220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da-DK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Prevalence of opioid addiction in a multidisciplinary pain </a:t>
            </a:r>
            <a:r>
              <a:rPr lang="en-US" sz="2200" kern="0" spc="0" dirty="0" err="1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centre</a:t>
            </a: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endParaRPr lang="da-DK" sz="22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0912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252 patients with chronic pain (235 non-cancer, 17 cancer) were screened for addiction ICD-10 and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 err="1"/>
              <a:t>Portenoy’s</a:t>
            </a:r>
            <a:r>
              <a:rPr lang="en-GB" altLang="da-DK" sz="1400" dirty="0"/>
              <a:t> criteria (PC) by the treating physician and nurse and filled in the Pain Medication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Questionnaire (PMQ). 74% were treated with opioids. 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Prevalence of addiction to opioids: 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ICD-10: 14.4%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PC: 19.3%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Inter-rater agreement:                   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ICD-10: 95%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PC: 93%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PMQ (response rate 78%):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PMQ had  acceptable construct and criterion validity and high reliability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Patients in the high-risk group used higher opioid doses, drank more alcohol, smoked more tobacco, used more benzodiazepines and displayed more anxiety and depression than those in the low risk group</a:t>
            </a:r>
          </a:p>
          <a:p>
            <a:pPr marL="0" lvl="2" indent="0">
              <a:lnSpc>
                <a:spcPct val="150000"/>
              </a:lnSpc>
              <a:buNone/>
              <a:defRPr/>
            </a:pPr>
            <a:endParaRPr lang="da-DK" sz="1400" kern="0" dirty="0"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1200" kern="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a-DK" sz="1200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</a:t>
            </a:r>
          </a:p>
          <a:p>
            <a:pPr marL="358775" indent="-358775">
              <a:buNone/>
            </a:pPr>
            <a:endParaRPr lang="da-DK" sz="900" i="1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7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da-DK" sz="1600" i="1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1300" i="1" spc="0" dirty="0">
                <a:solidFill>
                  <a:prstClr val="white"/>
                </a:solidFill>
                <a:effectLst/>
              </a:rPr>
              <a:t>Højsted et al., </a:t>
            </a:r>
            <a:r>
              <a:rPr lang="en-GB" sz="1300" i="1" spc="0" dirty="0" err="1">
                <a:solidFill>
                  <a:prstClr val="white"/>
                </a:solidFill>
                <a:effectLst/>
              </a:rPr>
              <a:t>Eur</a:t>
            </a:r>
            <a:r>
              <a:rPr lang="en-GB" sz="1300" i="1" spc="0" dirty="0">
                <a:solidFill>
                  <a:prstClr val="white"/>
                </a:solidFill>
                <a:effectLst/>
              </a:rPr>
              <a:t> J Pain 2010, </a:t>
            </a:r>
            <a:r>
              <a:rPr lang="da-DK" sz="1300" i="1" spc="0" dirty="0">
                <a:solidFill>
                  <a:prstClr val="white"/>
                </a:solidFill>
                <a:effectLst/>
              </a:rPr>
              <a:t>Højsted et al., Acta </a:t>
            </a:r>
            <a:r>
              <a:rPr lang="da-DK" sz="1300" i="1" spc="0" dirty="0" err="1">
                <a:solidFill>
                  <a:prstClr val="white"/>
                </a:solidFill>
                <a:effectLst/>
              </a:rPr>
              <a:t>Anaesth</a:t>
            </a:r>
            <a:r>
              <a:rPr lang="da-DK" sz="1300" i="1" spc="0" dirty="0">
                <a:solidFill>
                  <a:prstClr val="white"/>
                </a:solidFill>
                <a:effectLst/>
              </a:rPr>
              <a:t> </a:t>
            </a:r>
            <a:r>
              <a:rPr lang="da-DK" sz="1300" i="1" spc="0" dirty="0" err="1">
                <a:solidFill>
                  <a:prstClr val="white"/>
                </a:solidFill>
                <a:effectLst/>
              </a:rPr>
              <a:t>Scand</a:t>
            </a:r>
            <a:r>
              <a:rPr lang="da-DK" sz="1300" i="1" spc="0" dirty="0">
                <a:solidFill>
                  <a:prstClr val="white"/>
                </a:solidFill>
                <a:effectLst/>
              </a:rPr>
              <a:t> 2011 </a:t>
            </a:r>
          </a:p>
          <a:p>
            <a:pPr algn="l"/>
            <a:endParaRPr lang="da-DK" sz="1200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52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da-DK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Prevalence of opioid and medicinal cannabis addiction in two multidisciplinary pain centers</a:t>
            </a: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endParaRPr lang="da-DK" sz="22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0912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888 patients with chronic pain were screened for addiction using among other instruments  DSM-IV and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PC.  Response rate was 57%. Opioid treatment: 53.4%; MC-treatment: 37.3%; Mixed treatment: 8.7%. 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Prevalence of addiction to opioids: 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DSM-IV: 52.6%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PC: 17.3%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Prevalence of addiction to MC:                   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DSM-IV: 21.2%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PC: 10.6%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endParaRPr lang="en-US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da-DK" sz="1400" dirty="0"/>
              <a:t>Problematic use of opioids and cannabis was more common in individuals using medications for longer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da-DK" sz="1400" dirty="0"/>
              <a:t>periods of time, reporting higher levels of depression and anxiety, and using alcohol or drugs.</a:t>
            </a:r>
            <a:endParaRPr lang="en-GB" altLang="da-DK" sz="1400" dirty="0"/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1400" kern="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a-DK" sz="1200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</a:t>
            </a:r>
          </a:p>
          <a:p>
            <a:pPr marL="358775" indent="-358775">
              <a:buNone/>
            </a:pPr>
            <a:endParaRPr lang="da-DK" sz="900" i="1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7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da-DK" sz="1600" i="1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1300" i="1" spc="0" dirty="0">
                <a:solidFill>
                  <a:prstClr val="white"/>
                </a:solidFill>
                <a:effectLst/>
              </a:rPr>
              <a:t>Feingold et al., Pain Med 2017</a:t>
            </a:r>
            <a:r>
              <a:rPr lang="da-DK" sz="1300" i="1" spc="0" dirty="0">
                <a:solidFill>
                  <a:prstClr val="white"/>
                </a:solidFill>
                <a:effectLst/>
              </a:rPr>
              <a:t> </a:t>
            </a:r>
          </a:p>
          <a:p>
            <a:pPr algn="l"/>
            <a:endParaRPr lang="da-DK" sz="1200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72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da-DK" sz="18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Predicting the risk for aberrant opioid use behavior in</a:t>
            </a: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patients receiving outpatient supportive care consultation</a:t>
            </a: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at a comprehensive cancer center</a:t>
            </a: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br>
              <a:rPr lang="en-US" sz="2200" kern="0" spc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</a:br>
            <a:endParaRPr lang="da-DK" sz="2200" kern="0" spc="0" dirty="0"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70912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751 opioid treated patients with cancer referred to supportive care were screened with SOAPP-14 and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CAGE-AID for aberrant drug behaviour (ADB).  Response rate was 97%. 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GB" altLang="da-DK" sz="1400" dirty="0"/>
              <a:t>Prevalence of  ADB : 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SOAPP-14: 19.6%</a:t>
            </a:r>
          </a:p>
          <a:p>
            <a:pPr lvl="2" eaLnBrk="1" hangingPunct="1">
              <a:spcBef>
                <a:spcPts val="0"/>
              </a:spcBef>
            </a:pPr>
            <a:r>
              <a:rPr lang="en-GB" altLang="da-DK" sz="1400" dirty="0"/>
              <a:t>CAGE-AID: 10.5%</a:t>
            </a:r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endParaRPr lang="en-GB" altLang="da-DK" sz="14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da-DK" sz="1400" dirty="0"/>
              <a:t>Men and patients who have anxiety, financial distress, and a prior history of alcoholism/illicit drug use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da-DK" sz="1400" dirty="0"/>
              <a:t>are at increased risk of ADB.</a:t>
            </a:r>
          </a:p>
          <a:p>
            <a:pPr marL="0" indent="0">
              <a:lnSpc>
                <a:spcPct val="150000"/>
              </a:lnSpc>
              <a:buNone/>
            </a:pPr>
            <a:endParaRPr lang="da-DK" sz="1200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>
              <a:cs typeface="Arial" panose="020B0604020202020204" pitchFamily="34" charset="0"/>
            </a:endParaRPr>
          </a:p>
          <a:p>
            <a:pPr marL="358775" indent="-358775">
              <a:buNone/>
            </a:pPr>
            <a:r>
              <a:rPr lang="da-DK" sz="900" i="1" kern="0" dirty="0">
                <a:cs typeface="Arial" panose="020B0604020202020204" pitchFamily="34" charset="0"/>
              </a:rPr>
              <a:t>	</a:t>
            </a:r>
          </a:p>
          <a:p>
            <a:pPr marL="358775" indent="-358775">
              <a:buNone/>
            </a:pPr>
            <a:endParaRPr lang="da-DK" sz="900" i="1" kern="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a-DK" sz="1200" dirty="0"/>
          </a:p>
        </p:txBody>
      </p:sp>
      <p:sp>
        <p:nvSpPr>
          <p:cNvPr id="7" name="Titel 3"/>
          <p:cNvSpPr txBox="1">
            <a:spLocks/>
          </p:cNvSpPr>
          <p:nvPr/>
        </p:nvSpPr>
        <p:spPr>
          <a:xfrm>
            <a:off x="971600" y="6305541"/>
            <a:ext cx="7243820" cy="375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kern="1200" spc="-15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da-DK" sz="1600" i="1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1300" i="1" spc="0" dirty="0" err="1">
                <a:solidFill>
                  <a:prstClr val="white"/>
                </a:solidFill>
                <a:effectLst/>
              </a:rPr>
              <a:t>Yennurajalingam</a:t>
            </a:r>
            <a:r>
              <a:rPr lang="en-GB" sz="1300" i="1" spc="0" dirty="0">
                <a:solidFill>
                  <a:prstClr val="white"/>
                </a:solidFill>
                <a:effectLst/>
              </a:rPr>
              <a:t> et al., Cancer 2018</a:t>
            </a:r>
            <a:r>
              <a:rPr lang="da-DK" sz="1300" i="1" spc="0" dirty="0">
                <a:solidFill>
                  <a:prstClr val="white"/>
                </a:solidFill>
                <a:effectLst/>
              </a:rPr>
              <a:t> </a:t>
            </a:r>
          </a:p>
          <a:p>
            <a:pPr algn="l"/>
            <a:endParaRPr lang="da-DK" sz="1200" kern="0" spc="0" dirty="0">
              <a:solidFill>
                <a:prstClr val="white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675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41">
            <a:extLst>
              <a:ext uri="{FF2B5EF4-FFF2-40B4-BE49-F238E27FC236}">
                <a16:creationId xmlns:a16="http://schemas.microsoft.com/office/drawing/2014/main" id="{AC379EC4-B2FD-4453-BF8E-505661BDA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963038"/>
              </p:ext>
            </p:extLst>
          </p:nvPr>
        </p:nvGraphicFramePr>
        <p:xfrm>
          <a:off x="0" y="692696"/>
          <a:ext cx="9144000" cy="6165303"/>
        </p:xfrm>
        <a:graphic>
          <a:graphicData uri="http://schemas.openxmlformats.org/drawingml/2006/table">
            <a:tbl>
              <a:tblPr/>
              <a:tblGrid>
                <a:gridCol w="97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5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1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1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Studies</a:t>
                      </a:r>
                    </a:p>
                  </a:txBody>
                  <a:tcPr marL="91446" marR="91446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Design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Patients and </a:t>
                      </a:r>
                      <a:r>
                        <a:rPr kumimoji="0" lang="da-DK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treatments</a:t>
                      </a:r>
                      <a:endParaRPr kumimoji="0" lang="da-DK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Intervention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cs typeface="Calibri" pitchFamily="34" charset="0"/>
                        </a:rPr>
                        <a:t>Assessments</a:t>
                      </a:r>
                      <a:endParaRPr kumimoji="0" lang="da-DK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</a:rPr>
                        <a:t>Outcomes</a:t>
                      </a:r>
                      <a:endParaRPr kumimoji="0" lang="da-DK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Sullivan et al., J Pain 2017</a:t>
                      </a:r>
                    </a:p>
                  </a:txBody>
                  <a:tcPr marL="91446" marR="91446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RCT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CNCP patients (N=35).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Oral opioids.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CBT program plus 10% opioid dose reduction per week; however, pausing the taper was allowed.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Control: Usual care.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Baseline and 22 and 34 weeks after randomization.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Measures: Pain, abuse, health, anxiety, sleep and QoL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The intervention: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Improved self-reported pain interference and decreased prescription opioid problems at 22 weeks. 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4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Kurita et al.,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Eur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J Pain 2018</a:t>
                      </a:r>
                    </a:p>
                  </a:txBody>
                  <a:tcPr marL="91446" marR="91446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RCT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CNCP patients (N=75; N=35).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Oral opioids.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Phase 1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: Stabilization of opioid dose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Phase 2:  10%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opioid tapering of opioid dose every 1-2 weeks until discontinuation up to 6 months.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Control: Stabilization opioid treatment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Phase 1: Months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Measures: cognitive function, pain, sleep, rest, quality of life, depression, anxiety, opioid misuse and opioid withdrawal symptoms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Phase 1: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Improved psychomotor function, sleep, opioid withdrawal symptoms, QoL and misuse scores.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Phase 2: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Improved sleep.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9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Arthur et al., The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Oncologist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2018</a:t>
                      </a:r>
                    </a:p>
                  </a:txBody>
                  <a:tcPr marL="91446" marR="91446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Controlled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study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Cancer patients with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aberrant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opioid-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related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behavior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(AB) (N=30)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vs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patients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without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AB (N=70). 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The Compassionate High Alert Team (CHAT)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Observation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period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3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months</a:t>
                      </a: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da-DK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Measures: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Number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of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ABs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opioid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use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ESAS, Memorial Delirium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Assessment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Scale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 and CAGE-AID score. 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da-DK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The intervention: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Reduced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number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of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ABs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and opioid </a:t>
                      </a:r>
                      <a:r>
                        <a:rPr kumimoji="0" lang="da-DK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use</a:t>
                      </a:r>
                      <a:r>
                        <a:rPr kumimoji="0" lang="da-DK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</a:p>
                  </a:txBody>
                  <a:tcPr marL="91446" marR="91446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995091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F3AEC030-A82A-4A30-928F-5F8BA86F0C08}"/>
              </a:ext>
            </a:extLst>
          </p:cNvPr>
          <p:cNvSpPr/>
          <p:nvPr/>
        </p:nvSpPr>
        <p:spPr>
          <a:xfrm>
            <a:off x="251036" y="188640"/>
            <a:ext cx="8641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Tapering off opioids in chronic non-cancer pain (CNCP) and cancer patients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972283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Undertitel 2"/>
          <p:cNvSpPr>
            <a:spLocks noGrp="1"/>
          </p:cNvSpPr>
          <p:nvPr>
            <p:ph type="subTitle" idx="4294967295"/>
          </p:nvPr>
        </p:nvSpPr>
        <p:spPr>
          <a:xfrm>
            <a:off x="0" y="44624"/>
            <a:ext cx="9144000" cy="6813376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ts val="2400"/>
              </a:spcAft>
            </a:pPr>
            <a:endParaRPr lang="da-DK" altLang="da-DK" sz="2400" dirty="0"/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da-DK" sz="1400" dirty="0"/>
              <a:t>Substantial risks of addiction/problems in chronic pain patients treated with long-term opioids</a:t>
            </a:r>
            <a:endParaRPr lang="da-DK" altLang="da-DK" sz="1400" dirty="0"/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da-DK" altLang="da-DK" sz="1400" dirty="0"/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a-DK" altLang="da-DK" sz="1400" dirty="0" err="1"/>
              <a:t>Further</a:t>
            </a:r>
            <a:r>
              <a:rPr lang="da-DK" altLang="da-DK" sz="1400" dirty="0"/>
              <a:t> </a:t>
            </a:r>
            <a:r>
              <a:rPr lang="da-DK" altLang="da-DK" sz="1400" dirty="0" err="1"/>
              <a:t>development</a:t>
            </a:r>
            <a:r>
              <a:rPr lang="da-DK" altLang="da-DK" sz="1400" dirty="0"/>
              <a:t> and </a:t>
            </a:r>
            <a:r>
              <a:rPr lang="da-DK" altLang="da-DK" sz="1400" dirty="0" err="1"/>
              <a:t>validation</a:t>
            </a:r>
            <a:r>
              <a:rPr lang="da-DK" altLang="da-DK" sz="1400" dirty="0"/>
              <a:t> of instruments to </a:t>
            </a:r>
            <a:r>
              <a:rPr lang="da-DK" altLang="da-DK" sz="1400" dirty="0" err="1"/>
              <a:t>identify</a:t>
            </a:r>
            <a:r>
              <a:rPr lang="da-DK" altLang="da-DK" sz="1400" dirty="0"/>
              <a:t> </a:t>
            </a:r>
            <a:r>
              <a:rPr lang="da-DK" altLang="da-DK" sz="1400" dirty="0" err="1"/>
              <a:t>problematic</a:t>
            </a:r>
            <a:r>
              <a:rPr lang="da-DK" altLang="da-DK" sz="1400" dirty="0"/>
              <a:t> opioid </a:t>
            </a:r>
            <a:r>
              <a:rPr lang="da-DK" altLang="da-DK" sz="1400" dirty="0" err="1"/>
              <a:t>use</a:t>
            </a:r>
            <a:endParaRPr lang="da-DK" altLang="da-DK" sz="1400" dirty="0"/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da-DK" altLang="da-DK" sz="1400" dirty="0"/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a-DK" altLang="da-DK" sz="1400" u="sng" dirty="0" err="1"/>
              <a:t>Use</a:t>
            </a:r>
            <a:r>
              <a:rPr lang="da-DK" altLang="da-DK" sz="1400" u="sng" dirty="0"/>
              <a:t> and </a:t>
            </a:r>
            <a:r>
              <a:rPr lang="da-DK" altLang="da-DK" sz="1400" u="sng" dirty="0" err="1"/>
              <a:t>implementation</a:t>
            </a:r>
            <a:r>
              <a:rPr lang="da-DK" altLang="da-DK" sz="1400" u="sng" dirty="0"/>
              <a:t> of guidelines for </a:t>
            </a:r>
            <a:r>
              <a:rPr lang="da-DK" altLang="da-DK" sz="1400" u="sng" dirty="0" err="1"/>
              <a:t>responsible</a:t>
            </a:r>
            <a:r>
              <a:rPr lang="da-DK" altLang="da-DK" sz="1400" u="sng" dirty="0"/>
              <a:t> opioid </a:t>
            </a:r>
            <a:r>
              <a:rPr lang="da-DK" altLang="da-DK" sz="1400" u="sng" dirty="0" err="1"/>
              <a:t>prescribing</a:t>
            </a:r>
            <a:r>
              <a:rPr lang="da-DK" altLang="da-DK" sz="1400" u="sng" dirty="0"/>
              <a:t>:</a:t>
            </a:r>
          </a:p>
          <a:p>
            <a:pPr marL="1584325"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da-DK" altLang="da-DK" sz="1400" dirty="0" err="1"/>
              <a:t>Dowell</a:t>
            </a:r>
            <a:r>
              <a:rPr lang="da-DK" altLang="da-DK" sz="1400" dirty="0"/>
              <a:t> et al. CDC guideline for </a:t>
            </a:r>
            <a:r>
              <a:rPr lang="da-DK" altLang="da-DK" sz="1400" dirty="0" err="1"/>
              <a:t>prescribing</a:t>
            </a:r>
            <a:r>
              <a:rPr lang="da-DK" altLang="da-DK" sz="1400" dirty="0"/>
              <a:t> </a:t>
            </a:r>
            <a:r>
              <a:rPr lang="da-DK" altLang="da-DK" sz="1400" dirty="0" err="1"/>
              <a:t>opioids</a:t>
            </a:r>
            <a:r>
              <a:rPr lang="da-DK" altLang="da-DK" sz="1400" dirty="0"/>
              <a:t> for </a:t>
            </a:r>
            <a:r>
              <a:rPr lang="da-DK" altLang="da-DK" sz="1400" dirty="0" err="1"/>
              <a:t>chronic</a:t>
            </a:r>
            <a:r>
              <a:rPr lang="da-DK" altLang="da-DK" sz="1400" dirty="0"/>
              <a:t> </a:t>
            </a:r>
            <a:r>
              <a:rPr lang="da-DK" altLang="da-DK" sz="1400" dirty="0" err="1"/>
              <a:t>pain</a:t>
            </a:r>
            <a:r>
              <a:rPr lang="da-DK" altLang="da-DK" sz="1400" dirty="0"/>
              <a:t>. JAMA 2016</a:t>
            </a:r>
          </a:p>
          <a:p>
            <a:pPr marL="1584325"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da-DK" sz="1400" dirty="0"/>
              <a:t>2017 Canadian Guideline for Opioids for Chronic Non-Cancer Pain.</a:t>
            </a:r>
            <a:r>
              <a:rPr lang="da-DK" altLang="da-DK" sz="1400" dirty="0"/>
              <a:t> www.cfpc.ca/2017-canadian-opioid-prescribing-guideline</a:t>
            </a:r>
          </a:p>
          <a:p>
            <a:pPr marL="1584325"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da-DK" sz="1400" dirty="0"/>
              <a:t>The Norwegian Directorate of Health. National recommendation for opioid treatment for chronic non-cancer pain [Internet]. [cited 2016 Sep 1]. Available from: https://helsedirektoratet.no/retningslinjer/opioider</a:t>
            </a:r>
          </a:p>
          <a:p>
            <a:pPr marL="1584325" lvl="1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da-DK" altLang="da-DK" sz="1400" dirty="0"/>
              <a:t>National klinisk retningslinje for opioidbehandling af kroniske non-maligne smerter. Sundhedsstyrelsen, december 2018.</a:t>
            </a:r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da-DK" altLang="da-DK" sz="1400" dirty="0"/>
          </a:p>
          <a:p>
            <a:pPr marL="1254125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da-DK" altLang="da-DK" sz="1400" dirty="0"/>
              <a:t>More research in opioid </a:t>
            </a:r>
            <a:r>
              <a:rPr lang="da-DK" altLang="da-DK" sz="1400" dirty="0" err="1"/>
              <a:t>addiction</a:t>
            </a:r>
            <a:r>
              <a:rPr lang="da-DK" altLang="da-DK" sz="1400" dirty="0"/>
              <a:t> in cancer: </a:t>
            </a:r>
            <a:r>
              <a:rPr lang="da-DK" altLang="da-DK" sz="1400" dirty="0" err="1"/>
              <a:t>Curatively</a:t>
            </a:r>
            <a:r>
              <a:rPr lang="da-DK" altLang="da-DK" sz="1400" dirty="0"/>
              <a:t> </a:t>
            </a:r>
            <a:r>
              <a:rPr lang="da-DK" altLang="da-DK" sz="1400" dirty="0" err="1"/>
              <a:t>intended</a:t>
            </a:r>
            <a:r>
              <a:rPr lang="da-DK" altLang="da-DK" sz="1400" dirty="0"/>
              <a:t> </a:t>
            </a:r>
            <a:r>
              <a:rPr lang="da-DK" altLang="da-DK" sz="1400" dirty="0" err="1"/>
              <a:t>therapy</a:t>
            </a:r>
            <a:r>
              <a:rPr lang="da-DK" altLang="da-DK" sz="1400" dirty="0"/>
              <a:t>, palliative </a:t>
            </a:r>
            <a:r>
              <a:rPr lang="da-DK" altLang="da-DK" sz="1400" dirty="0" err="1"/>
              <a:t>care</a:t>
            </a:r>
            <a:r>
              <a:rPr lang="da-DK" altLang="da-DK" sz="1400" dirty="0"/>
              <a:t> and cancer </a:t>
            </a:r>
            <a:r>
              <a:rPr lang="da-DK" altLang="da-DK" sz="1400" dirty="0" err="1"/>
              <a:t>survivors</a:t>
            </a:r>
            <a:endParaRPr lang="da-DK" altLang="da-DK" sz="1400" dirty="0"/>
          </a:p>
          <a:p>
            <a:pPr marL="898525" indent="0" eaLnBrk="1" hangingPunct="1">
              <a:lnSpc>
                <a:spcPct val="150000"/>
              </a:lnSpc>
              <a:buNone/>
              <a:defRPr/>
            </a:pPr>
            <a:endParaRPr lang="da-DK" altLang="da-DK" sz="1200" dirty="0"/>
          </a:p>
          <a:p>
            <a:pPr marL="1654175" lvl="1" indent="-355600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endParaRPr lang="da-DK" altLang="da-DK" sz="800" dirty="0"/>
          </a:p>
        </p:txBody>
      </p:sp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85800" y="-22509"/>
            <a:ext cx="7772400" cy="863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2000" dirty="0">
                <a:solidFill>
                  <a:schemeClr val="bg1"/>
                </a:solidFill>
              </a:rPr>
              <a:t>Over-all </a:t>
            </a:r>
            <a:r>
              <a:rPr lang="da-DK" sz="2000" dirty="0" err="1">
                <a:solidFill>
                  <a:schemeClr val="bg1"/>
                </a:solidFill>
              </a:rPr>
              <a:t>conclusions</a:t>
            </a:r>
            <a:r>
              <a:rPr lang="da-DK" sz="2000" dirty="0">
                <a:solidFill>
                  <a:schemeClr val="bg1"/>
                </a:solidFill>
              </a:rPr>
              <a:t> and future </a:t>
            </a:r>
            <a:r>
              <a:rPr lang="da-DK" sz="2000" dirty="0" err="1">
                <a:solidFill>
                  <a:schemeClr val="bg1"/>
                </a:solidFill>
              </a:rPr>
              <a:t>directions</a:t>
            </a:r>
            <a:endParaRPr lang="da-D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5209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2000" dirty="0" err="1">
                <a:solidFill>
                  <a:schemeClr val="bg1"/>
                </a:solidFill>
              </a:rPr>
              <a:t>Reflections</a:t>
            </a:r>
            <a:r>
              <a:rPr lang="da-DK" sz="2000" dirty="0">
                <a:solidFill>
                  <a:schemeClr val="bg1"/>
                </a:solidFill>
              </a:rPr>
              <a:t> on </a:t>
            </a:r>
            <a:r>
              <a:rPr lang="da-DK" sz="2000" dirty="0" err="1">
                <a:solidFill>
                  <a:schemeClr val="bg1"/>
                </a:solidFill>
              </a:rPr>
              <a:t>pain</a:t>
            </a:r>
            <a:r>
              <a:rPr lang="da-DK" sz="2000" dirty="0">
                <a:solidFill>
                  <a:schemeClr val="bg1"/>
                </a:solidFill>
              </a:rPr>
              <a:t> management with </a:t>
            </a:r>
            <a:r>
              <a:rPr lang="da-DK" sz="2000" dirty="0" err="1">
                <a:solidFill>
                  <a:schemeClr val="bg1"/>
                </a:solidFill>
              </a:rPr>
              <a:t>opioids</a:t>
            </a:r>
            <a:endParaRPr lang="da-DK" sz="2000" dirty="0">
              <a:solidFill>
                <a:schemeClr val="bg1"/>
              </a:solidFill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 algn="just" eaLnBrk="1" hangingPunct="1">
              <a:buFont typeface="Arial" charset="0"/>
              <a:buChar char="•"/>
              <a:defRPr/>
            </a:pPr>
            <a:r>
              <a:rPr lang="en-US" sz="1400" dirty="0"/>
              <a:t>A pandemic lack of availability and accessibility of opioids for patients with advanced cancer!</a:t>
            </a:r>
          </a:p>
          <a:p>
            <a:pPr lvl="2" algn="just" eaLnBrk="1" hangingPunct="1">
              <a:buFont typeface="Arial" charset="0"/>
              <a:buChar char="•"/>
              <a:defRPr/>
            </a:pPr>
            <a:endParaRPr lang="en-US" sz="1400" dirty="0"/>
          </a:p>
          <a:p>
            <a:pPr lvl="2" algn="just" eaLnBrk="1" hangingPunct="1">
              <a:buFont typeface="Arial" charset="0"/>
              <a:buChar char="•"/>
              <a:defRPr/>
            </a:pPr>
            <a:r>
              <a:rPr lang="en-US" sz="1400" dirty="0"/>
              <a:t>Those CNCP patients who benefits from long-term opioid treatment!</a:t>
            </a:r>
          </a:p>
          <a:p>
            <a:pPr lvl="2" algn="just" eaLnBrk="1" hangingPunct="1">
              <a:buFont typeface="Arial" charset="0"/>
              <a:buChar char="•"/>
              <a:defRPr/>
            </a:pPr>
            <a:endParaRPr lang="en-US" sz="1400" dirty="0"/>
          </a:p>
          <a:p>
            <a:pPr lvl="2" algn="just" eaLnBrk="1" hangingPunct="1">
              <a:buFont typeface="Arial" charset="0"/>
              <a:buChar char="•"/>
              <a:defRPr/>
            </a:pPr>
            <a:r>
              <a:rPr lang="en-US" sz="1400" dirty="0" err="1"/>
              <a:t>Opiophobia</a:t>
            </a:r>
            <a:r>
              <a:rPr lang="en-US" sz="1400" dirty="0"/>
              <a:t> and regulatory restrictions contribute to undue suffering for millions!</a:t>
            </a:r>
          </a:p>
          <a:p>
            <a:pPr lvl="2" algn="just" eaLnBrk="1" hangingPunct="1">
              <a:buFont typeface="Arial" charset="0"/>
              <a:buChar char="•"/>
              <a:defRPr/>
            </a:pPr>
            <a:endParaRPr lang="en-US" sz="1400" dirty="0"/>
          </a:p>
          <a:p>
            <a:pPr lvl="2" algn="just" eaLnBrk="1" hangingPunct="1">
              <a:buFont typeface="Arial" charset="0"/>
              <a:buChar char="•"/>
              <a:defRPr/>
            </a:pPr>
            <a:r>
              <a:rPr lang="en-US" sz="1400" dirty="0"/>
              <a:t>Too liberal use of opioids cause harm to millions!  </a:t>
            </a:r>
            <a:endParaRPr lang="da-DK" sz="1400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1400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8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endParaRPr lang="da-DK" sz="900" i="1" dirty="0"/>
          </a:p>
          <a:p>
            <a:pPr marL="723900" indent="-609600" algn="just" eaLnBrk="1" hangingPunct="1">
              <a:buFont typeface="Arial" panose="020B0604020202020204" pitchFamily="34" charset="0"/>
              <a:buNone/>
              <a:defRPr/>
            </a:pPr>
            <a:r>
              <a:rPr lang="da-DK" sz="900" i="1" dirty="0"/>
              <a:t>                                                                                                                                                                                                     </a:t>
            </a:r>
            <a:r>
              <a:rPr lang="da-DK" sz="1200" i="1" dirty="0" err="1"/>
              <a:t>Carmona-Bayonas</a:t>
            </a:r>
            <a:r>
              <a:rPr lang="da-DK" sz="1200" i="1" dirty="0"/>
              <a:t> et al., </a:t>
            </a:r>
            <a:r>
              <a:rPr lang="da-DK" sz="1200" i="1" dirty="0" err="1"/>
              <a:t>Clin</a:t>
            </a:r>
            <a:r>
              <a:rPr lang="da-DK" sz="1200" i="1" dirty="0"/>
              <a:t> </a:t>
            </a:r>
            <a:r>
              <a:rPr lang="da-DK" sz="1200" i="1" dirty="0" err="1"/>
              <a:t>Transl</a:t>
            </a:r>
            <a:r>
              <a:rPr lang="da-DK" sz="1200" i="1" dirty="0"/>
              <a:t> </a:t>
            </a:r>
            <a:r>
              <a:rPr lang="da-DK" sz="1200" i="1" dirty="0" err="1"/>
              <a:t>Oncol</a:t>
            </a:r>
            <a:r>
              <a:rPr lang="da-DK" sz="1200" i="1" dirty="0"/>
              <a:t> 2017</a:t>
            </a:r>
          </a:p>
          <a:p>
            <a:pPr marL="1981200" lvl="3" indent="-609600" algn="just" eaLnBrk="1" hangingPunct="1">
              <a:buFont typeface="Arial" panose="020B0604020202020204" pitchFamily="34" charset="0"/>
              <a:buNone/>
              <a:defRPr/>
            </a:pPr>
            <a:endParaRPr lang="da-DK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  <a:p>
            <a:pPr marL="1524000" lvl="2" indent="-609600" algn="just" eaLnBrk="1" hangingPunct="1">
              <a:buFontTx/>
              <a:buNone/>
              <a:defRPr/>
            </a:pPr>
            <a:endParaRPr lang="it-IT" sz="1200" i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46992"/>
            <a:ext cx="3672408" cy="223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47077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Undertitel 2"/>
          <p:cNvSpPr>
            <a:spLocks noGrp="1"/>
          </p:cNvSpPr>
          <p:nvPr>
            <p:ph type="subTitle" idx="4294967295"/>
          </p:nvPr>
        </p:nvSpPr>
        <p:spPr>
          <a:xfrm>
            <a:off x="0" y="44624"/>
            <a:ext cx="9144000" cy="6813376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spcAft>
                <a:spcPts val="2400"/>
              </a:spcAft>
            </a:pPr>
            <a:endParaRPr lang="da-DK" altLang="da-DK" sz="2400" dirty="0"/>
          </a:p>
          <a:p>
            <a:pPr marL="800100" lvl="2" indent="0">
              <a:buNone/>
            </a:pPr>
            <a:endParaRPr lang="en-US" sz="1600" u="sng" dirty="0"/>
          </a:p>
          <a:p>
            <a:pPr marL="800100" lvl="2" indent="0">
              <a:buNone/>
            </a:pPr>
            <a:r>
              <a:rPr lang="en-US" sz="1600" u="sng" dirty="0"/>
              <a:t>Projects: </a:t>
            </a:r>
          </a:p>
          <a:p>
            <a:pPr marL="800100" lvl="2" indent="0">
              <a:buNone/>
            </a:pPr>
            <a:endParaRPr lang="en-US" sz="1400" dirty="0"/>
          </a:p>
          <a:p>
            <a:pPr lvl="2" indent="-342900">
              <a:buAutoNum type="arabicParenR"/>
            </a:pPr>
            <a:r>
              <a:rPr lang="en-US" sz="1400" dirty="0"/>
              <a:t>The association between long-term opioid use, morbidity, mortality, life style behavior and use of health care services in a Danish population</a:t>
            </a:r>
          </a:p>
          <a:p>
            <a:pPr lvl="3" indent="-342900">
              <a:buFont typeface="Wingdings" panose="05000000000000000000" pitchFamily="2" charset="2"/>
              <a:buChar char="Ø"/>
            </a:pPr>
            <a:r>
              <a:rPr lang="en-US" sz="1400" dirty="0"/>
              <a:t>Cohorts of CNCP patients from 2010 and 2013</a:t>
            </a:r>
          </a:p>
          <a:p>
            <a:pPr lvl="3" indent="-342900">
              <a:buFont typeface="Wingdings" panose="05000000000000000000" pitchFamily="2" charset="2"/>
              <a:buChar char="Ø"/>
            </a:pPr>
            <a:r>
              <a:rPr lang="en-US" sz="1400" dirty="0"/>
              <a:t>Postoperative initiation/maintenance of long-term opioid use</a:t>
            </a:r>
          </a:p>
          <a:p>
            <a:pPr lvl="3" indent="-342900">
              <a:buFont typeface="Wingdings" panose="05000000000000000000" pitchFamily="2" charset="2"/>
              <a:buChar char="Ø"/>
            </a:pPr>
            <a:r>
              <a:rPr lang="en-US" sz="1400" dirty="0"/>
              <a:t>Prescriptions of analgesics to long-term survivors of childhood cancers   </a:t>
            </a:r>
          </a:p>
          <a:p>
            <a:pPr lvl="3" indent="-34290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800100" lvl="2" indent="0">
              <a:buNone/>
            </a:pPr>
            <a:r>
              <a:rPr lang="en-US" sz="1400" dirty="0"/>
              <a:t>2)     Iatrogenic opioid addiction in patients with cancer and non-cancer chronic pain</a:t>
            </a:r>
          </a:p>
          <a:p>
            <a:pPr marL="1543050" lvl="3" indent="-285750">
              <a:buFont typeface="Wingdings" panose="05000000000000000000" pitchFamily="2" charset="2"/>
              <a:buChar char="Ø"/>
            </a:pPr>
            <a:r>
              <a:rPr lang="en-US" sz="1400" dirty="0"/>
              <a:t>Prevalence of opioid addiction by the PMQ among opioid treated patients with CNCP and cancer-related pain</a:t>
            </a:r>
          </a:p>
          <a:p>
            <a:pPr marL="1543050" lvl="3" indent="-285750">
              <a:buFont typeface="Wingdings" panose="05000000000000000000" pitchFamily="2" charset="2"/>
              <a:buChar char="Ø"/>
            </a:pPr>
            <a:r>
              <a:rPr lang="en-US" sz="1400" dirty="0"/>
              <a:t>Associations between genetic variations and addiction risk</a:t>
            </a:r>
          </a:p>
          <a:p>
            <a:pPr marL="1543050" lvl="3" indent="-285750">
              <a:buFont typeface="Wingdings" panose="05000000000000000000" pitchFamily="2" charset="2"/>
              <a:buChar char="Ø"/>
            </a:pPr>
            <a:r>
              <a:rPr lang="en-US" sz="1400" dirty="0"/>
              <a:t>Test an opioid taper off program in a pilot group</a:t>
            </a:r>
          </a:p>
          <a:p>
            <a:pPr marL="1257300" lvl="3" indent="0">
              <a:buNone/>
            </a:pPr>
            <a:r>
              <a:rPr lang="en-US" sz="1400" dirty="0"/>
              <a:t> </a:t>
            </a:r>
          </a:p>
          <a:p>
            <a:pPr marL="800100" lvl="2" indent="0">
              <a:buNone/>
            </a:pPr>
            <a:r>
              <a:rPr lang="en-US" sz="1400" dirty="0"/>
              <a:t>3)     The immune and endocrine systems in CNCP pain patients treated with long-term opioids: effects on  </a:t>
            </a:r>
          </a:p>
          <a:p>
            <a:pPr marL="800100" lvl="2" indent="0">
              <a:buNone/>
            </a:pPr>
            <a:r>
              <a:rPr lang="en-US" sz="1400" dirty="0"/>
              <a:t>         cognition, pain and QoL</a:t>
            </a:r>
          </a:p>
          <a:p>
            <a:pPr marL="1543050" lvl="3" indent="-285750">
              <a:buFont typeface="Wingdings" panose="05000000000000000000" pitchFamily="2" charset="2"/>
              <a:buChar char="Ø"/>
            </a:pPr>
            <a:r>
              <a:rPr lang="en-US" sz="1400" dirty="0"/>
              <a:t>Explorative comparison study</a:t>
            </a:r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1298575" lvl="1" indent="0" eaLnBrk="1" hangingPunct="1">
              <a:lnSpc>
                <a:spcPct val="150000"/>
              </a:lnSpc>
              <a:buNone/>
              <a:defRPr/>
            </a:pPr>
            <a:endParaRPr lang="da-DK" altLang="da-DK" sz="800" dirty="0"/>
          </a:p>
        </p:txBody>
      </p:sp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85800" y="-22509"/>
            <a:ext cx="7772400" cy="863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sz="2000" dirty="0">
                <a:solidFill>
                  <a:schemeClr val="bg1"/>
                </a:solidFill>
              </a:rPr>
              <a:t>A research agenda</a:t>
            </a:r>
          </a:p>
        </p:txBody>
      </p:sp>
    </p:spTree>
    <p:extLst>
      <p:ext uri="{BB962C8B-B14F-4D97-AF65-F5344CB8AC3E}">
        <p14:creationId xmlns:p14="http://schemas.microsoft.com/office/powerpoint/2010/main" val="203827851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ursuspræsentation- PowerPoint 2007 - Se fordelene ved brugerdefinerede layout">
  <a:themeElements>
    <a:clrScheme name="1_Default Design 13">
      <a:dk1>
        <a:srgbClr val="7B7A8E"/>
      </a:dk1>
      <a:lt1>
        <a:srgbClr val="FFFFFF"/>
      </a:lt1>
      <a:dk2>
        <a:srgbClr val="9B9AB3"/>
      </a:dk2>
      <a:lt2>
        <a:srgbClr val="FFFFFF"/>
      </a:lt2>
      <a:accent1>
        <a:srgbClr val="807EB0"/>
      </a:accent1>
      <a:accent2>
        <a:srgbClr val="333399"/>
      </a:accent2>
      <a:accent3>
        <a:srgbClr val="CBCAD6"/>
      </a:accent3>
      <a:accent4>
        <a:srgbClr val="DADADA"/>
      </a:accent4>
      <a:accent5>
        <a:srgbClr val="C0C0D4"/>
      </a:accent5>
      <a:accent6>
        <a:srgbClr val="2D2D8A"/>
      </a:accent6>
      <a:hlink>
        <a:srgbClr val="DEE8F9"/>
      </a:hlink>
      <a:folHlink>
        <a:srgbClr val="D1CFF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7B7A8E"/>
        </a:dk1>
        <a:lt1>
          <a:srgbClr val="FFFFFF"/>
        </a:lt1>
        <a:dk2>
          <a:srgbClr val="9B9AB3"/>
        </a:dk2>
        <a:lt2>
          <a:srgbClr val="FFFFFF"/>
        </a:lt2>
        <a:accent1>
          <a:srgbClr val="807EB0"/>
        </a:accent1>
        <a:accent2>
          <a:srgbClr val="333399"/>
        </a:accent2>
        <a:accent3>
          <a:srgbClr val="CBCAD6"/>
        </a:accent3>
        <a:accent4>
          <a:srgbClr val="DADADA"/>
        </a:accent4>
        <a:accent5>
          <a:srgbClr val="C0C0D4"/>
        </a:accent5>
        <a:accent6>
          <a:srgbClr val="2D2D8A"/>
        </a:accent6>
        <a:hlink>
          <a:srgbClr val="DEE8F9"/>
        </a:hlink>
        <a:folHlink>
          <a:srgbClr val="D1CF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2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4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1_Purple_Graphical 4x3 Tempate Segoe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11289</TotalTime>
  <Words>2398</Words>
  <Application>Microsoft Office PowerPoint</Application>
  <PresentationFormat>Skærmshow (4:3)</PresentationFormat>
  <Paragraphs>584</Paragraphs>
  <Slides>28</Slides>
  <Notes>28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13</vt:i4>
      </vt:variant>
      <vt:variant>
        <vt:lpstr>Slidetitler</vt:lpstr>
      </vt:variant>
      <vt:variant>
        <vt:i4>28</vt:i4>
      </vt:variant>
    </vt:vector>
  </HeadingPairs>
  <TitlesOfParts>
    <vt:vector size="47" baseType="lpstr">
      <vt:lpstr>Arial</vt:lpstr>
      <vt:lpstr>Calibri</vt:lpstr>
      <vt:lpstr>Georgia</vt:lpstr>
      <vt:lpstr>Tahoma</vt:lpstr>
      <vt:lpstr>Times New Roman</vt:lpstr>
      <vt:lpstr>Wingdings</vt:lpstr>
      <vt:lpstr>1_Purple_Graphical 4x3 Tempate Segoe</vt:lpstr>
      <vt:lpstr>8_Purple_Graphical 4x3 Tempate Segoe</vt:lpstr>
      <vt:lpstr>2_Purple_Graphical 4x3 Tempate Segoe</vt:lpstr>
      <vt:lpstr>Kursuspræsentation- PowerPoint 2007 - Se fordelene ved brugerdefinerede layout</vt:lpstr>
      <vt:lpstr>6_Purple_Graphical 4x3 Tempate Segoe</vt:lpstr>
      <vt:lpstr>10_Purple_Graphical 4x3 Tempate Segoe</vt:lpstr>
      <vt:lpstr>12_Purple_Graphical 4x3 Tempate Segoe</vt:lpstr>
      <vt:lpstr>5_Purple_Graphical 4x3 Tempate Segoe</vt:lpstr>
      <vt:lpstr>7_Purple_Graphical 4x3 Tempate Segoe</vt:lpstr>
      <vt:lpstr>14_Purple_Graphical 4x3 Tempate Segoe</vt:lpstr>
      <vt:lpstr>Office Theme</vt:lpstr>
      <vt:lpstr>1_Office Theme</vt:lpstr>
      <vt:lpstr>11_Purple_Graphical 4x3 Tempate Segoe</vt:lpstr>
      <vt:lpstr>PowerPoint-præsentation</vt:lpstr>
      <vt:lpstr>PowerPoint-præsentation</vt:lpstr>
      <vt:lpstr>PowerPoint-præsentation</vt:lpstr>
      <vt:lpstr>WHO analgesic ladder: a good concept gone astray Ballantyne and Kalso, BMJ 2016</vt:lpstr>
      <vt:lpstr>PowerPoint-præsentation</vt:lpstr>
      <vt:lpstr>   The opioid epidemic in United States</vt:lpstr>
      <vt:lpstr>  Identification of the US opioid crisis  </vt:lpstr>
      <vt:lpstr>PowerPoint-præsentation</vt:lpstr>
      <vt:lpstr>PowerPoint-præsentation</vt:lpstr>
      <vt:lpstr>Opioid consumption: Why Denmark?</vt:lpstr>
      <vt:lpstr>Estimate of opioid users and consumption in Denmark</vt:lpstr>
      <vt:lpstr>The Danish Health and Morbidity Surveys</vt:lpstr>
      <vt:lpstr>PowerPoint-præsentation</vt:lpstr>
      <vt:lpstr>Conclusions from Danish Health and Morbidity Surveys</vt:lpstr>
      <vt:lpstr>Critical issues on opioids</vt:lpstr>
      <vt:lpstr>Addictive behaviors related to opioid use for chronic pain:  a population-based study Højsted et al., Pain 2013 </vt:lpstr>
      <vt:lpstr>The role of benzodiazepines in opioid treatment of CNCP</vt:lpstr>
      <vt:lpstr> Other concepts and definitions surounding opioid addiction </vt:lpstr>
      <vt:lpstr>Addiction - ICD - 10</vt:lpstr>
      <vt:lpstr>  Diagnostic and Statistical Manual for Mental Disorders, Fifth Edition (DSM-5)  </vt:lpstr>
      <vt:lpstr> Addiction – Portenoy's criteria </vt:lpstr>
      <vt:lpstr>  Prevalence of opioid addiction in a multidisciplinary pain centre  </vt:lpstr>
      <vt:lpstr>  Prevalence of opioid and medicinal cannabis addiction in two multidisciplinary pain centers  </vt:lpstr>
      <vt:lpstr>  Predicting the risk for aberrant opioid use behavior in patients receiving outpatient supportive care consultation at a comprehensive cancer center  </vt:lpstr>
      <vt:lpstr>PowerPoint-præsentation</vt:lpstr>
      <vt:lpstr>Over-all conclusions and future directions</vt:lpstr>
      <vt:lpstr>Reflections on pain management with opioids</vt:lpstr>
      <vt:lpstr>A research 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Amelia Giordano</dc:creator>
  <cp:lastModifiedBy>Per Sjøgren</cp:lastModifiedBy>
  <cp:revision>1082</cp:revision>
  <cp:lastPrinted>2016-08-02T10:08:53Z</cp:lastPrinted>
  <dcterms:created xsi:type="dcterms:W3CDTF">2012-05-17T09:05:48Z</dcterms:created>
  <dcterms:modified xsi:type="dcterms:W3CDTF">2019-01-16T07:26:07Z</dcterms:modified>
</cp:coreProperties>
</file>