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5"/>
  </p:sldMasterIdLst>
  <p:notesMasterIdLst>
    <p:notesMasterId r:id="rId25"/>
  </p:notesMasterIdLst>
  <p:handoutMasterIdLst>
    <p:handoutMasterId r:id="rId26"/>
  </p:handoutMasterIdLst>
  <p:sldIdLst>
    <p:sldId id="256" r:id="rId6"/>
    <p:sldId id="362" r:id="rId7"/>
    <p:sldId id="376" r:id="rId8"/>
    <p:sldId id="377" r:id="rId9"/>
    <p:sldId id="378" r:id="rId10"/>
    <p:sldId id="352" r:id="rId11"/>
    <p:sldId id="354" r:id="rId12"/>
    <p:sldId id="353" r:id="rId13"/>
    <p:sldId id="358" r:id="rId14"/>
    <p:sldId id="357" r:id="rId15"/>
    <p:sldId id="359" r:id="rId16"/>
    <p:sldId id="355" r:id="rId17"/>
    <p:sldId id="360" r:id="rId18"/>
    <p:sldId id="373" r:id="rId19"/>
    <p:sldId id="361" r:id="rId20"/>
    <p:sldId id="334" r:id="rId21"/>
    <p:sldId id="349" r:id="rId22"/>
    <p:sldId id="374" r:id="rId23"/>
    <p:sldId id="379" r:id="rId24"/>
  </p:sldIdLst>
  <p:sldSz cx="9144000" cy="6858000" type="screen4x3"/>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orfatter" initials="F"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B3B3"/>
    <a:srgbClr val="565656"/>
    <a:srgbClr val="1F4A60"/>
    <a:srgbClr val="009C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78099" autoAdjust="0"/>
  </p:normalViewPr>
  <p:slideViewPr>
    <p:cSldViewPr showGuides="1">
      <p:cViewPr>
        <p:scale>
          <a:sx n="80" d="100"/>
          <a:sy n="80" d="100"/>
        </p:scale>
        <p:origin x="-2496" y="-704"/>
      </p:cViewPr>
      <p:guideLst>
        <p:guide orient="horz" pos="3457"/>
        <p:guide orient="horz" pos="1466"/>
        <p:guide orient="horz" pos="1287"/>
        <p:guide pos="862"/>
        <p:guide pos="5329"/>
        <p:guide pos="3026"/>
        <p:guide pos="3169"/>
      </p:guideLst>
    </p:cSldViewPr>
  </p:slideViewPr>
  <p:notesTextViewPr>
    <p:cViewPr>
      <p:scale>
        <a:sx n="3" d="2"/>
        <a:sy n="3" d="2"/>
      </p:scale>
      <p:origin x="0" y="0"/>
    </p:cViewPr>
  </p:notesTextViewPr>
  <p:notesViewPr>
    <p:cSldViewPr>
      <p:cViewPr>
        <p:scale>
          <a:sx n="94" d="100"/>
          <a:sy n="94" d="100"/>
        </p:scale>
        <p:origin x="-2664" y="172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1368224-783D-45D4-8E01-C6797CD4AA7B}" type="datetimeFigureOut">
              <a:rPr lang="da-DK" smtClean="0"/>
              <a:t>17/01/19</a:t>
            </a:fld>
            <a:endParaRPr lang="da-DK"/>
          </a:p>
        </p:txBody>
      </p:sp>
      <p:sp>
        <p:nvSpPr>
          <p:cNvPr id="4" name="Pladsholder til sidefod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68FBAE6E-1523-45A2-85E9-427F6A2BA3D3}" type="slidenum">
              <a:rPr lang="da-DK" smtClean="0"/>
              <a:t>‹#›</a:t>
            </a:fld>
            <a:endParaRPr lang="da-DK"/>
          </a:p>
        </p:txBody>
      </p:sp>
    </p:spTree>
    <p:extLst>
      <p:ext uri="{BB962C8B-B14F-4D97-AF65-F5344CB8AC3E}">
        <p14:creationId xmlns:p14="http://schemas.microsoft.com/office/powerpoint/2010/main" val="16511320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5EB28D1-58D8-4EBA-AD4A-3097FCE67AD9}" type="datetimeFigureOut">
              <a:rPr lang="da-DK" smtClean="0"/>
              <a:t>17/01/19</a:t>
            </a:fld>
            <a:endParaRPr lang="da-DK" dirty="0"/>
          </a:p>
        </p:txBody>
      </p:sp>
      <p:sp>
        <p:nvSpPr>
          <p:cNvPr id="4" name="Pladsholder til slidebillede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2E91502-756A-4244-B8CC-0FD4F7A5EFF5}" type="slidenum">
              <a:rPr lang="da-DK" smtClean="0"/>
              <a:t>‹#›</a:t>
            </a:fld>
            <a:endParaRPr lang="da-DK" dirty="0"/>
          </a:p>
        </p:txBody>
      </p:sp>
    </p:spTree>
    <p:extLst>
      <p:ext uri="{BB962C8B-B14F-4D97-AF65-F5344CB8AC3E}">
        <p14:creationId xmlns:p14="http://schemas.microsoft.com/office/powerpoint/2010/main" val="3427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US" sz="2500" noProof="0" dirty="0"/>
          </a:p>
        </p:txBody>
      </p:sp>
      <p:sp>
        <p:nvSpPr>
          <p:cNvPr id="4" name="Pladsholder til diasnummer 3"/>
          <p:cNvSpPr>
            <a:spLocks noGrp="1"/>
          </p:cNvSpPr>
          <p:nvPr>
            <p:ph type="sldNum" sz="quarter" idx="10"/>
          </p:nvPr>
        </p:nvSpPr>
        <p:spPr/>
        <p:txBody>
          <a:bodyPr/>
          <a:lstStyle/>
          <a:p>
            <a:fld id="{22E91502-756A-4244-B8CC-0FD4F7A5EFF5}" type="slidenum">
              <a:rPr lang="da-DK" smtClean="0"/>
              <a:t>1</a:t>
            </a:fld>
            <a:endParaRPr lang="da-DK" dirty="0"/>
          </a:p>
        </p:txBody>
      </p:sp>
    </p:spTree>
    <p:extLst>
      <p:ext uri="{BB962C8B-B14F-4D97-AF65-F5344CB8AC3E}">
        <p14:creationId xmlns:p14="http://schemas.microsoft.com/office/powerpoint/2010/main" val="2068789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diasnummer 3"/>
          <p:cNvSpPr>
            <a:spLocks noGrp="1"/>
          </p:cNvSpPr>
          <p:nvPr>
            <p:ph type="sldNum" sz="quarter" idx="10"/>
          </p:nvPr>
        </p:nvSpPr>
        <p:spPr/>
        <p:txBody>
          <a:bodyPr/>
          <a:lstStyle/>
          <a:p>
            <a:fld id="{22E91502-756A-4244-B8CC-0FD4F7A5EFF5}" type="slidenum">
              <a:rPr lang="da-DK" smtClean="0"/>
              <a:t>2</a:t>
            </a:fld>
            <a:endParaRPr lang="da-DK" dirty="0"/>
          </a:p>
        </p:txBody>
      </p:sp>
    </p:spTree>
    <p:extLst>
      <p:ext uri="{BB962C8B-B14F-4D97-AF65-F5344CB8AC3E}">
        <p14:creationId xmlns:p14="http://schemas.microsoft.com/office/powerpoint/2010/main" val="51927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6</a:t>
            </a:fld>
            <a:endParaRPr lang="da-DK" dirty="0"/>
          </a:p>
        </p:txBody>
      </p:sp>
    </p:spTree>
    <p:extLst>
      <p:ext uri="{BB962C8B-B14F-4D97-AF65-F5344CB8AC3E}">
        <p14:creationId xmlns:p14="http://schemas.microsoft.com/office/powerpoint/2010/main" val="2647189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7</a:t>
            </a:fld>
            <a:endParaRPr lang="da-DK" dirty="0"/>
          </a:p>
        </p:txBody>
      </p:sp>
    </p:spTree>
    <p:extLst>
      <p:ext uri="{BB962C8B-B14F-4D97-AF65-F5344CB8AC3E}">
        <p14:creationId xmlns:p14="http://schemas.microsoft.com/office/powerpoint/2010/main" val="2647189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8</a:t>
            </a:fld>
            <a:endParaRPr lang="da-DK" dirty="0"/>
          </a:p>
        </p:txBody>
      </p:sp>
    </p:spTree>
    <p:extLst>
      <p:ext uri="{BB962C8B-B14F-4D97-AF65-F5344CB8AC3E}">
        <p14:creationId xmlns:p14="http://schemas.microsoft.com/office/powerpoint/2010/main" val="2647189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9</a:t>
            </a:fld>
            <a:endParaRPr lang="da-DK" dirty="0"/>
          </a:p>
        </p:txBody>
      </p:sp>
    </p:spTree>
    <p:extLst>
      <p:ext uri="{BB962C8B-B14F-4D97-AF65-F5344CB8AC3E}">
        <p14:creationId xmlns:p14="http://schemas.microsoft.com/office/powerpoint/2010/main" val="2647189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10</a:t>
            </a:fld>
            <a:endParaRPr lang="da-DK" dirty="0"/>
          </a:p>
        </p:txBody>
      </p:sp>
    </p:spTree>
    <p:extLst>
      <p:ext uri="{BB962C8B-B14F-4D97-AF65-F5344CB8AC3E}">
        <p14:creationId xmlns:p14="http://schemas.microsoft.com/office/powerpoint/2010/main" val="2647189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11</a:t>
            </a:fld>
            <a:endParaRPr lang="da-DK" dirty="0"/>
          </a:p>
        </p:txBody>
      </p:sp>
    </p:spTree>
    <p:extLst>
      <p:ext uri="{BB962C8B-B14F-4D97-AF65-F5344CB8AC3E}">
        <p14:creationId xmlns:p14="http://schemas.microsoft.com/office/powerpoint/2010/main" val="2647189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diasnummer 3"/>
          <p:cNvSpPr>
            <a:spLocks noGrp="1"/>
          </p:cNvSpPr>
          <p:nvPr>
            <p:ph type="sldNum" sz="quarter" idx="10"/>
          </p:nvPr>
        </p:nvSpPr>
        <p:spPr/>
        <p:txBody>
          <a:bodyPr/>
          <a:lstStyle/>
          <a:p>
            <a:fld id="{49436F85-577F-4A92-A47F-D540A2BCC821}" type="slidenum">
              <a:rPr lang="en-GB" smtClean="0"/>
              <a:t>12</a:t>
            </a:fld>
            <a:endParaRPr lang="en-GB"/>
          </a:p>
        </p:txBody>
      </p:sp>
    </p:spTree>
    <p:extLst>
      <p:ext uri="{BB962C8B-B14F-4D97-AF65-F5344CB8AC3E}">
        <p14:creationId xmlns:p14="http://schemas.microsoft.com/office/powerpoint/2010/main" val="589834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13</a:t>
            </a:fld>
            <a:endParaRPr lang="da-DK" dirty="0"/>
          </a:p>
        </p:txBody>
      </p:sp>
    </p:spTree>
    <p:extLst>
      <p:ext uri="{BB962C8B-B14F-4D97-AF65-F5344CB8AC3E}">
        <p14:creationId xmlns:p14="http://schemas.microsoft.com/office/powerpoint/2010/main" val="1479061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14</a:t>
            </a:fld>
            <a:endParaRPr lang="da-DK" dirty="0"/>
          </a:p>
        </p:txBody>
      </p:sp>
    </p:spTree>
    <p:extLst>
      <p:ext uri="{BB962C8B-B14F-4D97-AF65-F5344CB8AC3E}">
        <p14:creationId xmlns:p14="http://schemas.microsoft.com/office/powerpoint/2010/main" val="1479061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15</a:t>
            </a:fld>
            <a:endParaRPr lang="da-DK" dirty="0"/>
          </a:p>
        </p:txBody>
      </p:sp>
    </p:spTree>
    <p:extLst>
      <p:ext uri="{BB962C8B-B14F-4D97-AF65-F5344CB8AC3E}">
        <p14:creationId xmlns:p14="http://schemas.microsoft.com/office/powerpoint/2010/main" val="2221570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Pladsholder til diasbillede 1"/>
          <p:cNvSpPr>
            <a:spLocks noGrp="1" noRot="1" noChangeAspect="1" noTextEdit="1"/>
          </p:cNvSpPr>
          <p:nvPr>
            <p:ph type="sldImg"/>
          </p:nvPr>
        </p:nvSpPr>
        <p:spPr>
          <a:ln/>
        </p:spPr>
      </p:sp>
      <p:sp>
        <p:nvSpPr>
          <p:cNvPr id="71683" name="Pladsholder til no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MS PGothic" charset="0"/>
            </a:endParaRPr>
          </a:p>
        </p:txBody>
      </p:sp>
      <p:sp>
        <p:nvSpPr>
          <p:cNvPr id="71684" name="Pladsholder til dias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774700">
              <a:defRPr sz="1200">
                <a:solidFill>
                  <a:schemeClr val="tx1"/>
                </a:solidFill>
                <a:latin typeface="Times New Roman" charset="0"/>
                <a:ea typeface="MS PGothic" charset="0"/>
                <a:cs typeface="MS PGothic" charset="0"/>
              </a:defRPr>
            </a:lvl1pPr>
            <a:lvl2pPr marL="755650" indent="-290513" defTabSz="774700">
              <a:defRPr sz="1200">
                <a:solidFill>
                  <a:schemeClr val="tx1"/>
                </a:solidFill>
                <a:latin typeface="Times New Roman" charset="0"/>
                <a:ea typeface="MS PGothic" charset="0"/>
                <a:cs typeface="MS PGothic" charset="0"/>
              </a:defRPr>
            </a:lvl2pPr>
            <a:lvl3pPr marL="1162050" indent="-231775" defTabSz="774700">
              <a:defRPr sz="1200">
                <a:solidFill>
                  <a:schemeClr val="tx1"/>
                </a:solidFill>
                <a:latin typeface="Times New Roman" charset="0"/>
                <a:ea typeface="MS PGothic" charset="0"/>
                <a:cs typeface="MS PGothic" charset="0"/>
              </a:defRPr>
            </a:lvl3pPr>
            <a:lvl4pPr marL="1627188" indent="-231775" defTabSz="774700">
              <a:defRPr sz="1200">
                <a:solidFill>
                  <a:schemeClr val="tx1"/>
                </a:solidFill>
                <a:latin typeface="Times New Roman" charset="0"/>
                <a:ea typeface="MS PGothic" charset="0"/>
                <a:cs typeface="MS PGothic" charset="0"/>
              </a:defRPr>
            </a:lvl4pPr>
            <a:lvl5pPr marL="2092325" indent="-231775" defTabSz="774700">
              <a:defRPr sz="1200">
                <a:solidFill>
                  <a:schemeClr val="tx1"/>
                </a:solidFill>
                <a:latin typeface="Times New Roman" charset="0"/>
                <a:ea typeface="MS PGothic" charset="0"/>
                <a:cs typeface="MS PGothic" charset="0"/>
              </a:defRPr>
            </a:lvl5pPr>
            <a:lvl6pPr marL="2549525" indent="-231775" defTabSz="774700" eaLnBrk="0" fontAlgn="base" hangingPunct="0">
              <a:spcBef>
                <a:spcPct val="30000"/>
              </a:spcBef>
              <a:spcAft>
                <a:spcPct val="0"/>
              </a:spcAft>
              <a:defRPr sz="1200">
                <a:solidFill>
                  <a:schemeClr val="tx1"/>
                </a:solidFill>
                <a:latin typeface="Times New Roman" charset="0"/>
                <a:ea typeface="MS PGothic" charset="0"/>
                <a:cs typeface="MS PGothic" charset="0"/>
              </a:defRPr>
            </a:lvl6pPr>
            <a:lvl7pPr marL="3006725" indent="-231775" defTabSz="774700" eaLnBrk="0" fontAlgn="base" hangingPunct="0">
              <a:spcBef>
                <a:spcPct val="30000"/>
              </a:spcBef>
              <a:spcAft>
                <a:spcPct val="0"/>
              </a:spcAft>
              <a:defRPr sz="1200">
                <a:solidFill>
                  <a:schemeClr val="tx1"/>
                </a:solidFill>
                <a:latin typeface="Times New Roman" charset="0"/>
                <a:ea typeface="MS PGothic" charset="0"/>
                <a:cs typeface="MS PGothic" charset="0"/>
              </a:defRPr>
            </a:lvl7pPr>
            <a:lvl8pPr marL="3463925" indent="-231775" defTabSz="774700" eaLnBrk="0" fontAlgn="base" hangingPunct="0">
              <a:spcBef>
                <a:spcPct val="30000"/>
              </a:spcBef>
              <a:spcAft>
                <a:spcPct val="0"/>
              </a:spcAft>
              <a:defRPr sz="1200">
                <a:solidFill>
                  <a:schemeClr val="tx1"/>
                </a:solidFill>
                <a:latin typeface="Times New Roman" charset="0"/>
                <a:ea typeface="MS PGothic" charset="0"/>
                <a:cs typeface="MS PGothic" charset="0"/>
              </a:defRPr>
            </a:lvl8pPr>
            <a:lvl9pPr marL="3921125" indent="-231775" defTabSz="774700" eaLnBrk="0" fontAlgn="base" hangingPunct="0">
              <a:spcBef>
                <a:spcPct val="30000"/>
              </a:spcBef>
              <a:spcAft>
                <a:spcPct val="0"/>
              </a:spcAft>
              <a:defRPr sz="1200">
                <a:solidFill>
                  <a:schemeClr val="tx1"/>
                </a:solidFill>
                <a:latin typeface="Times New Roman" charset="0"/>
                <a:ea typeface="MS PGothic" charset="0"/>
                <a:cs typeface="MS PGothic" charset="0"/>
              </a:defRPr>
            </a:lvl9pPr>
          </a:lstStyle>
          <a:p>
            <a:fld id="{AE120024-D723-2B45-83E1-612BFE2542DA}" type="slidenum">
              <a:rPr lang="da-DK" sz="1000"/>
              <a:pPr/>
              <a:t>16</a:t>
            </a:fld>
            <a:endParaRPr lang="da-DK" sz="10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17</a:t>
            </a:fld>
            <a:endParaRPr lang="da-DK" dirty="0"/>
          </a:p>
        </p:txBody>
      </p:sp>
    </p:spTree>
    <p:extLst>
      <p:ext uri="{BB962C8B-B14F-4D97-AF65-F5344CB8AC3E}">
        <p14:creationId xmlns:p14="http://schemas.microsoft.com/office/powerpoint/2010/main" val="3154423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22E91502-756A-4244-B8CC-0FD4F7A5EFF5}" type="slidenum">
              <a:rPr lang="da-DK" smtClean="0"/>
              <a:t>18</a:t>
            </a:fld>
            <a:endParaRPr lang="da-DK" dirty="0"/>
          </a:p>
        </p:txBody>
      </p:sp>
    </p:spTree>
    <p:extLst>
      <p:ext uri="{BB962C8B-B14F-4D97-AF65-F5344CB8AC3E}">
        <p14:creationId xmlns:p14="http://schemas.microsoft.com/office/powerpoint/2010/main" val="1374415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diasnummer 3"/>
          <p:cNvSpPr>
            <a:spLocks noGrp="1"/>
          </p:cNvSpPr>
          <p:nvPr>
            <p:ph type="sldNum" sz="quarter" idx="10"/>
          </p:nvPr>
        </p:nvSpPr>
        <p:spPr/>
        <p:txBody>
          <a:bodyPr/>
          <a:lstStyle/>
          <a:p>
            <a:fld id="{22E91502-756A-4244-B8CC-0FD4F7A5EFF5}" type="slidenum">
              <a:rPr lang="da-DK" smtClean="0"/>
              <a:t>19</a:t>
            </a:fld>
            <a:endParaRPr lang="da-DK" dirty="0"/>
          </a:p>
        </p:txBody>
      </p:sp>
    </p:spTree>
    <p:extLst>
      <p:ext uri="{BB962C8B-B14F-4D97-AF65-F5344CB8AC3E}">
        <p14:creationId xmlns:p14="http://schemas.microsoft.com/office/powerpoint/2010/main" val="41851438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wmf"/><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wmf"/><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wmf"/><Relationship Id="rId4"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10" name="Rektangel 9"/>
          <p:cNvSpPr/>
          <p:nvPr userDrawn="1"/>
        </p:nvSpPr>
        <p:spPr>
          <a:xfrm>
            <a:off x="611560" y="2038153"/>
            <a:ext cx="8532007" cy="48224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Rektangel 10"/>
          <p:cNvSpPr/>
          <p:nvPr userDrawn="1"/>
        </p:nvSpPr>
        <p:spPr>
          <a:xfrm>
            <a:off x="8460000" y="2040924"/>
            <a:ext cx="683568" cy="48198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Rektangel 11"/>
          <p:cNvSpPr/>
          <p:nvPr userDrawn="1"/>
        </p:nvSpPr>
        <p:spPr>
          <a:xfrm>
            <a:off x="0" y="0"/>
            <a:ext cx="683568" cy="20381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Rektangel 12"/>
          <p:cNvSpPr/>
          <p:nvPr userDrawn="1"/>
        </p:nvSpPr>
        <p:spPr>
          <a:xfrm>
            <a:off x="0" y="2040924"/>
            <a:ext cx="683568" cy="4819847"/>
          </a:xfrm>
          <a:prstGeom prst="rect">
            <a:avLst/>
          </a:prstGeom>
          <a:solidFill>
            <a:srgbClr val="1F4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itel 1"/>
          <p:cNvSpPr>
            <a:spLocks noGrp="1"/>
          </p:cNvSpPr>
          <p:nvPr>
            <p:ph type="title" hasCustomPrompt="1"/>
          </p:nvPr>
        </p:nvSpPr>
        <p:spPr>
          <a:xfrm>
            <a:off x="1371600" y="2720891"/>
            <a:ext cx="6402625" cy="1981738"/>
          </a:xfrm>
        </p:spPr>
        <p:txBody>
          <a:bodyPr anchor="t" anchorCtr="0"/>
          <a:lstStyle>
            <a:lvl1pPr>
              <a:defRPr sz="3700">
                <a:solidFill>
                  <a:schemeClr val="bg1"/>
                </a:solidFill>
              </a:defRPr>
            </a:lvl1pPr>
          </a:lstStyle>
          <a:p>
            <a:r>
              <a:rPr lang="da-DK" dirty="0" smtClean="0"/>
              <a:t>Overskrift 37pt skrives her</a:t>
            </a:r>
            <a:br>
              <a:rPr lang="da-DK" dirty="0" smtClean="0"/>
            </a:br>
            <a:r>
              <a:rPr lang="da-DK" dirty="0" smtClean="0"/>
              <a:t>i to eller flere linjer</a:t>
            </a:r>
            <a:endParaRPr lang="da-DK" dirty="0"/>
          </a:p>
        </p:txBody>
      </p:sp>
      <p:sp>
        <p:nvSpPr>
          <p:cNvPr id="3" name="Undertitel 2"/>
          <p:cNvSpPr>
            <a:spLocks noGrp="1"/>
          </p:cNvSpPr>
          <p:nvPr>
            <p:ph type="subTitle" idx="1" hasCustomPrompt="1"/>
          </p:nvPr>
        </p:nvSpPr>
        <p:spPr>
          <a:xfrm>
            <a:off x="1371600" y="5101432"/>
            <a:ext cx="6400800" cy="888504"/>
          </a:xfrm>
        </p:spPr>
        <p:txBody>
          <a:bodyPr/>
          <a:lstStyle>
            <a:lvl1pPr marL="0" indent="0" algn="l">
              <a:lnSpc>
                <a:spcPct val="89000"/>
              </a:lnSpc>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smtClean="0"/>
              <a:t>Underoverskrift 20pt skrives her i to linjer eller max tre linjer</a:t>
            </a:r>
          </a:p>
        </p:txBody>
      </p:sp>
      <p:sp>
        <p:nvSpPr>
          <p:cNvPr id="19" name="Pladsholder til tekst 3"/>
          <p:cNvSpPr>
            <a:spLocks noGrp="1"/>
          </p:cNvSpPr>
          <p:nvPr>
            <p:ph type="body" sz="quarter" idx="13" hasCustomPrompt="1"/>
          </p:nvPr>
        </p:nvSpPr>
        <p:spPr>
          <a:xfrm>
            <a:off x="1371600" y="399192"/>
            <a:ext cx="3659188" cy="358444"/>
          </a:xfrm>
        </p:spPr>
        <p:txBody>
          <a:bodyPr/>
          <a:lstStyle>
            <a:lvl1pPr marL="0" indent="0">
              <a:buNone/>
              <a:defRPr lang="da-DK" sz="1200" b="1" kern="1200" dirty="0">
                <a:solidFill>
                  <a:srgbClr val="B3B3B3"/>
                </a:solidFill>
                <a:latin typeface="+mn-lt"/>
                <a:ea typeface="+mn-ea"/>
                <a:cs typeface="+mn-cs"/>
              </a:defRPr>
            </a:lvl1pPr>
          </a:lstStyle>
          <a:p>
            <a:pPr lvl="0"/>
            <a:r>
              <a:rPr lang="da-DK" dirty="0" smtClean="0"/>
              <a:t>Evt. center/afdeling/enhed skrives her</a:t>
            </a:r>
            <a:endParaRPr lang="da-DK" dirty="0"/>
          </a:p>
        </p:txBody>
      </p:sp>
      <p:sp>
        <p:nvSpPr>
          <p:cNvPr id="17" name="Tekstfelt 4"/>
          <p:cNvSpPr txBox="1"/>
          <p:nvPr userDrawn="1"/>
        </p:nvSpPr>
        <p:spPr>
          <a:xfrm>
            <a:off x="1371600" y="207098"/>
            <a:ext cx="3200400" cy="215444"/>
          </a:xfrm>
          <a:prstGeom prst="rect">
            <a:avLst/>
          </a:prstGeom>
          <a:noFill/>
        </p:spPr>
        <p:txBody>
          <a:bodyPr wrap="square" lIns="0" tIns="0" rIns="0" bIns="0" rtlCol="0">
            <a:noAutofit/>
          </a:bodyPr>
          <a:lstStyle/>
          <a:p>
            <a:r>
              <a:rPr lang="da-DK" sz="1200" b="1" noProof="0" dirty="0" smtClean="0">
                <a:solidFill>
                  <a:srgbClr val="565656"/>
                </a:solidFill>
              </a:rPr>
              <a:t>Bispebjerg and Frederiksberg Hospital</a:t>
            </a:r>
          </a:p>
        </p:txBody>
      </p:sp>
      <p:sp>
        <p:nvSpPr>
          <p:cNvPr id="4" name="Pladsholder til dato 3"/>
          <p:cNvSpPr>
            <a:spLocks noGrp="1"/>
          </p:cNvSpPr>
          <p:nvPr>
            <p:ph type="dt" sz="half" idx="10"/>
          </p:nvPr>
        </p:nvSpPr>
        <p:spPr>
          <a:xfrm>
            <a:off x="4788024" y="6289200"/>
            <a:ext cx="3429744" cy="164136"/>
          </a:xfrm>
        </p:spPr>
        <p:txBody>
          <a:bodyPr/>
          <a:lstStyle>
            <a:lvl1pPr>
              <a:defRPr>
                <a:solidFill>
                  <a:schemeClr val="bg1"/>
                </a:solidFill>
              </a:defRPr>
            </a:lvl1pPr>
          </a:lstStyle>
          <a:p>
            <a:r>
              <a:rPr lang="da-DK" smtClean="0"/>
              <a:t>Bispebjerg and Frederiksberg Hospital, University of Copenhagen</a:t>
            </a:r>
            <a:endParaRPr lang="da-DK" dirty="0"/>
          </a:p>
        </p:txBody>
      </p:sp>
      <p:sp>
        <p:nvSpPr>
          <p:cNvPr id="5" name="Pladsholder til sidefod 4"/>
          <p:cNvSpPr>
            <a:spLocks noGrp="1"/>
          </p:cNvSpPr>
          <p:nvPr>
            <p:ph type="ftr" sz="quarter" idx="11"/>
          </p:nvPr>
        </p:nvSpPr>
        <p:spPr/>
        <p:txBody>
          <a:bodyPr/>
          <a:lstStyle>
            <a:lvl1pPr>
              <a:defRPr>
                <a:solidFill>
                  <a:schemeClr val="bg1"/>
                </a:solidFill>
              </a:defRPr>
            </a:lvl1pPr>
          </a:lstStyle>
          <a:p>
            <a:r>
              <a:rPr lang="en-US" smtClean="0"/>
              <a:t>Social inequality in admittance to SPC</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a:t>
            </a:fld>
            <a:endParaRPr lang="da-DK" dirty="0"/>
          </a:p>
        </p:txBody>
      </p:sp>
      <p:sp>
        <p:nvSpPr>
          <p:cNvPr id="22" name="AutoShape 4"/>
          <p:cNvSpPr>
            <a:spLocks/>
          </p:cNvSpPr>
          <p:nvPr userDrawn="1"/>
        </p:nvSpPr>
        <p:spPr bwMode="gray">
          <a:xfrm>
            <a:off x="9291215" y="10191"/>
            <a:ext cx="1742691" cy="1097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l" eaLnBrk="1" hangingPunct="1">
              <a:spcBef>
                <a:spcPct val="0"/>
              </a:spcBef>
              <a:spcAft>
                <a:spcPts val="600"/>
              </a:spcAft>
              <a:buFontTx/>
              <a:buNone/>
              <a:defRPr/>
            </a:pP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Indsæt hjælpelinjer til placering af objekter</a:t>
            </a:r>
          </a:p>
          <a:p>
            <a:pPr algn="l" eaLnBrk="1" hangingPunct="1">
              <a:spcBef>
                <a:spcPct val="0"/>
              </a:spcBef>
              <a:spcAft>
                <a:spcPts val="240"/>
              </a:spcAft>
              <a:buFontTx/>
              <a:buNone/>
              <a:defRPr/>
            </a:pP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1. </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Højreklik uden for slidet og vælg </a:t>
            </a: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Gitter og hjælpelinjer</a:t>
            </a:r>
          </a:p>
          <a:p>
            <a:pPr algn="l" eaLnBrk="1" hangingPunct="1">
              <a:spcBef>
                <a:spcPct val="0"/>
              </a:spcBef>
              <a:spcAft>
                <a:spcPts val="240"/>
              </a:spcAft>
              <a:buFontTx/>
              <a:buNone/>
              <a:defRPr/>
            </a:pP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2. </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Sæt kryds ved </a:t>
            </a: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Vis tegnehjælpelinjer på skærmen</a:t>
            </a:r>
          </a:p>
          <a:p>
            <a:pPr algn="l" eaLnBrk="1" hangingPunct="1">
              <a:spcBef>
                <a:spcPct val="0"/>
              </a:spcBef>
              <a:spcAft>
                <a:spcPts val="240"/>
              </a:spcAft>
              <a:buFontTx/>
              <a:buNone/>
              <a:defRPr/>
            </a:pP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3.</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 Vælg </a:t>
            </a: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OK</a:t>
            </a:r>
          </a:p>
        </p:txBody>
      </p:sp>
      <p:grpSp>
        <p:nvGrpSpPr>
          <p:cNvPr id="18" name="Group 17"/>
          <p:cNvGrpSpPr/>
          <p:nvPr userDrawn="1"/>
        </p:nvGrpSpPr>
        <p:grpSpPr>
          <a:xfrm>
            <a:off x="-2196752" y="3952489"/>
            <a:ext cx="2046559" cy="2824883"/>
            <a:chOff x="-2196752" y="3952489"/>
            <a:chExt cx="2046559" cy="2824883"/>
          </a:xfrm>
        </p:grpSpPr>
        <p:grpSp>
          <p:nvGrpSpPr>
            <p:cNvPr id="25" name="Gruppe 24"/>
            <p:cNvGrpSpPr/>
            <p:nvPr userDrawn="1"/>
          </p:nvGrpSpPr>
          <p:grpSpPr>
            <a:xfrm>
              <a:off x="-2196752" y="3952489"/>
              <a:ext cx="2046559" cy="2824883"/>
              <a:chOff x="-2167432" y="3952489"/>
              <a:chExt cx="2046559" cy="2824883"/>
            </a:xfrm>
          </p:grpSpPr>
          <p:sp>
            <p:nvSpPr>
              <p:cNvPr id="20" name="Text Box 48"/>
              <p:cNvSpPr txBox="1">
                <a:spLocks noChangeArrowheads="1"/>
              </p:cNvSpPr>
              <p:nvPr/>
            </p:nvSpPr>
            <p:spPr bwMode="auto">
              <a:xfrm>
                <a:off x="-2167432" y="3952489"/>
                <a:ext cx="2046559" cy="1300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Aft>
                    <a:spcPts val="250"/>
                  </a:spcAft>
                  <a:defRPr/>
                </a:pPr>
                <a:r>
                  <a:rPr lang="da-DK" sz="900" b="1" noProof="1" smtClean="0">
                    <a:solidFill>
                      <a:schemeClr val="bg1">
                        <a:lumMod val="50000"/>
                      </a:schemeClr>
                    </a:solidFill>
                    <a:latin typeface="Arial" panose="020B0604020202020204" pitchFamily="34" charset="0"/>
                    <a:cs typeface="Arial" panose="020B0604020202020204" pitchFamily="34" charset="0"/>
                  </a:rPr>
                  <a:t>Indsætte Titel/beskrivelse og Navn</a:t>
                </a:r>
              </a:p>
              <a:p>
                <a:pPr algn="r" eaLnBrk="1" hangingPunct="1">
                  <a:spcAft>
                    <a:spcPts val="250"/>
                  </a:spcAft>
                  <a:defRPr/>
                </a:pPr>
                <a:r>
                  <a:rPr lang="da-DK" altLang="da-DK" sz="900" b="1" noProof="1" smtClean="0">
                    <a:solidFill>
                      <a:schemeClr val="bg1">
                        <a:lumMod val="50000"/>
                      </a:schemeClr>
                    </a:solidFill>
                    <a:latin typeface="Arial" panose="020B0604020202020204" pitchFamily="34" charset="0"/>
                    <a:cs typeface="Arial" panose="020B0604020202020204" pitchFamily="34" charset="0"/>
                  </a:rPr>
                  <a:t>1. </a:t>
                </a:r>
                <a:r>
                  <a:rPr lang="da-DK" altLang="da-DK" sz="900" noProof="1" smtClean="0">
                    <a:solidFill>
                      <a:schemeClr val="bg1">
                        <a:lumMod val="50000"/>
                      </a:schemeClr>
                    </a:solidFill>
                    <a:latin typeface="Arial" panose="020B0604020202020204" pitchFamily="34" charset="0"/>
                    <a:cs typeface="Arial" panose="020B0604020202020204" pitchFamily="34" charset="0"/>
                  </a:rPr>
                  <a:t>Vælg </a:t>
                </a:r>
                <a:r>
                  <a:rPr lang="da-DK" altLang="da-DK" sz="900" b="1" noProof="1" smtClean="0">
                    <a:solidFill>
                      <a:schemeClr val="bg1">
                        <a:lumMod val="50000"/>
                      </a:schemeClr>
                    </a:solidFill>
                    <a:latin typeface="Arial" panose="020B0604020202020204" pitchFamily="34" charset="0"/>
                    <a:cs typeface="Arial" panose="020B0604020202020204" pitchFamily="34" charset="0"/>
                  </a:rPr>
                  <a:t>Indsæt</a:t>
                </a:r>
                <a:r>
                  <a:rPr lang="da-DK" altLang="da-DK" sz="900" noProof="1" smtClean="0">
                    <a:solidFill>
                      <a:schemeClr val="bg1">
                        <a:lumMod val="50000"/>
                      </a:schemeClr>
                    </a:solidFill>
                    <a:latin typeface="Arial" panose="020B0604020202020204" pitchFamily="34" charset="0"/>
                    <a:cs typeface="Arial" panose="020B0604020202020204" pitchFamily="34" charset="0"/>
                  </a:rPr>
                  <a:t> i topmenuen </a:t>
                </a:r>
              </a:p>
              <a:p>
                <a:pPr algn="r" eaLnBrk="1" hangingPunct="1">
                  <a:spcAft>
                    <a:spcPts val="250"/>
                  </a:spcAft>
                  <a:defRPr/>
                </a:pPr>
                <a:r>
                  <a:rPr lang="da-DK" altLang="da-DK" sz="900" b="1" noProof="1" smtClean="0">
                    <a:solidFill>
                      <a:schemeClr val="bg1">
                        <a:lumMod val="50000"/>
                      </a:schemeClr>
                    </a:solidFill>
                    <a:latin typeface="Arial" panose="020B0604020202020204" pitchFamily="34" charset="0"/>
                    <a:cs typeface="Arial" panose="020B0604020202020204" pitchFamily="34" charset="0"/>
                  </a:rPr>
                  <a:t>2. </a:t>
                </a:r>
                <a:r>
                  <a:rPr lang="da-DK" altLang="da-DK" sz="900" noProof="1" smtClean="0">
                    <a:solidFill>
                      <a:schemeClr val="bg1">
                        <a:lumMod val="50000"/>
                      </a:schemeClr>
                    </a:solidFill>
                    <a:latin typeface="Arial" panose="020B0604020202020204" pitchFamily="34" charset="0"/>
                    <a:cs typeface="Arial" panose="020B0604020202020204" pitchFamily="34" charset="0"/>
                  </a:rPr>
                  <a:t>Vælg </a:t>
                </a:r>
                <a:r>
                  <a:rPr lang="da-DK" altLang="da-DK" sz="900" b="1" noProof="1" smtClean="0">
                    <a:solidFill>
                      <a:schemeClr val="bg1">
                        <a:lumMod val="50000"/>
                      </a:schemeClr>
                    </a:solidFill>
                    <a:latin typeface="Arial" panose="020B0604020202020204" pitchFamily="34" charset="0"/>
                    <a:cs typeface="Arial" panose="020B0604020202020204" pitchFamily="34" charset="0"/>
                  </a:rPr>
                  <a:t>Sidehoved og Sidefod</a:t>
                </a:r>
              </a:p>
              <a:p>
                <a:pPr algn="r" eaLnBrk="1" hangingPunct="1">
                  <a:spcAft>
                    <a:spcPts val="250"/>
                  </a:spcAft>
                  <a:defRPr/>
                </a:pPr>
                <a:r>
                  <a:rPr lang="da-DK" sz="900" b="1" noProof="1" smtClean="0">
                    <a:solidFill>
                      <a:schemeClr val="bg1">
                        <a:lumMod val="50000"/>
                      </a:schemeClr>
                    </a:solidFill>
                    <a:latin typeface="Arial" panose="020B0604020202020204" pitchFamily="34" charset="0"/>
                    <a:cs typeface="Arial" panose="020B0604020202020204" pitchFamily="34" charset="0"/>
                  </a:rPr>
                  <a:t>3. </a:t>
                </a:r>
                <a:r>
                  <a:rPr lang="da-DK" sz="900" noProof="1" smtClean="0">
                    <a:solidFill>
                      <a:schemeClr val="bg1">
                        <a:lumMod val="50000"/>
                      </a:schemeClr>
                    </a:solidFill>
                    <a:latin typeface="Arial" panose="020B0604020202020204" pitchFamily="34" charset="0"/>
                    <a:cs typeface="Arial" panose="020B0604020202020204" pitchFamily="34" charset="0"/>
                  </a:rPr>
                  <a:t>Indtast</a:t>
                </a:r>
                <a:r>
                  <a:rPr lang="da-DK" sz="900" baseline="0" noProof="1" smtClean="0">
                    <a:solidFill>
                      <a:schemeClr val="bg1">
                        <a:lumMod val="50000"/>
                      </a:schemeClr>
                    </a:solidFill>
                    <a:latin typeface="Arial" panose="020B0604020202020204" pitchFamily="34" charset="0"/>
                    <a:cs typeface="Arial" panose="020B0604020202020204" pitchFamily="34" charset="0"/>
                  </a:rPr>
                  <a:t> dit navn, hvor der står </a:t>
                </a:r>
                <a:r>
                  <a:rPr lang="da-DK" sz="900" b="1" baseline="0" noProof="1" smtClean="0">
                    <a:solidFill>
                      <a:schemeClr val="bg1">
                        <a:lumMod val="50000"/>
                      </a:schemeClr>
                    </a:solidFill>
                    <a:latin typeface="Arial" panose="020B0604020202020204" pitchFamily="34" charset="0"/>
                    <a:cs typeface="Arial" panose="020B0604020202020204" pitchFamily="34" charset="0"/>
                  </a:rPr>
                  <a:t>Navn</a:t>
                </a:r>
                <a:endParaRPr lang="da-DK" sz="900" b="1" noProof="1" smtClean="0">
                  <a:solidFill>
                    <a:schemeClr val="bg1">
                      <a:lumMod val="50000"/>
                    </a:schemeClr>
                  </a:solidFill>
                  <a:latin typeface="Arial" panose="020B0604020202020204" pitchFamily="34" charset="0"/>
                  <a:cs typeface="Arial" panose="020B0604020202020204" pitchFamily="34" charset="0"/>
                </a:endParaRPr>
              </a:p>
              <a:p>
                <a:pPr algn="r" eaLnBrk="1" hangingPunct="1">
                  <a:spcAft>
                    <a:spcPts val="250"/>
                  </a:spcAft>
                  <a:defRPr/>
                </a:pPr>
                <a:r>
                  <a:rPr lang="da-DK" sz="900" b="1" noProof="1" smtClean="0">
                    <a:solidFill>
                      <a:schemeClr val="bg1">
                        <a:lumMod val="50000"/>
                      </a:schemeClr>
                    </a:solidFill>
                    <a:latin typeface="Arial" panose="020B0604020202020204" pitchFamily="34" charset="0"/>
                    <a:cs typeface="Arial" panose="020B0604020202020204" pitchFamily="34" charset="0"/>
                  </a:rPr>
                  <a:t>4. </a:t>
                </a:r>
                <a:r>
                  <a:rPr lang="da-DK" sz="900" noProof="1" smtClean="0">
                    <a:solidFill>
                      <a:schemeClr val="bg1">
                        <a:lumMod val="50000"/>
                      </a:schemeClr>
                    </a:solidFill>
                    <a:latin typeface="Arial" panose="020B0604020202020204" pitchFamily="34" charset="0"/>
                    <a:cs typeface="Arial" panose="020B0604020202020204" pitchFamily="34" charset="0"/>
                  </a:rPr>
                  <a:t>Indsæt Titel/beskrivelse</a:t>
                </a:r>
                <a:r>
                  <a:rPr lang="da-DK" sz="900" baseline="0" noProof="1" smtClean="0">
                    <a:solidFill>
                      <a:schemeClr val="bg1">
                        <a:lumMod val="50000"/>
                      </a:schemeClr>
                    </a:solidFill>
                    <a:latin typeface="Arial" panose="020B0604020202020204" pitchFamily="34" charset="0"/>
                    <a:cs typeface="Arial" panose="020B0604020202020204" pitchFamily="34" charset="0"/>
                  </a:rPr>
                  <a:t> hvor der står </a:t>
                </a:r>
                <a:r>
                  <a:rPr lang="da-DK" sz="900" b="1" kern="1200" noProof="1" smtClean="0">
                    <a:solidFill>
                      <a:schemeClr val="bg1">
                        <a:lumMod val="50000"/>
                      </a:schemeClr>
                    </a:solidFill>
                    <a:latin typeface="Arial" panose="020B0604020202020204" pitchFamily="34" charset="0"/>
                    <a:ea typeface="+mn-ea"/>
                    <a:cs typeface="Arial" panose="020B0604020202020204" pitchFamily="34" charset="0"/>
                  </a:rPr>
                  <a:t>Titel/beskrivelse</a:t>
                </a:r>
                <a:endParaRPr lang="da-DK" sz="900" b="1" noProof="1" smtClean="0">
                  <a:solidFill>
                    <a:schemeClr val="bg1">
                      <a:lumMod val="50000"/>
                    </a:schemeClr>
                  </a:solidFill>
                  <a:latin typeface="Arial" panose="020B0604020202020204" pitchFamily="34" charset="0"/>
                  <a:cs typeface="Arial" panose="020B0604020202020204" pitchFamily="34" charset="0"/>
                </a:endParaRPr>
              </a:p>
              <a:p>
                <a:pPr algn="r" eaLnBrk="1" hangingPunct="1">
                  <a:spcAft>
                    <a:spcPts val="250"/>
                  </a:spcAft>
                  <a:defRPr/>
                </a:pPr>
                <a:r>
                  <a:rPr lang="da-DK" sz="900" b="1" noProof="1" smtClean="0">
                    <a:solidFill>
                      <a:schemeClr val="bg1">
                        <a:lumMod val="50000"/>
                      </a:schemeClr>
                    </a:solidFill>
                    <a:latin typeface="Arial" panose="020B0604020202020204" pitchFamily="34" charset="0"/>
                    <a:cs typeface="Arial" panose="020B0604020202020204" pitchFamily="34" charset="0"/>
                  </a:rPr>
                  <a:t>5. </a:t>
                </a:r>
                <a:r>
                  <a:rPr lang="da-DK" sz="900" noProof="1" smtClean="0">
                    <a:solidFill>
                      <a:schemeClr val="bg1">
                        <a:lumMod val="50000"/>
                      </a:schemeClr>
                    </a:solidFill>
                    <a:latin typeface="Arial" panose="020B0604020202020204" pitchFamily="34" charset="0"/>
                    <a:cs typeface="Arial" panose="020B0604020202020204" pitchFamily="34" charset="0"/>
                  </a:rPr>
                  <a:t>Vælg </a:t>
                </a:r>
                <a:r>
                  <a:rPr lang="da-DK" sz="900" b="1" noProof="1" smtClean="0">
                    <a:solidFill>
                      <a:schemeClr val="bg1">
                        <a:lumMod val="50000"/>
                      </a:schemeClr>
                    </a:solidFill>
                    <a:latin typeface="Arial" panose="020B0604020202020204" pitchFamily="34" charset="0"/>
                    <a:cs typeface="Arial" panose="020B0604020202020204" pitchFamily="34" charset="0"/>
                  </a:rPr>
                  <a:t>Anvend på alle </a:t>
                </a:r>
                <a:r>
                  <a:rPr lang="da-DK" sz="900" noProof="1" smtClean="0">
                    <a:solidFill>
                      <a:schemeClr val="bg1">
                        <a:lumMod val="50000"/>
                      </a:schemeClr>
                    </a:solidFill>
                    <a:latin typeface="Arial" panose="020B0604020202020204" pitchFamily="34" charset="0"/>
                    <a:cs typeface="Arial" panose="020B0604020202020204" pitchFamily="34" charset="0"/>
                  </a:rPr>
                  <a:t>eller </a:t>
                </a:r>
                <a:r>
                  <a:rPr lang="da-DK" sz="900" b="1" noProof="1" smtClean="0">
                    <a:solidFill>
                      <a:schemeClr val="bg1">
                        <a:lumMod val="50000"/>
                      </a:schemeClr>
                    </a:solidFill>
                    <a:latin typeface="Arial" panose="020B0604020202020204" pitchFamily="34" charset="0"/>
                    <a:cs typeface="Arial" panose="020B0604020202020204" pitchFamily="34" charset="0"/>
                  </a:rPr>
                  <a:t>Anvend</a:t>
                </a:r>
                <a:r>
                  <a:rPr lang="da-DK" sz="900" noProof="1" smtClean="0">
                    <a:solidFill>
                      <a:schemeClr val="bg1">
                        <a:lumMod val="50000"/>
                      </a:schemeClr>
                    </a:solidFill>
                    <a:latin typeface="Arial" panose="020B0604020202020204" pitchFamily="34" charset="0"/>
                    <a:cs typeface="Arial" panose="020B0604020202020204" pitchFamily="34" charset="0"/>
                  </a:rPr>
                  <a:t> hvis det kun skal være på et enkel slide</a:t>
                </a:r>
              </a:p>
            </p:txBody>
          </p:sp>
          <p:grpSp>
            <p:nvGrpSpPr>
              <p:cNvPr id="9" name="Gruppe 8"/>
              <p:cNvGrpSpPr/>
              <p:nvPr userDrawn="1"/>
            </p:nvGrpSpPr>
            <p:grpSpPr>
              <a:xfrm>
                <a:off x="-2167432" y="5314312"/>
                <a:ext cx="2046559" cy="1463060"/>
                <a:chOff x="-2364901" y="4975472"/>
                <a:chExt cx="2046559" cy="1463060"/>
              </a:xfrm>
            </p:grpSpPr>
            <p:pic>
              <p:nvPicPr>
                <p:cNvPr id="2" name="Billede 1"/>
                <p:cNvPicPr>
                  <a:picLocks noChangeAspect="1"/>
                </p:cNvPicPr>
                <p:nvPr userDrawn="1"/>
              </p:nvPicPr>
              <p:blipFill>
                <a:blip r:embed="rId2"/>
                <a:stretch>
                  <a:fillRect/>
                </a:stretch>
              </p:blipFill>
              <p:spPr>
                <a:xfrm>
                  <a:off x="-2364901" y="4975472"/>
                  <a:ext cx="2046559" cy="1463060"/>
                </a:xfrm>
                <a:prstGeom prst="rect">
                  <a:avLst/>
                </a:prstGeom>
              </p:spPr>
            </p:pic>
            <p:sp>
              <p:nvSpPr>
                <p:cNvPr id="7" name="Rektangel 6"/>
                <p:cNvSpPr/>
                <p:nvPr userDrawn="1"/>
              </p:nvSpPr>
              <p:spPr>
                <a:xfrm>
                  <a:off x="-2157169" y="5721682"/>
                  <a:ext cx="1364573" cy="10810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smtClean="0"/>
                </a:p>
              </p:txBody>
            </p:sp>
            <p:sp>
              <p:nvSpPr>
                <p:cNvPr id="23" name="Rektangel 22"/>
                <p:cNvSpPr/>
                <p:nvPr userDrawn="1"/>
              </p:nvSpPr>
              <p:spPr>
                <a:xfrm>
                  <a:off x="-2202172" y="5952717"/>
                  <a:ext cx="1409576" cy="104575"/>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smtClean="0"/>
                </a:p>
              </p:txBody>
            </p:sp>
          </p:grpSp>
        </p:grpSp>
        <p:pic>
          <p:nvPicPr>
            <p:cNvPr id="24" name="Billede 1"/>
            <p:cNvPicPr>
              <a:picLocks noChangeAspect="1"/>
            </p:cNvPicPr>
            <p:nvPr userDrawn="1"/>
          </p:nvPicPr>
          <p:blipFill rotWithShape="1">
            <a:blip r:embed="rId2"/>
            <a:srcRect l="6362" t="63226" r="91404" b="33649"/>
            <a:stretch/>
          </p:blipFill>
          <p:spPr>
            <a:xfrm>
              <a:off x="-2072073" y="6166241"/>
              <a:ext cx="45719" cy="45719"/>
            </a:xfrm>
            <a:prstGeom prst="rect">
              <a:avLst/>
            </a:prstGeom>
          </p:spPr>
        </p:pic>
      </p:grpSp>
      <p:grpSp>
        <p:nvGrpSpPr>
          <p:cNvPr id="26" name="Logo"/>
          <p:cNvGrpSpPr/>
          <p:nvPr userDrawn="1"/>
        </p:nvGrpSpPr>
        <p:grpSpPr>
          <a:xfrm>
            <a:off x="457200" y="1584000"/>
            <a:ext cx="687600" cy="687600"/>
            <a:chOff x="457200" y="5718575"/>
            <a:chExt cx="687600" cy="687600"/>
          </a:xfrm>
        </p:grpSpPr>
        <p:pic>
          <p:nvPicPr>
            <p:cNvPr id="27" name="Logo H"/>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200" y="5718575"/>
              <a:ext cx="687600" cy="687600"/>
            </a:xfrm>
            <a:prstGeom prst="rect">
              <a:avLst/>
            </a:prstGeom>
          </p:spPr>
        </p:pic>
        <p:pic>
          <p:nvPicPr>
            <p:cNvPr id="28" name="Region"/>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3732" y="5763982"/>
              <a:ext cx="116417" cy="594784"/>
            </a:xfrm>
            <a:prstGeom prst="rect">
              <a:avLst/>
            </a:prstGeom>
          </p:spPr>
        </p:pic>
      </p:grpSp>
      <p:pic>
        <p:nvPicPr>
          <p:cNvPr id="29" name="Billede 2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40153" y="10191"/>
            <a:ext cx="3195839" cy="808586"/>
          </a:xfrm>
          <a:prstGeom prst="rect">
            <a:avLst/>
          </a:prstGeom>
        </p:spPr>
      </p:pic>
    </p:spTree>
    <p:extLst>
      <p:ext uri="{BB962C8B-B14F-4D97-AF65-F5344CB8AC3E}">
        <p14:creationId xmlns:p14="http://schemas.microsoft.com/office/powerpoint/2010/main" val="197394076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Èn tekstspalte">
    <p:spTree>
      <p:nvGrpSpPr>
        <p:cNvPr id="1" name=""/>
        <p:cNvGrpSpPr/>
        <p:nvPr/>
      </p:nvGrpSpPr>
      <p:grpSpPr>
        <a:xfrm>
          <a:off x="0" y="0"/>
          <a:ext cx="0" cy="0"/>
          <a:chOff x="0" y="0"/>
          <a:chExt cx="0" cy="0"/>
        </a:xfrm>
      </p:grpSpPr>
      <p:sp>
        <p:nvSpPr>
          <p:cNvPr id="11" name="Titel 1"/>
          <p:cNvSpPr>
            <a:spLocks noGrp="1"/>
          </p:cNvSpPr>
          <p:nvPr>
            <p:ph type="title" hasCustomPrompt="1"/>
          </p:nvPr>
        </p:nvSpPr>
        <p:spPr>
          <a:xfrm>
            <a:off x="1368000" y="872715"/>
            <a:ext cx="7092000" cy="1161947"/>
          </a:xfrm>
        </p:spPr>
        <p:txBody>
          <a:bodyPr/>
          <a:lstStyle/>
          <a:p>
            <a:r>
              <a:rPr lang="da-DK" dirty="0" smtClean="0"/>
              <a:t>Overskrift 27pt i to eller flere linjer </a:t>
            </a:r>
            <a:br>
              <a:rPr lang="da-DK" dirty="0" smtClean="0"/>
            </a:br>
            <a:r>
              <a:rPr lang="da-DK" dirty="0" smtClean="0"/>
              <a:t>teksten vokser opad</a:t>
            </a:r>
            <a:endParaRPr lang="da-DK" dirty="0"/>
          </a:p>
        </p:txBody>
      </p:sp>
      <p:sp>
        <p:nvSpPr>
          <p:cNvPr id="4" name="Pladsholder til dato 3"/>
          <p:cNvSpPr>
            <a:spLocks noGrp="1"/>
          </p:cNvSpPr>
          <p:nvPr>
            <p:ph type="dt" sz="half" idx="10"/>
          </p:nvPr>
        </p:nvSpPr>
        <p:spPr/>
        <p:txBody>
          <a:bodyPr/>
          <a:lstStyle/>
          <a:p>
            <a:r>
              <a:rPr lang="da-DK" smtClean="0"/>
              <a:t>Bispebjerg and Frederiksberg Hospital, University of Copenhagen</a:t>
            </a:r>
            <a:endParaRPr lang="da-DK" dirty="0"/>
          </a:p>
        </p:txBody>
      </p:sp>
      <p:sp>
        <p:nvSpPr>
          <p:cNvPr id="5" name="Pladsholder til sidefod 4"/>
          <p:cNvSpPr>
            <a:spLocks noGrp="1"/>
          </p:cNvSpPr>
          <p:nvPr>
            <p:ph type="ftr" sz="quarter" idx="11"/>
          </p:nvPr>
        </p:nvSpPr>
        <p:spPr/>
        <p:txBody>
          <a:bodyPr/>
          <a:lstStyle/>
          <a:p>
            <a:r>
              <a:rPr lang="en-US" smtClean="0"/>
              <a:t>Social inequality in admittance to SPC</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a:t>
            </a:fld>
            <a:endParaRPr lang="da-DK" dirty="0"/>
          </a:p>
        </p:txBody>
      </p:sp>
      <p:grpSp>
        <p:nvGrpSpPr>
          <p:cNvPr id="12" name="Gruppe 11"/>
          <p:cNvGrpSpPr/>
          <p:nvPr userDrawn="1"/>
        </p:nvGrpSpPr>
        <p:grpSpPr>
          <a:xfrm>
            <a:off x="-1980728" y="2393789"/>
            <a:ext cx="1833563" cy="2919774"/>
            <a:chOff x="-1980728" y="1411288"/>
            <a:chExt cx="1833563" cy="2919774"/>
          </a:xfrm>
        </p:grpSpPr>
        <p:sp>
          <p:nvSpPr>
            <p:cNvPr id="13" name="AutoShape 4"/>
            <p:cNvSpPr>
              <a:spLocks/>
            </p:cNvSpPr>
            <p:nvPr userDrawn="1"/>
          </p:nvSpPr>
          <p:spPr bwMode="gray">
            <a:xfrm>
              <a:off x="-1980728" y="1411288"/>
              <a:ext cx="1830388" cy="291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spcAft>
                  <a:spcPts val="600"/>
                </a:spcAft>
                <a:buFontTx/>
                <a:buNone/>
                <a:defRPr/>
              </a:pPr>
              <a:r>
                <a:rPr lang="da-DK" sz="900" b="1"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Opstil teksten i </a:t>
              </a:r>
              <a:r>
                <a:rPr lang="da-DK" sz="900" b="1" dirty="0"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punkter</a:t>
              </a:r>
            </a:p>
            <a:p>
              <a:pPr algn="r" eaLnBrk="1" hangingPunct="1">
                <a:spcBef>
                  <a:spcPct val="0"/>
                </a:spcBef>
                <a:spcAft>
                  <a:spcPts val="240"/>
                </a:spcAft>
                <a:buFontTx/>
                <a:buNone/>
                <a:defRPr/>
              </a:pP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Niveauer</a:t>
              </a:r>
            </a:p>
            <a:p>
              <a:pPr algn="r" eaLnBrk="1" hangingPunct="1">
                <a:spcBef>
                  <a:spcPct val="0"/>
                </a:spcBef>
                <a:spcAft>
                  <a:spcPts val="0"/>
                </a:spcAft>
                <a:buFontTx/>
                <a:buNone/>
                <a:defRPr/>
              </a:pP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1. Niveau = Bullets </a:t>
              </a:r>
              <a:r>
                <a:rPr lang="da-DK" altLang="da-DK" sz="900" i="1" baseline="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22</a:t>
              </a: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 pkt</a:t>
              </a:r>
              <a:b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b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2. Niveau = Bullets 22 pkt</a:t>
              </a:r>
              <a:b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b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3. Niveau = Bullets 20 pkt</a:t>
              </a:r>
            </a:p>
            <a:p>
              <a:pPr algn="r" eaLnBrk="1" hangingPunct="1">
                <a:spcBef>
                  <a:spcPct val="0"/>
                </a:spcBef>
                <a:spcAft>
                  <a:spcPts val="240"/>
                </a:spcAft>
                <a:buFontTx/>
                <a:buNone/>
                <a:defRPr/>
              </a:pP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4. Niveau = Bullets 18 pkt</a:t>
              </a:r>
              <a:b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b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5. – 9. Niveau = Bullets 16 - 10</a:t>
              </a:r>
              <a:r>
                <a:rPr lang="da-DK" altLang="da-DK" sz="900" i="1" baseline="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 </a:t>
              </a: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pkt</a:t>
              </a:r>
            </a:p>
            <a:p>
              <a:pPr algn="r" eaLnBrk="1" hangingPunct="1">
                <a:spcBef>
                  <a:spcPct val="0"/>
                </a:spcBef>
                <a:buFontTx/>
                <a:buNone/>
                <a:defRPr/>
              </a:pPr>
              <a:endParaRPr lang="da-DK" altLang="da-DK" sz="900" i="1" noProof="1">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a:spcBef>
                  <a:spcPts val="0"/>
                </a:spcBef>
                <a:spcAft>
                  <a:spcPts val="240"/>
                </a:spcAft>
                <a:buFontTx/>
                <a:buNone/>
                <a:defRPr/>
              </a:pPr>
              <a:r>
                <a:rPr lang="da-DK" sz="900" dirty="0"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 </a:t>
              </a:r>
              <a:r>
                <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at få punktopstillet teksten </a:t>
              </a:r>
              <a:r>
                <a:rPr lang="da-DK" sz="900" dirty="0"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a:t>
              </a:r>
              <a:r>
                <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flere niveauer findes) brug </a:t>
              </a:r>
              <a:r>
                <a:rPr lang="da-DK" sz="900" b="1" dirty="0"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Forøg </a:t>
              </a:r>
              <a:r>
                <a:rPr lang="da-DK" sz="900" b="1"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listeniveau</a:t>
              </a:r>
            </a:p>
            <a:p>
              <a:pPr algn="r">
                <a:defRPr/>
              </a:pPr>
              <a:endPar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a:defRPr/>
              </a:pPr>
              <a:endPar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a:spcBef>
                  <a:spcPts val="0"/>
                </a:spcBef>
                <a:spcAft>
                  <a:spcPts val="240"/>
                </a:spcAft>
                <a:buFontTx/>
                <a:buNone/>
                <a:defRPr/>
              </a:pPr>
              <a:r>
                <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 at få venstrestillet teksten </a:t>
              </a:r>
              <a:br>
                <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br>
              <a:r>
                <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uden punktopstilling, brug </a:t>
              </a:r>
              <a:r>
                <a:rPr lang="da-DK" sz="900" b="1"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Formindsk listeniveau</a:t>
              </a:r>
            </a:p>
            <a:p>
              <a:pPr algn="r">
                <a:defRPr/>
              </a:pPr>
              <a:endPar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buFontTx/>
                <a:buNone/>
                <a:defRPr/>
              </a:pPr>
              <a:endPar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buFontTx/>
                <a:buNone/>
                <a:defRPr/>
              </a:pPr>
              <a:endPar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p:txBody>
        </p:sp>
        <p:grpSp>
          <p:nvGrpSpPr>
            <p:cNvPr id="14" name="Gruppe 13"/>
            <p:cNvGrpSpPr/>
            <p:nvPr userDrawn="1"/>
          </p:nvGrpSpPr>
          <p:grpSpPr>
            <a:xfrm>
              <a:off x="-604365" y="3126445"/>
              <a:ext cx="457200" cy="209550"/>
              <a:chOff x="10615613" y="1808820"/>
              <a:chExt cx="457200" cy="209550"/>
            </a:xfrm>
          </p:grpSpPr>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5613" y="1808820"/>
                <a:ext cx="45720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ounded Rectangle 47"/>
              <p:cNvSpPr/>
              <p:nvPr/>
            </p:nvSpPr>
            <p:spPr>
              <a:xfrm>
                <a:off x="10844213" y="1808820"/>
                <a:ext cx="214312"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grpSp>
        <p:grpSp>
          <p:nvGrpSpPr>
            <p:cNvPr id="15" name="Gruppe 14"/>
            <p:cNvGrpSpPr/>
            <p:nvPr userDrawn="1"/>
          </p:nvGrpSpPr>
          <p:grpSpPr>
            <a:xfrm>
              <a:off x="-599603" y="3918533"/>
              <a:ext cx="438150" cy="209550"/>
              <a:chOff x="10620375" y="2651782"/>
              <a:chExt cx="438150" cy="209550"/>
            </a:xfrm>
          </p:grpSpPr>
          <p:pic>
            <p:nvPicPr>
              <p:cNvPr id="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2651782"/>
                <a:ext cx="4381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52"/>
              <p:cNvSpPr/>
              <p:nvPr/>
            </p:nvSpPr>
            <p:spPr>
              <a:xfrm>
                <a:off x="10839450" y="2651782"/>
                <a:ext cx="219075" cy="201613"/>
              </a:xfrm>
              <a:prstGeom prst="rect">
                <a:avLst/>
              </a:prstGeom>
              <a:solidFill>
                <a:srgbClr val="FFFFFF">
                  <a:alpha val="65882"/>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sp>
            <p:nvSpPr>
              <p:cNvPr id="18" name="Rounded Rectangle 53"/>
              <p:cNvSpPr/>
              <p:nvPr/>
            </p:nvSpPr>
            <p:spPr>
              <a:xfrm>
                <a:off x="10625138" y="2654957"/>
                <a:ext cx="214312"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grpSp>
      </p:grpSp>
      <p:sp>
        <p:nvSpPr>
          <p:cNvPr id="3" name="Pladsholder til indhold 2"/>
          <p:cNvSpPr>
            <a:spLocks noGrp="1"/>
          </p:cNvSpPr>
          <p:nvPr>
            <p:ph sz="quarter" idx="13" hasCustomPrompt="1"/>
          </p:nvPr>
        </p:nvSpPr>
        <p:spPr>
          <a:xfrm>
            <a:off x="1368425" y="2327275"/>
            <a:ext cx="7091363" cy="3160713"/>
          </a:xfrm>
        </p:spPr>
        <p:txBody>
          <a:bodyPr/>
          <a:lstStyle/>
          <a:p>
            <a:pPr lvl="0"/>
            <a:r>
              <a:rPr lang="da-DK" dirty="0" smtClean="0"/>
              <a:t>Brødtekst 22pt skrives her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21" name="Pladsholder til tekst 3"/>
          <p:cNvSpPr>
            <a:spLocks noGrp="1"/>
          </p:cNvSpPr>
          <p:nvPr>
            <p:ph type="body" sz="quarter" idx="14" hasCustomPrompt="1"/>
          </p:nvPr>
        </p:nvSpPr>
        <p:spPr>
          <a:xfrm>
            <a:off x="1371600" y="399192"/>
            <a:ext cx="3659188" cy="358444"/>
          </a:xfrm>
        </p:spPr>
        <p:txBody>
          <a:bodyPr/>
          <a:lstStyle>
            <a:lvl1pPr marL="0" indent="0">
              <a:buNone/>
              <a:defRPr lang="da-DK" sz="1200" b="1" kern="1200" dirty="0">
                <a:solidFill>
                  <a:srgbClr val="B3B3B3"/>
                </a:solidFill>
                <a:latin typeface="+mn-lt"/>
                <a:ea typeface="+mn-ea"/>
                <a:cs typeface="+mn-cs"/>
              </a:defRPr>
            </a:lvl1pPr>
          </a:lstStyle>
          <a:p>
            <a:pPr lvl="0"/>
            <a:r>
              <a:rPr lang="da-DK" dirty="0" smtClean="0"/>
              <a:t>Evt. center/afdeling/enhed skrives her</a:t>
            </a:r>
            <a:endParaRPr lang="da-DK" dirty="0"/>
          </a:p>
        </p:txBody>
      </p:sp>
      <p:sp>
        <p:nvSpPr>
          <p:cNvPr id="22" name="Tekstfelt 4"/>
          <p:cNvSpPr txBox="1"/>
          <p:nvPr userDrawn="1"/>
        </p:nvSpPr>
        <p:spPr>
          <a:xfrm>
            <a:off x="1371600" y="207098"/>
            <a:ext cx="3200400" cy="215444"/>
          </a:xfrm>
          <a:prstGeom prst="rect">
            <a:avLst/>
          </a:prstGeom>
          <a:noFill/>
        </p:spPr>
        <p:txBody>
          <a:bodyPr wrap="square" lIns="0" tIns="0" rIns="0" bIns="0" rtlCol="0">
            <a:noAutofit/>
          </a:bodyPr>
          <a:lstStyle/>
          <a:p>
            <a:r>
              <a:rPr lang="da-DK" sz="1200" b="1" noProof="0" dirty="0" smtClean="0">
                <a:solidFill>
                  <a:srgbClr val="565656"/>
                </a:solidFill>
              </a:rPr>
              <a:t>Bispebjerg and Frederiksberg Hospital</a:t>
            </a:r>
          </a:p>
        </p:txBody>
      </p:sp>
      <p:pic>
        <p:nvPicPr>
          <p:cNvPr id="23" name="Billede 2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40153" y="10191"/>
            <a:ext cx="3195839" cy="808586"/>
          </a:xfrm>
          <a:prstGeom prst="rect">
            <a:avLst/>
          </a:prstGeom>
        </p:spPr>
      </p:pic>
    </p:spTree>
    <p:extLst>
      <p:ext uri="{BB962C8B-B14F-4D97-AF65-F5344CB8AC3E}">
        <p14:creationId xmlns:p14="http://schemas.microsoft.com/office/powerpoint/2010/main" val="3223299363"/>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 tekstspalte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smtClean="0"/>
              <a:t>Overskrift 27pt i to eller flere linjer </a:t>
            </a:r>
            <a:br>
              <a:rPr lang="da-DK" dirty="0" smtClean="0"/>
            </a:br>
            <a:r>
              <a:rPr lang="da-DK" dirty="0" smtClean="0"/>
              <a:t>teksten vokser opad</a:t>
            </a:r>
            <a:endParaRPr lang="da-DK" dirty="0"/>
          </a:p>
        </p:txBody>
      </p:sp>
      <p:sp>
        <p:nvSpPr>
          <p:cNvPr id="4" name="Pladsholder til dato 3"/>
          <p:cNvSpPr>
            <a:spLocks noGrp="1"/>
          </p:cNvSpPr>
          <p:nvPr>
            <p:ph type="dt" sz="half" idx="10"/>
          </p:nvPr>
        </p:nvSpPr>
        <p:spPr/>
        <p:txBody>
          <a:bodyPr/>
          <a:lstStyle/>
          <a:p>
            <a:r>
              <a:rPr lang="da-DK" smtClean="0"/>
              <a:t>Bispebjerg and Frederiksberg Hospital, University of Copenhagen</a:t>
            </a:r>
            <a:endParaRPr lang="da-DK" dirty="0"/>
          </a:p>
        </p:txBody>
      </p:sp>
      <p:sp>
        <p:nvSpPr>
          <p:cNvPr id="5" name="Pladsholder til sidefod 4"/>
          <p:cNvSpPr>
            <a:spLocks noGrp="1"/>
          </p:cNvSpPr>
          <p:nvPr>
            <p:ph type="ftr" sz="quarter" idx="11"/>
          </p:nvPr>
        </p:nvSpPr>
        <p:spPr/>
        <p:txBody>
          <a:bodyPr/>
          <a:lstStyle/>
          <a:p>
            <a:r>
              <a:rPr lang="en-US" smtClean="0"/>
              <a:t>Social inequality in admittance to SPC</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a:t>
            </a:fld>
            <a:endParaRPr lang="da-DK" dirty="0"/>
          </a:p>
        </p:txBody>
      </p:sp>
      <p:grpSp>
        <p:nvGrpSpPr>
          <p:cNvPr id="8" name="Gruppe 7"/>
          <p:cNvGrpSpPr/>
          <p:nvPr userDrawn="1"/>
        </p:nvGrpSpPr>
        <p:grpSpPr>
          <a:xfrm>
            <a:off x="-1980728" y="2393789"/>
            <a:ext cx="1833563" cy="2919774"/>
            <a:chOff x="-1980728" y="1411288"/>
            <a:chExt cx="1833563" cy="2919774"/>
          </a:xfrm>
        </p:grpSpPr>
        <p:sp>
          <p:nvSpPr>
            <p:cNvPr id="9" name="AutoShape 4"/>
            <p:cNvSpPr>
              <a:spLocks/>
            </p:cNvSpPr>
            <p:nvPr userDrawn="1"/>
          </p:nvSpPr>
          <p:spPr bwMode="gray">
            <a:xfrm>
              <a:off x="-1980728" y="1411288"/>
              <a:ext cx="1830388" cy="291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spAutoFit/>
            </a:bodyPr>
            <a:lstStyle>
              <a:lvl1pPr defTabSz="457200" eaLnBrk="0" hangingPunct="0">
                <a:spcBef>
                  <a:spcPct val="20000"/>
                </a:spcBef>
                <a:buChar char="•"/>
                <a:tabLst>
                  <a:tab pos="177800" algn="l"/>
                </a:tabLst>
                <a:defRPr sz="3200">
                  <a:solidFill>
                    <a:schemeClr val="tx1"/>
                  </a:solidFill>
                  <a:latin typeface="Arial" charset="0"/>
                </a:defRPr>
              </a:lvl1pPr>
              <a:lvl2pPr marL="742950" indent="-285750" defTabSz="457200" eaLnBrk="0" hangingPunct="0">
                <a:spcBef>
                  <a:spcPct val="20000"/>
                </a:spcBef>
                <a:buChar char="–"/>
                <a:tabLst>
                  <a:tab pos="177800" algn="l"/>
                </a:tabLst>
                <a:defRPr sz="2800">
                  <a:solidFill>
                    <a:schemeClr val="tx1"/>
                  </a:solidFill>
                  <a:latin typeface="Arial" charset="0"/>
                </a:defRPr>
              </a:lvl2pPr>
              <a:lvl3pPr marL="1143000" indent="-228600" defTabSz="457200" eaLnBrk="0" hangingPunct="0">
                <a:spcBef>
                  <a:spcPct val="20000"/>
                </a:spcBef>
                <a:buChar char="•"/>
                <a:tabLst>
                  <a:tab pos="177800" algn="l"/>
                </a:tabLst>
                <a:defRPr sz="2400">
                  <a:solidFill>
                    <a:schemeClr val="tx1"/>
                  </a:solidFill>
                  <a:latin typeface="Arial" charset="0"/>
                </a:defRPr>
              </a:lvl3pPr>
              <a:lvl4pPr marL="1600200" indent="-228600" defTabSz="457200" eaLnBrk="0" hangingPunct="0">
                <a:spcBef>
                  <a:spcPct val="20000"/>
                </a:spcBef>
                <a:buChar char="–"/>
                <a:tabLst>
                  <a:tab pos="177800" algn="l"/>
                </a:tabLst>
                <a:defRPr sz="2000">
                  <a:solidFill>
                    <a:schemeClr val="tx1"/>
                  </a:solidFill>
                  <a:latin typeface="Arial" charset="0"/>
                </a:defRPr>
              </a:lvl4pPr>
              <a:lvl5pPr marL="2057400" indent="-228600" defTabSz="457200" eaLnBrk="0" hangingPunct="0">
                <a:spcBef>
                  <a:spcPct val="20000"/>
                </a:spcBef>
                <a:buChar char="»"/>
                <a:tabLst>
                  <a:tab pos="177800" algn="l"/>
                </a:tabLst>
                <a:defRPr sz="2000">
                  <a:solidFill>
                    <a:schemeClr val="tx1"/>
                  </a:solidFill>
                  <a:latin typeface="Arial" charset="0"/>
                </a:defRPr>
              </a:lvl5pPr>
              <a:lvl6pPr marL="2514600" indent="-228600" defTabSz="457200" eaLnBrk="0" fontAlgn="base" hangingPunct="0">
                <a:spcBef>
                  <a:spcPct val="20000"/>
                </a:spcBef>
                <a:spcAft>
                  <a:spcPct val="0"/>
                </a:spcAft>
                <a:buChar char="»"/>
                <a:tabLst>
                  <a:tab pos="177800" algn="l"/>
                </a:tabLst>
                <a:defRPr sz="2000">
                  <a:solidFill>
                    <a:schemeClr val="tx1"/>
                  </a:solidFill>
                  <a:latin typeface="Arial" charset="0"/>
                </a:defRPr>
              </a:lvl6pPr>
              <a:lvl7pPr marL="2971800" indent="-228600" defTabSz="457200" eaLnBrk="0" fontAlgn="base" hangingPunct="0">
                <a:spcBef>
                  <a:spcPct val="20000"/>
                </a:spcBef>
                <a:spcAft>
                  <a:spcPct val="0"/>
                </a:spcAft>
                <a:buChar char="»"/>
                <a:tabLst>
                  <a:tab pos="177800" algn="l"/>
                </a:tabLst>
                <a:defRPr sz="2000">
                  <a:solidFill>
                    <a:schemeClr val="tx1"/>
                  </a:solidFill>
                  <a:latin typeface="Arial" charset="0"/>
                </a:defRPr>
              </a:lvl7pPr>
              <a:lvl8pPr marL="3429000" indent="-228600" defTabSz="457200" eaLnBrk="0" fontAlgn="base" hangingPunct="0">
                <a:spcBef>
                  <a:spcPct val="20000"/>
                </a:spcBef>
                <a:spcAft>
                  <a:spcPct val="0"/>
                </a:spcAft>
                <a:buChar char="»"/>
                <a:tabLst>
                  <a:tab pos="177800" algn="l"/>
                </a:tabLst>
                <a:defRPr sz="2000">
                  <a:solidFill>
                    <a:schemeClr val="tx1"/>
                  </a:solidFill>
                  <a:latin typeface="Arial" charset="0"/>
                </a:defRPr>
              </a:lvl8pPr>
              <a:lvl9pPr marL="3886200" indent="-228600" defTabSz="457200" eaLnBrk="0" fontAlgn="base" hangingPunct="0">
                <a:spcBef>
                  <a:spcPct val="20000"/>
                </a:spcBef>
                <a:spcAft>
                  <a:spcPct val="0"/>
                </a:spcAft>
                <a:buChar char="»"/>
                <a:tabLst>
                  <a:tab pos="177800" algn="l"/>
                </a:tabLst>
                <a:defRPr sz="2000">
                  <a:solidFill>
                    <a:schemeClr val="tx1"/>
                  </a:solidFill>
                  <a:latin typeface="Arial" charset="0"/>
                </a:defRPr>
              </a:lvl9pPr>
            </a:lstStyle>
            <a:p>
              <a:pPr algn="r" eaLnBrk="1" hangingPunct="1">
                <a:spcBef>
                  <a:spcPct val="0"/>
                </a:spcBef>
                <a:spcAft>
                  <a:spcPts val="600"/>
                </a:spcAft>
                <a:buFontTx/>
                <a:buNone/>
                <a:defRPr/>
              </a:pPr>
              <a:r>
                <a:rPr lang="da-DK" sz="900" b="1"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Opstil teksten i </a:t>
              </a:r>
              <a:r>
                <a:rPr lang="da-DK" sz="900" b="1" dirty="0"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punkter</a:t>
              </a:r>
            </a:p>
            <a:p>
              <a:pPr algn="r" eaLnBrk="1" hangingPunct="1">
                <a:spcBef>
                  <a:spcPct val="0"/>
                </a:spcBef>
                <a:spcAft>
                  <a:spcPts val="240"/>
                </a:spcAft>
                <a:buFontTx/>
                <a:buNone/>
                <a:defRPr/>
              </a:pP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Niveauer</a:t>
              </a:r>
            </a:p>
            <a:p>
              <a:pPr algn="r" eaLnBrk="1" hangingPunct="1">
                <a:spcBef>
                  <a:spcPct val="0"/>
                </a:spcBef>
                <a:spcAft>
                  <a:spcPts val="0"/>
                </a:spcAft>
                <a:buFontTx/>
                <a:buNone/>
                <a:defRPr/>
              </a:pP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1. Niveau = Bullets </a:t>
              </a:r>
              <a:r>
                <a:rPr lang="da-DK" altLang="da-DK" sz="900" i="1" baseline="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18</a:t>
              </a: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 pkt</a:t>
              </a:r>
              <a:b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b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2. Niveau = Bullets 18 pkt</a:t>
              </a:r>
              <a:b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b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3. Niveau = Bullets 16 pkt</a:t>
              </a:r>
            </a:p>
            <a:p>
              <a:pPr algn="r" eaLnBrk="1" hangingPunct="1">
                <a:spcBef>
                  <a:spcPct val="0"/>
                </a:spcBef>
                <a:spcAft>
                  <a:spcPts val="240"/>
                </a:spcAft>
                <a:buFontTx/>
                <a:buNone/>
                <a:defRPr/>
              </a:pP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4. Niveau = Bullets 14 pkt</a:t>
              </a:r>
              <a:b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br>
              <a:r>
                <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5. Niveau = Bullets 12 pkt</a:t>
              </a:r>
            </a:p>
            <a:p>
              <a:pPr algn="r" eaLnBrk="1" hangingPunct="1">
                <a:spcBef>
                  <a:spcPct val="0"/>
                </a:spcBef>
                <a:buFontTx/>
                <a:buNone/>
                <a:defRPr/>
              </a:pPr>
              <a:endParaRPr lang="da-DK" altLang="da-DK" sz="900" i="1" noProof="1">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a:spcBef>
                  <a:spcPts val="0"/>
                </a:spcBef>
                <a:spcAft>
                  <a:spcPts val="240"/>
                </a:spcAft>
                <a:buFontTx/>
                <a:buNone/>
                <a:defRPr/>
              </a:pPr>
              <a:r>
                <a:rPr lang="da-DK" sz="900" dirty="0"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 </a:t>
              </a:r>
              <a:r>
                <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at få punktopstillet teksten </a:t>
              </a:r>
              <a:r>
                <a:rPr lang="da-DK" sz="900" dirty="0"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a:t>
              </a:r>
              <a:r>
                <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flere niveauer findes) brug </a:t>
              </a:r>
              <a:r>
                <a:rPr lang="da-DK" sz="900" b="1" dirty="0"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Forøg </a:t>
              </a:r>
              <a:r>
                <a:rPr lang="da-DK" sz="900" b="1"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listeniveau</a:t>
              </a:r>
            </a:p>
            <a:p>
              <a:pPr algn="r">
                <a:defRPr/>
              </a:pPr>
              <a:endPar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a:defRPr/>
              </a:pPr>
              <a:endPar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a:spcBef>
                  <a:spcPts val="0"/>
                </a:spcBef>
                <a:spcAft>
                  <a:spcPts val="240"/>
                </a:spcAft>
                <a:buFontTx/>
                <a:buNone/>
                <a:defRPr/>
              </a:pPr>
              <a:r>
                <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 at få venstrestillet teksten </a:t>
              </a:r>
              <a:br>
                <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br>
              <a:r>
                <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uden punktopstilling, brug </a:t>
              </a:r>
              <a:r>
                <a:rPr lang="da-DK" sz="900" b="1"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Formindsk listeniveau</a:t>
              </a:r>
            </a:p>
            <a:p>
              <a:pPr algn="r">
                <a:defRPr/>
              </a:pPr>
              <a:endParaRPr lang="da-DK" sz="900" dirty="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buFontTx/>
                <a:buNone/>
                <a:defRPr/>
              </a:pPr>
              <a:endPar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buFontTx/>
                <a:buNone/>
                <a:defRPr/>
              </a:pPr>
              <a:endParaRPr lang="da-DK" altLang="da-DK" sz="900" i="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p:txBody>
        </p:sp>
        <p:grpSp>
          <p:nvGrpSpPr>
            <p:cNvPr id="10" name="Gruppe 9"/>
            <p:cNvGrpSpPr/>
            <p:nvPr userDrawn="1"/>
          </p:nvGrpSpPr>
          <p:grpSpPr>
            <a:xfrm>
              <a:off x="-604365" y="3126445"/>
              <a:ext cx="457200" cy="209550"/>
              <a:chOff x="10615613" y="1808820"/>
              <a:chExt cx="457200" cy="209550"/>
            </a:xfrm>
          </p:grpSpPr>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5613" y="1808820"/>
                <a:ext cx="45720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ounded Rectangle 47"/>
              <p:cNvSpPr/>
              <p:nvPr/>
            </p:nvSpPr>
            <p:spPr>
              <a:xfrm>
                <a:off x="10844213" y="1808820"/>
                <a:ext cx="214312"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grpSp>
        <p:grpSp>
          <p:nvGrpSpPr>
            <p:cNvPr id="13" name="Gruppe 12"/>
            <p:cNvGrpSpPr/>
            <p:nvPr userDrawn="1"/>
          </p:nvGrpSpPr>
          <p:grpSpPr>
            <a:xfrm>
              <a:off x="-599603" y="3918533"/>
              <a:ext cx="438150" cy="209550"/>
              <a:chOff x="10620375" y="2651782"/>
              <a:chExt cx="438150" cy="209550"/>
            </a:xfrm>
          </p:grpSpPr>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375" y="2651782"/>
                <a:ext cx="4381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52"/>
              <p:cNvSpPr/>
              <p:nvPr/>
            </p:nvSpPr>
            <p:spPr>
              <a:xfrm>
                <a:off x="10839450" y="2651782"/>
                <a:ext cx="219075" cy="201613"/>
              </a:xfrm>
              <a:prstGeom prst="rect">
                <a:avLst/>
              </a:prstGeom>
              <a:solidFill>
                <a:srgbClr val="FFFFFF">
                  <a:alpha val="65882"/>
                </a:srgb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sp>
            <p:nvSpPr>
              <p:cNvPr id="16" name="Rounded Rectangle 53"/>
              <p:cNvSpPr/>
              <p:nvPr/>
            </p:nvSpPr>
            <p:spPr>
              <a:xfrm>
                <a:off x="10625138" y="2654957"/>
                <a:ext cx="214312" cy="206375"/>
              </a:xfrm>
              <a:prstGeom prst="roundRect">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a-DK" sz="2400" dirty="0"/>
              </a:p>
            </p:txBody>
          </p:sp>
        </p:grpSp>
      </p:grpSp>
      <p:sp>
        <p:nvSpPr>
          <p:cNvPr id="7" name="Pladsholder til indhold 6"/>
          <p:cNvSpPr>
            <a:spLocks noGrp="1"/>
          </p:cNvSpPr>
          <p:nvPr>
            <p:ph sz="quarter" idx="13" hasCustomPrompt="1"/>
          </p:nvPr>
        </p:nvSpPr>
        <p:spPr>
          <a:xfrm>
            <a:off x="1368000" y="2327275"/>
            <a:ext cx="3429000" cy="3160713"/>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a:lvl8pPr>
            <a:lvl9pPr marL="2952000">
              <a:defRPr sz="1000"/>
            </a:lvl9pPr>
          </a:lstStyle>
          <a:p>
            <a:pPr lvl="0"/>
            <a:r>
              <a:rPr lang="da-DK" dirty="0" smtClean="0"/>
              <a:t>Brødtekst 18pt skrives her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p>
          <a:p>
            <a:pPr lvl="5"/>
            <a:r>
              <a:rPr lang="da-DK" dirty="0" smtClean="0"/>
              <a:t>6 niveau</a:t>
            </a:r>
          </a:p>
          <a:p>
            <a:pPr lvl="6"/>
            <a:r>
              <a:rPr lang="da-DK" dirty="0" smtClean="0"/>
              <a:t>7 niveau</a:t>
            </a:r>
          </a:p>
          <a:p>
            <a:pPr lvl="7"/>
            <a:r>
              <a:rPr lang="da-DK" dirty="0" smtClean="0"/>
              <a:t>8 niveau</a:t>
            </a:r>
          </a:p>
          <a:p>
            <a:pPr lvl="8"/>
            <a:r>
              <a:rPr lang="da-DK" dirty="0" smtClean="0"/>
              <a:t>9 niveau</a:t>
            </a:r>
            <a:endParaRPr lang="da-DK" dirty="0"/>
          </a:p>
        </p:txBody>
      </p:sp>
      <p:sp>
        <p:nvSpPr>
          <p:cNvPr id="19" name="Pladsholder til indhold 6"/>
          <p:cNvSpPr>
            <a:spLocks noGrp="1"/>
          </p:cNvSpPr>
          <p:nvPr>
            <p:ph sz="quarter" idx="14" hasCustomPrompt="1"/>
          </p:nvPr>
        </p:nvSpPr>
        <p:spPr>
          <a:xfrm>
            <a:off x="5021798" y="2329200"/>
            <a:ext cx="3429000" cy="3160713"/>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a:lvl8pPr>
            <a:lvl9pPr marL="2952000">
              <a:defRPr sz="1000"/>
            </a:lvl9pPr>
          </a:lstStyle>
          <a:p>
            <a:pPr lvl="0"/>
            <a:r>
              <a:rPr lang="da-DK" dirty="0" smtClean="0"/>
              <a:t>Brødtekst 18pt skrives her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p>
          <a:p>
            <a:pPr lvl="5"/>
            <a:r>
              <a:rPr lang="da-DK" dirty="0" smtClean="0"/>
              <a:t>6 niveau</a:t>
            </a:r>
          </a:p>
          <a:p>
            <a:pPr lvl="6"/>
            <a:r>
              <a:rPr lang="da-DK" dirty="0" smtClean="0"/>
              <a:t>7 niveau</a:t>
            </a:r>
          </a:p>
          <a:p>
            <a:pPr lvl="7"/>
            <a:r>
              <a:rPr lang="da-DK" dirty="0" smtClean="0"/>
              <a:t>8 niveau</a:t>
            </a:r>
          </a:p>
          <a:p>
            <a:pPr lvl="8"/>
            <a:r>
              <a:rPr lang="da-DK" dirty="0" smtClean="0"/>
              <a:t>9 niveau</a:t>
            </a:r>
            <a:endParaRPr lang="da-DK" dirty="0"/>
          </a:p>
        </p:txBody>
      </p:sp>
      <p:sp>
        <p:nvSpPr>
          <p:cNvPr id="20" name="Pladsholder til tekst 3"/>
          <p:cNvSpPr>
            <a:spLocks noGrp="1"/>
          </p:cNvSpPr>
          <p:nvPr>
            <p:ph type="body" sz="quarter" idx="15" hasCustomPrompt="1"/>
          </p:nvPr>
        </p:nvSpPr>
        <p:spPr>
          <a:xfrm>
            <a:off x="1371600" y="399192"/>
            <a:ext cx="3659188" cy="358444"/>
          </a:xfrm>
        </p:spPr>
        <p:txBody>
          <a:bodyPr/>
          <a:lstStyle>
            <a:lvl1pPr marL="0" indent="0">
              <a:buNone/>
              <a:defRPr lang="da-DK" sz="1200" b="1" kern="1200" dirty="0">
                <a:solidFill>
                  <a:srgbClr val="B3B3B3"/>
                </a:solidFill>
                <a:latin typeface="+mn-lt"/>
                <a:ea typeface="+mn-ea"/>
                <a:cs typeface="+mn-cs"/>
              </a:defRPr>
            </a:lvl1pPr>
          </a:lstStyle>
          <a:p>
            <a:pPr lvl="0"/>
            <a:r>
              <a:rPr lang="da-DK" dirty="0" smtClean="0"/>
              <a:t>Evt. center/afdeling/enhed skrives her</a:t>
            </a:r>
            <a:endParaRPr lang="da-DK" dirty="0"/>
          </a:p>
        </p:txBody>
      </p:sp>
      <p:sp>
        <p:nvSpPr>
          <p:cNvPr id="21" name="Tekstfelt 4"/>
          <p:cNvSpPr txBox="1"/>
          <p:nvPr userDrawn="1"/>
        </p:nvSpPr>
        <p:spPr>
          <a:xfrm>
            <a:off x="1371600" y="207098"/>
            <a:ext cx="3200400" cy="215444"/>
          </a:xfrm>
          <a:prstGeom prst="rect">
            <a:avLst/>
          </a:prstGeom>
          <a:noFill/>
        </p:spPr>
        <p:txBody>
          <a:bodyPr wrap="square" lIns="0" tIns="0" rIns="0" bIns="0" rtlCol="0">
            <a:noAutofit/>
          </a:bodyPr>
          <a:lstStyle/>
          <a:p>
            <a:r>
              <a:rPr lang="da-DK" sz="1200" b="1" noProof="0" dirty="0" smtClean="0">
                <a:solidFill>
                  <a:srgbClr val="565656"/>
                </a:solidFill>
              </a:rPr>
              <a:t>Bispebjerg and Frederiksberg Hospital</a:t>
            </a:r>
          </a:p>
        </p:txBody>
      </p:sp>
      <p:pic>
        <p:nvPicPr>
          <p:cNvPr id="22" name="Billede 2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40153" y="10191"/>
            <a:ext cx="3195839" cy="808586"/>
          </a:xfrm>
          <a:prstGeom prst="rect">
            <a:avLst/>
          </a:prstGeom>
        </p:spPr>
      </p:pic>
    </p:spTree>
    <p:extLst>
      <p:ext uri="{BB962C8B-B14F-4D97-AF65-F5344CB8AC3E}">
        <p14:creationId xmlns:p14="http://schemas.microsoft.com/office/powerpoint/2010/main" val="91777393"/>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t felt billede">
    <p:spTree>
      <p:nvGrpSpPr>
        <p:cNvPr id="1" name=""/>
        <p:cNvGrpSpPr/>
        <p:nvPr/>
      </p:nvGrpSpPr>
      <p:grpSpPr>
        <a:xfrm>
          <a:off x="0" y="0"/>
          <a:ext cx="0" cy="0"/>
          <a:chOff x="0" y="0"/>
          <a:chExt cx="0" cy="0"/>
        </a:xfrm>
      </p:grpSpPr>
      <p:sp>
        <p:nvSpPr>
          <p:cNvPr id="11" name="Pladsholder til tekst 1"/>
          <p:cNvSpPr>
            <a:spLocks noGrp="1"/>
          </p:cNvSpPr>
          <p:nvPr>
            <p:ph type="body" sz="quarter" idx="15" hasCustomPrompt="1"/>
          </p:nvPr>
        </p:nvSpPr>
        <p:spPr>
          <a:xfrm>
            <a:off x="1368000" y="4838162"/>
            <a:ext cx="7086600" cy="654587"/>
          </a:xfrm>
        </p:spPr>
        <p:txBody>
          <a:bodyPr/>
          <a:lstStyle>
            <a:lvl1pPr marL="0" indent="0">
              <a:lnSpc>
                <a:spcPct val="85000"/>
              </a:lnSpc>
              <a:buNone/>
              <a:defRPr sz="1600" baseline="0"/>
            </a:lvl1pPr>
            <a:lvl2pPr>
              <a:defRPr sz="1800"/>
            </a:lvl2pPr>
            <a:lvl3pPr marL="324000">
              <a:defRPr sz="1600"/>
            </a:lvl3pPr>
            <a:lvl4pPr marL="540000">
              <a:defRPr lang="da-DK" sz="1400" kern="1200" dirty="0" smtClean="0">
                <a:solidFill>
                  <a:schemeClr val="tx1"/>
                </a:solidFill>
                <a:latin typeface="+mn-lt"/>
                <a:ea typeface="+mn-ea"/>
                <a:cs typeface="+mn-cs"/>
              </a:defRPr>
            </a:lvl4pPr>
            <a:lvl5pPr marL="720000" indent="-90000">
              <a:defRPr sz="1200"/>
            </a:lvl5pPr>
          </a:lstStyle>
          <a:p>
            <a:pPr lvl="0"/>
            <a:r>
              <a:rPr lang="da-DK" dirty="0" smtClean="0"/>
              <a:t>Billedtekst 16pt i to eller max tre linjer</a:t>
            </a:r>
          </a:p>
        </p:txBody>
      </p:sp>
      <p:sp>
        <p:nvSpPr>
          <p:cNvPr id="8" name="Pladsholder til billede 2"/>
          <p:cNvSpPr>
            <a:spLocks noGrp="1"/>
          </p:cNvSpPr>
          <p:nvPr>
            <p:ph type="pic" sz="quarter" idx="16" hasCustomPrompt="1"/>
          </p:nvPr>
        </p:nvSpPr>
        <p:spPr>
          <a:xfrm>
            <a:off x="1368000" y="1362269"/>
            <a:ext cx="7086600" cy="3340360"/>
          </a:xfrm>
        </p:spPr>
        <p:txBody>
          <a:bodyPr tIns="612000" anchor="ctr" anchorCtr="0"/>
          <a:lstStyle>
            <a:lvl1pPr marL="0" indent="0" algn="ctr">
              <a:buNone/>
              <a:defRPr sz="1400" baseline="0">
                <a:solidFill>
                  <a:schemeClr val="accent6"/>
                </a:solidFill>
              </a:defRPr>
            </a:lvl1pPr>
          </a:lstStyle>
          <a:p>
            <a:r>
              <a:rPr lang="da-DK" dirty="0" smtClean="0"/>
              <a:t>Klik på ikon for at indsætte billede</a:t>
            </a:r>
            <a:endParaRPr lang="da-DK" dirty="0"/>
          </a:p>
        </p:txBody>
      </p:sp>
      <p:sp>
        <p:nvSpPr>
          <p:cNvPr id="4" name="Pladsholder til dato 3"/>
          <p:cNvSpPr>
            <a:spLocks noGrp="1"/>
          </p:cNvSpPr>
          <p:nvPr>
            <p:ph type="dt" sz="half" idx="10"/>
          </p:nvPr>
        </p:nvSpPr>
        <p:spPr/>
        <p:txBody>
          <a:bodyPr/>
          <a:lstStyle/>
          <a:p>
            <a:r>
              <a:rPr lang="da-DK" smtClean="0"/>
              <a:t>Bispebjerg and Frederiksberg Hospital, University of Copenhagen</a:t>
            </a:r>
            <a:endParaRPr lang="da-DK" dirty="0"/>
          </a:p>
        </p:txBody>
      </p:sp>
      <p:sp>
        <p:nvSpPr>
          <p:cNvPr id="5" name="Pladsholder til sidefod 4"/>
          <p:cNvSpPr>
            <a:spLocks noGrp="1"/>
          </p:cNvSpPr>
          <p:nvPr>
            <p:ph type="ftr" sz="quarter" idx="11"/>
          </p:nvPr>
        </p:nvSpPr>
        <p:spPr/>
        <p:txBody>
          <a:bodyPr/>
          <a:lstStyle/>
          <a:p>
            <a:r>
              <a:rPr lang="en-US" smtClean="0"/>
              <a:t>Social inequality in admittance to SPC</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a:t>
            </a:fld>
            <a:endParaRPr lang="da-DK" dirty="0"/>
          </a:p>
        </p:txBody>
      </p:sp>
      <p:grpSp>
        <p:nvGrpSpPr>
          <p:cNvPr id="13" name="Gruppe 12"/>
          <p:cNvGrpSpPr>
            <a:grpSpLocks/>
          </p:cNvGrpSpPr>
          <p:nvPr userDrawn="1"/>
        </p:nvGrpSpPr>
        <p:grpSpPr bwMode="auto">
          <a:xfrm>
            <a:off x="-2186217" y="1362269"/>
            <a:ext cx="2032000" cy="2211833"/>
            <a:chOff x="6573838" y="3603625"/>
            <a:chExt cx="2032000" cy="2211717"/>
          </a:xfrm>
        </p:grpSpPr>
        <p:sp>
          <p:nvSpPr>
            <p:cNvPr id="14" name="TextBox 12"/>
            <p:cNvSpPr txBox="1">
              <a:spLocks noChangeArrowheads="1"/>
            </p:cNvSpPr>
            <p:nvPr/>
          </p:nvSpPr>
          <p:spPr bwMode="auto">
            <a:xfrm>
              <a:off x="6573838" y="3603625"/>
              <a:ext cx="2032000" cy="184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ts val="0"/>
                </a:spcBef>
                <a:spcAft>
                  <a:spcPts val="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Indsæt billede</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1.</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 Klik på det lille billede-indsættelsesikon i midten</a:t>
              </a:r>
            </a:p>
            <a:p>
              <a:pPr algn="r" eaLnBrk="1" hangingPunct="1">
                <a:spcBef>
                  <a:spcPts val="0"/>
                </a:spcBef>
                <a:spcAft>
                  <a:spcPts val="240"/>
                </a:spcAft>
                <a:buFontTx/>
                <a:buNone/>
                <a:defRPr/>
              </a:pP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af pladsholderen</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2.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Indsæt det ønskede billede</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3.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Klik </a:t>
              </a: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Beskær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 at ændre</a:t>
              </a:r>
            </a:p>
            <a:p>
              <a:pPr algn="r" eaLnBrk="1" hangingPunct="1">
                <a:spcBef>
                  <a:spcPts val="0"/>
                </a:spcBef>
                <a:spcAft>
                  <a:spcPts val="240"/>
                </a:spcAft>
                <a:buFontTx/>
                <a:buNone/>
                <a:defRPr/>
              </a:pP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billedets fokus/størrelse</a:t>
              </a:r>
            </a:p>
            <a:p>
              <a:pPr algn="r" eaLnBrk="1" hangingPunct="1">
                <a:spcBef>
                  <a:spcPct val="0"/>
                </a:spcBef>
                <a:spcAft>
                  <a:spcPts val="240"/>
                </a:spcAft>
                <a:buFontTx/>
                <a:buNone/>
                <a:defRPr/>
              </a:pPr>
              <a:endPar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spcAft>
                  <a:spcPts val="240"/>
                </a:spcAft>
                <a:buFontTx/>
                <a:buNone/>
                <a:defRPr/>
              </a:pPr>
              <a:endPar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spcAft>
                  <a:spcPts val="240"/>
                </a:spcAft>
                <a:buFontTx/>
                <a:buNone/>
                <a:defRPr/>
              </a:pP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4. </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Ønsker du at skalere billedet, så hold </a:t>
              </a: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SHIFT</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-knappen nede, mens der trækkes i billedets hjørner</a:t>
              </a:r>
            </a:p>
          </p:txBody>
        </p:sp>
        <p:grpSp>
          <p:nvGrpSpPr>
            <p:cNvPr id="15" name="Gruppe 1"/>
            <p:cNvGrpSpPr>
              <a:grpSpLocks/>
            </p:cNvGrpSpPr>
            <p:nvPr/>
          </p:nvGrpSpPr>
          <p:grpSpPr bwMode="auto">
            <a:xfrm>
              <a:off x="8227557" y="5472327"/>
              <a:ext cx="331787" cy="343015"/>
              <a:chOff x="8227737" y="5472259"/>
              <a:chExt cx="331631" cy="343667"/>
            </a:xfrm>
          </p:grpSpPr>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1265" y="5472375"/>
                <a:ext cx="318103" cy="343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ounded Rectangle 25"/>
              <p:cNvSpPr/>
              <p:nvPr/>
            </p:nvSpPr>
            <p:spPr>
              <a:xfrm>
                <a:off x="8227737" y="5472259"/>
                <a:ext cx="209451" cy="1717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sz="2000" dirty="0"/>
              </a:p>
            </p:txBody>
          </p:sp>
        </p:grpSp>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6263" y="4688029"/>
              <a:ext cx="409575" cy="32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9" name="Pladsholder til tekst 3"/>
          <p:cNvSpPr>
            <a:spLocks noGrp="1"/>
          </p:cNvSpPr>
          <p:nvPr>
            <p:ph type="body" sz="quarter" idx="13" hasCustomPrompt="1"/>
          </p:nvPr>
        </p:nvSpPr>
        <p:spPr>
          <a:xfrm>
            <a:off x="1371600" y="399192"/>
            <a:ext cx="3659188" cy="358444"/>
          </a:xfrm>
        </p:spPr>
        <p:txBody>
          <a:bodyPr/>
          <a:lstStyle>
            <a:lvl1pPr marL="0" indent="0">
              <a:buNone/>
              <a:defRPr lang="da-DK" sz="1200" b="1" kern="1200" dirty="0">
                <a:solidFill>
                  <a:srgbClr val="B3B3B3"/>
                </a:solidFill>
                <a:latin typeface="+mn-lt"/>
                <a:ea typeface="+mn-ea"/>
                <a:cs typeface="+mn-cs"/>
              </a:defRPr>
            </a:lvl1pPr>
          </a:lstStyle>
          <a:p>
            <a:pPr lvl="0"/>
            <a:r>
              <a:rPr lang="da-DK" dirty="0" smtClean="0"/>
              <a:t>Evt. center/afdeling/enhed skrives her</a:t>
            </a:r>
            <a:endParaRPr lang="da-DK" dirty="0"/>
          </a:p>
        </p:txBody>
      </p:sp>
      <p:sp>
        <p:nvSpPr>
          <p:cNvPr id="20" name="Tekstfelt 4"/>
          <p:cNvSpPr txBox="1"/>
          <p:nvPr userDrawn="1"/>
        </p:nvSpPr>
        <p:spPr>
          <a:xfrm>
            <a:off x="1371600" y="207098"/>
            <a:ext cx="3200400" cy="215444"/>
          </a:xfrm>
          <a:prstGeom prst="rect">
            <a:avLst/>
          </a:prstGeom>
          <a:noFill/>
        </p:spPr>
        <p:txBody>
          <a:bodyPr wrap="square" lIns="0" tIns="0" rIns="0" bIns="0" rtlCol="0">
            <a:noAutofit/>
          </a:bodyPr>
          <a:lstStyle/>
          <a:p>
            <a:r>
              <a:rPr lang="da-DK" sz="1200" b="1" noProof="0" dirty="0" smtClean="0">
                <a:solidFill>
                  <a:srgbClr val="565656"/>
                </a:solidFill>
              </a:rPr>
              <a:t>Bispebjerg and Frederiksberg Hospital</a:t>
            </a:r>
          </a:p>
        </p:txBody>
      </p:sp>
      <p:pic>
        <p:nvPicPr>
          <p:cNvPr id="21" name="Billede 2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40153" y="10191"/>
            <a:ext cx="3195839" cy="808586"/>
          </a:xfrm>
          <a:prstGeom prst="rect">
            <a:avLst/>
          </a:prstGeom>
        </p:spPr>
      </p:pic>
    </p:spTree>
    <p:extLst>
      <p:ext uri="{BB962C8B-B14F-4D97-AF65-F5344CB8AC3E}">
        <p14:creationId xmlns:p14="http://schemas.microsoft.com/office/powerpoint/2010/main" val="3211764738"/>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t felt ">
    <p:spTree>
      <p:nvGrpSpPr>
        <p:cNvPr id="1" name=""/>
        <p:cNvGrpSpPr/>
        <p:nvPr/>
      </p:nvGrpSpPr>
      <p:grpSpPr>
        <a:xfrm>
          <a:off x="0" y="0"/>
          <a:ext cx="0" cy="0"/>
          <a:chOff x="0" y="0"/>
          <a:chExt cx="0" cy="0"/>
        </a:xfrm>
      </p:grpSpPr>
      <p:sp>
        <p:nvSpPr>
          <p:cNvPr id="11" name="Pladsholder til tekst 1"/>
          <p:cNvSpPr>
            <a:spLocks noGrp="1"/>
          </p:cNvSpPr>
          <p:nvPr>
            <p:ph type="body" sz="quarter" idx="15" hasCustomPrompt="1"/>
          </p:nvPr>
        </p:nvSpPr>
        <p:spPr>
          <a:xfrm>
            <a:off x="1368000" y="4838162"/>
            <a:ext cx="7086600" cy="654587"/>
          </a:xfrm>
        </p:spPr>
        <p:txBody>
          <a:bodyPr/>
          <a:lstStyle>
            <a:lvl1pPr marL="0" indent="0">
              <a:lnSpc>
                <a:spcPct val="85000"/>
              </a:lnSpc>
              <a:buNone/>
              <a:defRPr sz="1600" baseline="0"/>
            </a:lvl1pPr>
            <a:lvl2pPr>
              <a:defRPr sz="1800"/>
            </a:lvl2pPr>
            <a:lvl3pPr marL="324000">
              <a:defRPr sz="1600"/>
            </a:lvl3pPr>
            <a:lvl4pPr marL="540000">
              <a:defRPr lang="da-DK" sz="1400" kern="1200" dirty="0" smtClean="0">
                <a:solidFill>
                  <a:schemeClr val="tx1"/>
                </a:solidFill>
                <a:latin typeface="+mn-lt"/>
                <a:ea typeface="+mn-ea"/>
                <a:cs typeface="+mn-cs"/>
              </a:defRPr>
            </a:lvl4pPr>
            <a:lvl5pPr marL="720000" indent="-90000">
              <a:defRPr sz="1200"/>
            </a:lvl5pPr>
          </a:lstStyle>
          <a:p>
            <a:pPr lvl="0"/>
            <a:r>
              <a:rPr lang="da-DK" dirty="0" smtClean="0"/>
              <a:t>Billedtekst 16pt i to eller max tre linjer</a:t>
            </a:r>
          </a:p>
        </p:txBody>
      </p:sp>
      <p:sp>
        <p:nvSpPr>
          <p:cNvPr id="4" name="Pladsholder til dato 3"/>
          <p:cNvSpPr>
            <a:spLocks noGrp="1"/>
          </p:cNvSpPr>
          <p:nvPr>
            <p:ph type="dt" sz="half" idx="10"/>
          </p:nvPr>
        </p:nvSpPr>
        <p:spPr/>
        <p:txBody>
          <a:bodyPr/>
          <a:lstStyle/>
          <a:p>
            <a:r>
              <a:rPr lang="da-DK" smtClean="0"/>
              <a:t>Bispebjerg and Frederiksberg Hospital, University of Copenhagen</a:t>
            </a:r>
            <a:endParaRPr lang="da-DK" dirty="0"/>
          </a:p>
        </p:txBody>
      </p:sp>
      <p:sp>
        <p:nvSpPr>
          <p:cNvPr id="5" name="Pladsholder til sidefod 4"/>
          <p:cNvSpPr>
            <a:spLocks noGrp="1"/>
          </p:cNvSpPr>
          <p:nvPr>
            <p:ph type="ftr" sz="quarter" idx="11"/>
          </p:nvPr>
        </p:nvSpPr>
        <p:spPr/>
        <p:txBody>
          <a:bodyPr/>
          <a:lstStyle/>
          <a:p>
            <a:r>
              <a:rPr lang="en-US" smtClean="0"/>
              <a:t>Social inequality in admittance to SPC</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a:t>
            </a:fld>
            <a:endParaRPr lang="da-DK" dirty="0"/>
          </a:p>
        </p:txBody>
      </p:sp>
      <p:grpSp>
        <p:nvGrpSpPr>
          <p:cNvPr id="13" name="Gruppe 12"/>
          <p:cNvGrpSpPr>
            <a:grpSpLocks/>
          </p:cNvGrpSpPr>
          <p:nvPr userDrawn="1"/>
        </p:nvGrpSpPr>
        <p:grpSpPr bwMode="auto">
          <a:xfrm>
            <a:off x="-2186217" y="1362269"/>
            <a:ext cx="2032000" cy="2211833"/>
            <a:chOff x="6573838" y="3603625"/>
            <a:chExt cx="2032000" cy="2211717"/>
          </a:xfrm>
        </p:grpSpPr>
        <p:sp>
          <p:nvSpPr>
            <p:cNvPr id="14" name="TextBox 12"/>
            <p:cNvSpPr txBox="1">
              <a:spLocks noChangeArrowheads="1"/>
            </p:cNvSpPr>
            <p:nvPr/>
          </p:nvSpPr>
          <p:spPr bwMode="auto">
            <a:xfrm>
              <a:off x="6573838" y="3603625"/>
              <a:ext cx="2032000" cy="184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ts val="0"/>
                </a:spcBef>
                <a:spcAft>
                  <a:spcPts val="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Indsæt billede</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1.</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 Klik på det lille billede-indsættelsesikon i midten</a:t>
              </a:r>
            </a:p>
            <a:p>
              <a:pPr algn="r" eaLnBrk="1" hangingPunct="1">
                <a:spcBef>
                  <a:spcPts val="0"/>
                </a:spcBef>
                <a:spcAft>
                  <a:spcPts val="240"/>
                </a:spcAft>
                <a:buFontTx/>
                <a:buNone/>
                <a:defRPr/>
              </a:pP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af pladsholderen</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2.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Indsæt det ønskede billede</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3.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Klik </a:t>
              </a: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Beskær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 at ændre</a:t>
              </a:r>
            </a:p>
            <a:p>
              <a:pPr algn="r" eaLnBrk="1" hangingPunct="1">
                <a:spcBef>
                  <a:spcPts val="0"/>
                </a:spcBef>
                <a:spcAft>
                  <a:spcPts val="240"/>
                </a:spcAft>
                <a:buFontTx/>
                <a:buNone/>
                <a:defRPr/>
              </a:pP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billedets fokus/størrelse</a:t>
              </a:r>
            </a:p>
            <a:p>
              <a:pPr algn="r" eaLnBrk="1" hangingPunct="1">
                <a:spcBef>
                  <a:spcPct val="0"/>
                </a:spcBef>
                <a:spcAft>
                  <a:spcPts val="240"/>
                </a:spcAft>
                <a:buFontTx/>
                <a:buNone/>
                <a:defRPr/>
              </a:pPr>
              <a:endPar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spcAft>
                  <a:spcPts val="240"/>
                </a:spcAft>
                <a:buFontTx/>
                <a:buNone/>
                <a:defRPr/>
              </a:pPr>
              <a:endPar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spcAft>
                  <a:spcPts val="240"/>
                </a:spcAft>
                <a:buFontTx/>
                <a:buNone/>
                <a:defRPr/>
              </a:pP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4. </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Ønsker du at skalere billedet, så hold </a:t>
              </a: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SHIFT</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-knappen nede, mens der trækkes i billedets hjørner</a:t>
              </a:r>
            </a:p>
          </p:txBody>
        </p:sp>
        <p:grpSp>
          <p:nvGrpSpPr>
            <p:cNvPr id="15" name="Gruppe 1"/>
            <p:cNvGrpSpPr>
              <a:grpSpLocks/>
            </p:cNvGrpSpPr>
            <p:nvPr/>
          </p:nvGrpSpPr>
          <p:grpSpPr bwMode="auto">
            <a:xfrm>
              <a:off x="8227557" y="5472327"/>
              <a:ext cx="331787" cy="343015"/>
              <a:chOff x="8227737" y="5472259"/>
              <a:chExt cx="331631" cy="343667"/>
            </a:xfrm>
          </p:grpSpPr>
          <p:pic>
            <p:nvPicPr>
              <p:cNvPr id="1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1265" y="5472375"/>
                <a:ext cx="318103" cy="343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ounded Rectangle 25"/>
              <p:cNvSpPr/>
              <p:nvPr/>
            </p:nvSpPr>
            <p:spPr>
              <a:xfrm>
                <a:off x="8227737" y="5472259"/>
                <a:ext cx="209451" cy="1717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sz="2000" dirty="0"/>
              </a:p>
            </p:txBody>
          </p:sp>
        </p:grpSp>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6263" y="4688029"/>
              <a:ext cx="409575" cy="32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9" name="Pladsholder til indhold 2"/>
          <p:cNvSpPr>
            <a:spLocks noGrp="1"/>
          </p:cNvSpPr>
          <p:nvPr>
            <p:ph sz="quarter" idx="17" hasCustomPrompt="1"/>
          </p:nvPr>
        </p:nvSpPr>
        <p:spPr>
          <a:xfrm>
            <a:off x="1368425" y="1362075"/>
            <a:ext cx="7088400" cy="3340800"/>
          </a:xfrm>
        </p:spPr>
        <p:txBody>
          <a:bodyPr/>
          <a:lstStyle>
            <a:lvl1pPr>
              <a:defRPr baseline="0"/>
            </a:lvl1pPr>
          </a:lstStyle>
          <a:p>
            <a:pPr lvl="0"/>
            <a:r>
              <a:rPr lang="da-DK" dirty="0" smtClean="0"/>
              <a:t>Brødtekst 22pt skrives her, eller tabel og diagram indsættes</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20" name="Pladsholder til tekst 3"/>
          <p:cNvSpPr>
            <a:spLocks noGrp="1"/>
          </p:cNvSpPr>
          <p:nvPr>
            <p:ph type="body" sz="quarter" idx="13" hasCustomPrompt="1"/>
          </p:nvPr>
        </p:nvSpPr>
        <p:spPr>
          <a:xfrm>
            <a:off x="1371600" y="399192"/>
            <a:ext cx="3659188" cy="358444"/>
          </a:xfrm>
        </p:spPr>
        <p:txBody>
          <a:bodyPr/>
          <a:lstStyle>
            <a:lvl1pPr marL="0" indent="0">
              <a:buNone/>
              <a:defRPr lang="da-DK" sz="1200" b="1" kern="1200" dirty="0">
                <a:solidFill>
                  <a:srgbClr val="B3B3B3"/>
                </a:solidFill>
                <a:latin typeface="+mn-lt"/>
                <a:ea typeface="+mn-ea"/>
                <a:cs typeface="+mn-cs"/>
              </a:defRPr>
            </a:lvl1pPr>
          </a:lstStyle>
          <a:p>
            <a:pPr lvl="0"/>
            <a:r>
              <a:rPr lang="da-DK" dirty="0" smtClean="0"/>
              <a:t>Evt. center/afdeling/enhed skrives her</a:t>
            </a:r>
            <a:endParaRPr lang="da-DK" dirty="0"/>
          </a:p>
        </p:txBody>
      </p:sp>
      <p:sp>
        <p:nvSpPr>
          <p:cNvPr id="21" name="Tekstfelt 4"/>
          <p:cNvSpPr txBox="1"/>
          <p:nvPr userDrawn="1"/>
        </p:nvSpPr>
        <p:spPr>
          <a:xfrm>
            <a:off x="1371600" y="207098"/>
            <a:ext cx="3200400" cy="215444"/>
          </a:xfrm>
          <a:prstGeom prst="rect">
            <a:avLst/>
          </a:prstGeom>
          <a:noFill/>
        </p:spPr>
        <p:txBody>
          <a:bodyPr wrap="square" lIns="0" tIns="0" rIns="0" bIns="0" rtlCol="0">
            <a:noAutofit/>
          </a:bodyPr>
          <a:lstStyle/>
          <a:p>
            <a:r>
              <a:rPr lang="da-DK" sz="1200" b="1" noProof="0" dirty="0" smtClean="0">
                <a:solidFill>
                  <a:srgbClr val="565656"/>
                </a:solidFill>
              </a:rPr>
              <a:t>Bispebjerg and Frederiksberg Hospital</a:t>
            </a:r>
          </a:p>
        </p:txBody>
      </p:sp>
      <p:pic>
        <p:nvPicPr>
          <p:cNvPr id="22" name="Billede 2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40153" y="10191"/>
            <a:ext cx="3195839" cy="808586"/>
          </a:xfrm>
          <a:prstGeom prst="rect">
            <a:avLst/>
          </a:prstGeom>
        </p:spPr>
      </p:pic>
    </p:spTree>
    <p:extLst>
      <p:ext uri="{BB962C8B-B14F-4D97-AF65-F5344CB8AC3E}">
        <p14:creationId xmlns:p14="http://schemas.microsoft.com/office/powerpoint/2010/main" val="197186276"/>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felter">
    <p:spTree>
      <p:nvGrpSpPr>
        <p:cNvPr id="1" name=""/>
        <p:cNvGrpSpPr/>
        <p:nvPr/>
      </p:nvGrpSpPr>
      <p:grpSpPr>
        <a:xfrm>
          <a:off x="0" y="0"/>
          <a:ext cx="0" cy="0"/>
          <a:chOff x="0" y="0"/>
          <a:chExt cx="0" cy="0"/>
        </a:xfrm>
      </p:grpSpPr>
      <p:sp>
        <p:nvSpPr>
          <p:cNvPr id="11" name="Pladsholder til tekst 1"/>
          <p:cNvSpPr>
            <a:spLocks noGrp="1"/>
          </p:cNvSpPr>
          <p:nvPr>
            <p:ph type="body" sz="quarter" idx="15" hasCustomPrompt="1"/>
          </p:nvPr>
        </p:nvSpPr>
        <p:spPr>
          <a:xfrm>
            <a:off x="1368000" y="4985492"/>
            <a:ext cx="3317874" cy="558000"/>
          </a:xfrm>
        </p:spPr>
        <p:txBody>
          <a:bodyPr/>
          <a:lstStyle>
            <a:lvl1pPr marL="0" indent="0">
              <a:lnSpc>
                <a:spcPct val="85000"/>
              </a:lnSpc>
              <a:buNone/>
              <a:defRPr sz="1400" baseline="0"/>
            </a:lvl1pPr>
            <a:lvl2pPr>
              <a:defRPr sz="1800"/>
            </a:lvl2pPr>
            <a:lvl3pPr marL="324000">
              <a:defRPr sz="1600"/>
            </a:lvl3pPr>
            <a:lvl4pPr marL="540000">
              <a:defRPr lang="da-DK" sz="1400" kern="1200" dirty="0" smtClean="0">
                <a:solidFill>
                  <a:schemeClr val="tx1"/>
                </a:solidFill>
                <a:latin typeface="+mn-lt"/>
                <a:ea typeface="+mn-ea"/>
                <a:cs typeface="+mn-cs"/>
              </a:defRPr>
            </a:lvl4pPr>
            <a:lvl5pPr marL="720000" indent="-90000">
              <a:defRPr sz="1200"/>
            </a:lvl5pPr>
          </a:lstStyle>
          <a:p>
            <a:pPr lvl="0"/>
            <a:r>
              <a:rPr lang="da-DK" dirty="0" smtClean="0"/>
              <a:t>Billedtekst 14pt i to eller max tre linjer</a:t>
            </a:r>
          </a:p>
        </p:txBody>
      </p:sp>
      <p:sp>
        <p:nvSpPr>
          <p:cNvPr id="25" name="Pladsholder til billede 2"/>
          <p:cNvSpPr>
            <a:spLocks noGrp="1"/>
          </p:cNvSpPr>
          <p:nvPr>
            <p:ph type="pic" sz="quarter" idx="16" hasCustomPrompt="1"/>
          </p:nvPr>
        </p:nvSpPr>
        <p:spPr>
          <a:xfrm>
            <a:off x="1368000" y="1366174"/>
            <a:ext cx="3317875" cy="3489649"/>
          </a:xfrm>
        </p:spPr>
        <p:txBody>
          <a:bodyPr tIns="612000" anchor="ctr" anchorCtr="0"/>
          <a:lstStyle>
            <a:lvl1pPr marL="0" indent="0" algn="ctr">
              <a:buNone/>
              <a:defRPr sz="1400" baseline="0">
                <a:solidFill>
                  <a:schemeClr val="accent6"/>
                </a:solidFill>
              </a:defRPr>
            </a:lvl1pPr>
          </a:lstStyle>
          <a:p>
            <a:r>
              <a:rPr lang="da-DK" dirty="0" smtClean="0"/>
              <a:t>Klik på ikon for at indsætte billede</a:t>
            </a:r>
            <a:endParaRPr lang="da-DK" dirty="0"/>
          </a:p>
        </p:txBody>
      </p:sp>
      <p:sp>
        <p:nvSpPr>
          <p:cNvPr id="12" name="Pladsholder til tekst 3"/>
          <p:cNvSpPr>
            <a:spLocks noGrp="1"/>
          </p:cNvSpPr>
          <p:nvPr>
            <p:ph type="body" sz="quarter" idx="19" hasCustomPrompt="1"/>
          </p:nvPr>
        </p:nvSpPr>
        <p:spPr>
          <a:xfrm>
            <a:off x="4889500" y="4985492"/>
            <a:ext cx="3564000" cy="558000"/>
          </a:xfrm>
        </p:spPr>
        <p:txBody>
          <a:bodyPr/>
          <a:lstStyle>
            <a:lvl1pPr marL="0" indent="0">
              <a:lnSpc>
                <a:spcPct val="85000"/>
              </a:lnSpc>
              <a:buNone/>
              <a:defRPr sz="1400" baseline="0"/>
            </a:lvl1pPr>
            <a:lvl2pPr>
              <a:defRPr sz="1800"/>
            </a:lvl2pPr>
            <a:lvl3pPr marL="324000">
              <a:defRPr sz="1600"/>
            </a:lvl3pPr>
            <a:lvl4pPr marL="540000">
              <a:defRPr lang="da-DK" sz="1400" kern="1200" dirty="0" smtClean="0">
                <a:solidFill>
                  <a:schemeClr val="tx1"/>
                </a:solidFill>
                <a:latin typeface="+mn-lt"/>
                <a:ea typeface="+mn-ea"/>
                <a:cs typeface="+mn-cs"/>
              </a:defRPr>
            </a:lvl4pPr>
            <a:lvl5pPr marL="720000" indent="-90000">
              <a:defRPr sz="1200"/>
            </a:lvl5pPr>
          </a:lstStyle>
          <a:p>
            <a:pPr lvl="0"/>
            <a:r>
              <a:rPr lang="da-DK" dirty="0" smtClean="0"/>
              <a:t>Billedtekst 14pt i to eller max tre linjer</a:t>
            </a:r>
          </a:p>
        </p:txBody>
      </p:sp>
      <p:sp>
        <p:nvSpPr>
          <p:cNvPr id="17" name="Pladsholder til indhold 4"/>
          <p:cNvSpPr>
            <a:spLocks noGrp="1"/>
          </p:cNvSpPr>
          <p:nvPr>
            <p:ph sz="quarter" idx="14" hasCustomPrompt="1"/>
          </p:nvPr>
        </p:nvSpPr>
        <p:spPr>
          <a:xfrm>
            <a:off x="4884806" y="1371523"/>
            <a:ext cx="3570988" cy="3488400"/>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a:lvl8pPr>
            <a:lvl9pPr marL="2952000">
              <a:defRPr sz="1000"/>
            </a:lvl9pPr>
          </a:lstStyle>
          <a:p>
            <a:pPr lvl="0"/>
            <a:r>
              <a:rPr lang="da-DK" dirty="0" smtClean="0"/>
              <a:t>Brødtekst 18pt skrives her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p>
          <a:p>
            <a:pPr lvl="5"/>
            <a:r>
              <a:rPr lang="da-DK" dirty="0" smtClean="0"/>
              <a:t>6 niveau</a:t>
            </a:r>
          </a:p>
          <a:p>
            <a:pPr lvl="6"/>
            <a:r>
              <a:rPr lang="da-DK" dirty="0" smtClean="0"/>
              <a:t>7 niveau</a:t>
            </a:r>
          </a:p>
          <a:p>
            <a:pPr lvl="7"/>
            <a:r>
              <a:rPr lang="da-DK" dirty="0" smtClean="0"/>
              <a:t>8 niveau</a:t>
            </a:r>
          </a:p>
          <a:p>
            <a:pPr lvl="8"/>
            <a:r>
              <a:rPr lang="da-DK" dirty="0" smtClean="0"/>
              <a:t>9 niveau</a:t>
            </a:r>
            <a:endParaRPr lang="da-DK" dirty="0"/>
          </a:p>
        </p:txBody>
      </p:sp>
      <p:sp>
        <p:nvSpPr>
          <p:cNvPr id="15" name="Pladsholder til tekst 5"/>
          <p:cNvSpPr>
            <a:spLocks noGrp="1"/>
          </p:cNvSpPr>
          <p:nvPr>
            <p:ph type="body" sz="quarter" idx="20" hasCustomPrompt="1"/>
          </p:nvPr>
        </p:nvSpPr>
        <p:spPr>
          <a:xfrm>
            <a:off x="1371600" y="399192"/>
            <a:ext cx="3659188" cy="358444"/>
          </a:xfrm>
        </p:spPr>
        <p:txBody>
          <a:bodyPr/>
          <a:lstStyle>
            <a:lvl1pPr marL="0" indent="0">
              <a:buNone/>
              <a:defRPr lang="da-DK" sz="1200" b="1" kern="1200" dirty="0">
                <a:solidFill>
                  <a:srgbClr val="B3B3B3"/>
                </a:solidFill>
                <a:latin typeface="+mn-lt"/>
                <a:ea typeface="+mn-ea"/>
                <a:cs typeface="+mn-cs"/>
              </a:defRPr>
            </a:lvl1pPr>
          </a:lstStyle>
          <a:p>
            <a:pPr lvl="0"/>
            <a:r>
              <a:rPr lang="da-DK" dirty="0" smtClean="0"/>
              <a:t>Evt. center/afdeling/enhed skrives her</a:t>
            </a:r>
            <a:endParaRPr lang="da-DK" dirty="0"/>
          </a:p>
        </p:txBody>
      </p:sp>
      <p:sp>
        <p:nvSpPr>
          <p:cNvPr id="4" name="Pladsholder til dato 3"/>
          <p:cNvSpPr>
            <a:spLocks noGrp="1"/>
          </p:cNvSpPr>
          <p:nvPr>
            <p:ph type="dt" sz="half" idx="10"/>
          </p:nvPr>
        </p:nvSpPr>
        <p:spPr/>
        <p:txBody>
          <a:bodyPr/>
          <a:lstStyle/>
          <a:p>
            <a:r>
              <a:rPr lang="da-DK" smtClean="0"/>
              <a:t>Bispebjerg and Frederiksberg Hospital, University of Copenhagen</a:t>
            </a:r>
            <a:endParaRPr lang="da-DK" dirty="0"/>
          </a:p>
        </p:txBody>
      </p:sp>
      <p:sp>
        <p:nvSpPr>
          <p:cNvPr id="5" name="Pladsholder til sidefod 4"/>
          <p:cNvSpPr>
            <a:spLocks noGrp="1"/>
          </p:cNvSpPr>
          <p:nvPr>
            <p:ph type="ftr" sz="quarter" idx="11"/>
          </p:nvPr>
        </p:nvSpPr>
        <p:spPr/>
        <p:txBody>
          <a:bodyPr/>
          <a:lstStyle/>
          <a:p>
            <a:r>
              <a:rPr lang="en-US" smtClean="0"/>
              <a:t>Social inequality in admittance to SPC</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a:t>
            </a:fld>
            <a:endParaRPr lang="da-DK" dirty="0"/>
          </a:p>
        </p:txBody>
      </p:sp>
      <p:grpSp>
        <p:nvGrpSpPr>
          <p:cNvPr id="18" name="Gruppe 17"/>
          <p:cNvGrpSpPr>
            <a:grpSpLocks/>
          </p:cNvGrpSpPr>
          <p:nvPr userDrawn="1"/>
        </p:nvGrpSpPr>
        <p:grpSpPr bwMode="auto">
          <a:xfrm>
            <a:off x="-2186217" y="1362269"/>
            <a:ext cx="2032000" cy="2211833"/>
            <a:chOff x="6573838" y="3603625"/>
            <a:chExt cx="2032000" cy="2211717"/>
          </a:xfrm>
        </p:grpSpPr>
        <p:sp>
          <p:nvSpPr>
            <p:cNvPr id="19" name="TextBox 12"/>
            <p:cNvSpPr txBox="1">
              <a:spLocks noChangeArrowheads="1"/>
            </p:cNvSpPr>
            <p:nvPr/>
          </p:nvSpPr>
          <p:spPr bwMode="auto">
            <a:xfrm>
              <a:off x="6573838" y="3603625"/>
              <a:ext cx="2032000" cy="184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ts val="0"/>
                </a:spcBef>
                <a:spcAft>
                  <a:spcPts val="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Indsæt billede</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1.</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 Klik på det lille billede-indsættelsesikon i midten</a:t>
              </a:r>
            </a:p>
            <a:p>
              <a:pPr algn="r" eaLnBrk="1" hangingPunct="1">
                <a:spcBef>
                  <a:spcPts val="0"/>
                </a:spcBef>
                <a:spcAft>
                  <a:spcPts val="240"/>
                </a:spcAft>
                <a:buFontTx/>
                <a:buNone/>
                <a:defRPr/>
              </a:pP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af pladsholderen</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2.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Indsæt det ønskede billede</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3.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Klik </a:t>
              </a: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Beskær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 at ændre</a:t>
              </a:r>
            </a:p>
            <a:p>
              <a:pPr algn="r" eaLnBrk="1" hangingPunct="1">
                <a:spcBef>
                  <a:spcPts val="0"/>
                </a:spcBef>
                <a:spcAft>
                  <a:spcPts val="240"/>
                </a:spcAft>
                <a:buFontTx/>
                <a:buNone/>
                <a:defRPr/>
              </a:pP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billedets fokus/størrelse</a:t>
              </a:r>
            </a:p>
            <a:p>
              <a:pPr algn="r" eaLnBrk="1" hangingPunct="1">
                <a:spcBef>
                  <a:spcPct val="0"/>
                </a:spcBef>
                <a:spcAft>
                  <a:spcPts val="240"/>
                </a:spcAft>
                <a:buFontTx/>
                <a:buNone/>
                <a:defRPr/>
              </a:pPr>
              <a:endPar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spcAft>
                  <a:spcPts val="240"/>
                </a:spcAft>
                <a:buFontTx/>
                <a:buNone/>
                <a:defRPr/>
              </a:pPr>
              <a:endPar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spcAft>
                  <a:spcPts val="240"/>
                </a:spcAft>
                <a:buFontTx/>
                <a:buNone/>
                <a:defRPr/>
              </a:pP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4. </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Ønsker du at skalere billedet, så hold </a:t>
              </a: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SHIFT</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-knappen nede, mens der trækkes i billedets hjørner</a:t>
              </a:r>
            </a:p>
          </p:txBody>
        </p:sp>
        <p:grpSp>
          <p:nvGrpSpPr>
            <p:cNvPr id="20" name="Gruppe 1"/>
            <p:cNvGrpSpPr>
              <a:grpSpLocks/>
            </p:cNvGrpSpPr>
            <p:nvPr/>
          </p:nvGrpSpPr>
          <p:grpSpPr bwMode="auto">
            <a:xfrm>
              <a:off x="8227557" y="5472327"/>
              <a:ext cx="331787" cy="343015"/>
              <a:chOff x="8227737" y="5472259"/>
              <a:chExt cx="331631" cy="343667"/>
            </a:xfrm>
          </p:grpSpPr>
          <p:pic>
            <p:nvPicPr>
              <p:cNvPr id="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1265" y="5472375"/>
                <a:ext cx="318103" cy="343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ounded Rectangle 25"/>
              <p:cNvSpPr/>
              <p:nvPr/>
            </p:nvSpPr>
            <p:spPr>
              <a:xfrm>
                <a:off x="8227737" y="5472259"/>
                <a:ext cx="209451" cy="1717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sz="2000" dirty="0"/>
              </a:p>
            </p:txBody>
          </p:sp>
        </p:grpSp>
        <p:pic>
          <p:nvPicPr>
            <p:cNvPr id="2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6263" y="4688029"/>
              <a:ext cx="409575" cy="32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6" name="Tekstfelt 4"/>
          <p:cNvSpPr txBox="1"/>
          <p:nvPr userDrawn="1"/>
        </p:nvSpPr>
        <p:spPr>
          <a:xfrm>
            <a:off x="1371600" y="207098"/>
            <a:ext cx="3200400" cy="215444"/>
          </a:xfrm>
          <a:prstGeom prst="rect">
            <a:avLst/>
          </a:prstGeom>
          <a:noFill/>
        </p:spPr>
        <p:txBody>
          <a:bodyPr wrap="square" lIns="0" tIns="0" rIns="0" bIns="0" rtlCol="0">
            <a:noAutofit/>
          </a:bodyPr>
          <a:lstStyle/>
          <a:p>
            <a:r>
              <a:rPr lang="da-DK" sz="1200" b="1" noProof="0" dirty="0" smtClean="0">
                <a:solidFill>
                  <a:srgbClr val="565656"/>
                </a:solidFill>
              </a:rPr>
              <a:t>Bispebjerg and Frederiksberg Hospital</a:t>
            </a:r>
          </a:p>
        </p:txBody>
      </p:sp>
      <p:pic>
        <p:nvPicPr>
          <p:cNvPr id="24" name="Billede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40153" y="10191"/>
            <a:ext cx="3195839" cy="808586"/>
          </a:xfrm>
          <a:prstGeom prst="rect">
            <a:avLst/>
          </a:prstGeom>
        </p:spPr>
      </p:pic>
    </p:spTree>
    <p:extLst>
      <p:ext uri="{BB962C8B-B14F-4D97-AF65-F5344CB8AC3E}">
        <p14:creationId xmlns:p14="http://schemas.microsoft.com/office/powerpoint/2010/main" val="1528567460"/>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elt &amp; tekstsp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368000" y="908719"/>
            <a:ext cx="7091788" cy="1125943"/>
          </a:xfrm>
        </p:spPr>
        <p:txBody>
          <a:bodyPr/>
          <a:lstStyle/>
          <a:p>
            <a:r>
              <a:rPr lang="da-DK" dirty="0" smtClean="0"/>
              <a:t>Overskrift 27pt i to eller flere linjer </a:t>
            </a:r>
            <a:br>
              <a:rPr lang="da-DK" dirty="0" smtClean="0"/>
            </a:br>
            <a:r>
              <a:rPr lang="da-DK" dirty="0" smtClean="0"/>
              <a:t>teksten vokser opad</a:t>
            </a:r>
            <a:endParaRPr lang="da-DK" dirty="0"/>
          </a:p>
        </p:txBody>
      </p:sp>
      <p:sp>
        <p:nvSpPr>
          <p:cNvPr id="4" name="Pladsholder til dato 3"/>
          <p:cNvSpPr>
            <a:spLocks noGrp="1"/>
          </p:cNvSpPr>
          <p:nvPr>
            <p:ph type="dt" sz="half" idx="10"/>
          </p:nvPr>
        </p:nvSpPr>
        <p:spPr/>
        <p:txBody>
          <a:bodyPr/>
          <a:lstStyle/>
          <a:p>
            <a:r>
              <a:rPr lang="da-DK" smtClean="0"/>
              <a:t>Bispebjerg and Frederiksberg Hospital, University of Copenhagen</a:t>
            </a:r>
            <a:endParaRPr lang="da-DK" dirty="0"/>
          </a:p>
        </p:txBody>
      </p:sp>
      <p:sp>
        <p:nvSpPr>
          <p:cNvPr id="5" name="Pladsholder til sidefod 4"/>
          <p:cNvSpPr>
            <a:spLocks noGrp="1"/>
          </p:cNvSpPr>
          <p:nvPr>
            <p:ph type="ftr" sz="quarter" idx="11"/>
          </p:nvPr>
        </p:nvSpPr>
        <p:spPr/>
        <p:txBody>
          <a:bodyPr/>
          <a:lstStyle/>
          <a:p>
            <a:r>
              <a:rPr lang="en-US" smtClean="0"/>
              <a:t>Social inequality in admittance to SPC</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a:t>
            </a:fld>
            <a:endParaRPr lang="da-DK" dirty="0"/>
          </a:p>
        </p:txBody>
      </p:sp>
      <p:grpSp>
        <p:nvGrpSpPr>
          <p:cNvPr id="17" name="Gruppe 16"/>
          <p:cNvGrpSpPr>
            <a:grpSpLocks/>
          </p:cNvGrpSpPr>
          <p:nvPr userDrawn="1"/>
        </p:nvGrpSpPr>
        <p:grpSpPr bwMode="auto">
          <a:xfrm>
            <a:off x="-2186217" y="2328863"/>
            <a:ext cx="2032000" cy="2211833"/>
            <a:chOff x="6573838" y="3603625"/>
            <a:chExt cx="2032000" cy="2211717"/>
          </a:xfrm>
        </p:grpSpPr>
        <p:sp>
          <p:nvSpPr>
            <p:cNvPr id="18" name="TextBox 12"/>
            <p:cNvSpPr txBox="1">
              <a:spLocks noChangeArrowheads="1"/>
            </p:cNvSpPr>
            <p:nvPr/>
          </p:nvSpPr>
          <p:spPr bwMode="auto">
            <a:xfrm>
              <a:off x="6573838" y="3603625"/>
              <a:ext cx="2032000" cy="184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r" eaLnBrk="1" hangingPunct="1">
                <a:spcBef>
                  <a:spcPts val="0"/>
                </a:spcBef>
                <a:spcAft>
                  <a:spcPts val="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Indsæt billede</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1.</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 Klik på det lille billede-indsættelsesikon i midten</a:t>
              </a:r>
            </a:p>
            <a:p>
              <a:pPr algn="r" eaLnBrk="1" hangingPunct="1">
                <a:spcBef>
                  <a:spcPts val="0"/>
                </a:spcBef>
                <a:spcAft>
                  <a:spcPts val="240"/>
                </a:spcAft>
                <a:buFontTx/>
                <a:buNone/>
                <a:defRPr/>
              </a:pP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af pladsholderen</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2.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Indsæt det ønskede billede</a:t>
              </a:r>
            </a:p>
            <a:p>
              <a:pPr algn="r" eaLnBrk="1" hangingPunct="1">
                <a:spcBef>
                  <a:spcPts val="0"/>
                </a:spcBef>
                <a:spcAft>
                  <a:spcPts val="240"/>
                </a:spcAft>
                <a:buFontTx/>
                <a:buNone/>
                <a:defRPr/>
              </a:pP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3.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Klik </a:t>
              </a:r>
              <a:r>
                <a:rPr 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Beskær </a:t>
              </a: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for at ændre</a:t>
              </a:r>
            </a:p>
            <a:p>
              <a:pPr algn="r" eaLnBrk="1" hangingPunct="1">
                <a:spcBef>
                  <a:spcPts val="0"/>
                </a:spcBef>
                <a:spcAft>
                  <a:spcPts val="240"/>
                </a:spcAft>
                <a:buFontTx/>
                <a:buNone/>
                <a:defRPr/>
              </a:pPr>
              <a:r>
                <a:rPr 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billedets fokus/størrelse</a:t>
              </a:r>
            </a:p>
            <a:p>
              <a:pPr algn="r" eaLnBrk="1" hangingPunct="1">
                <a:spcBef>
                  <a:spcPct val="0"/>
                </a:spcBef>
                <a:spcAft>
                  <a:spcPts val="240"/>
                </a:spcAft>
                <a:buFontTx/>
                <a:buNone/>
                <a:defRPr/>
              </a:pPr>
              <a:endPar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spcAft>
                  <a:spcPts val="240"/>
                </a:spcAft>
                <a:buFontTx/>
                <a:buNone/>
                <a:defRPr/>
              </a:pPr>
              <a:endPar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endParaRPr>
            </a:p>
            <a:p>
              <a:pPr algn="r" eaLnBrk="1" hangingPunct="1">
                <a:spcBef>
                  <a:spcPct val="0"/>
                </a:spcBef>
                <a:spcAft>
                  <a:spcPts val="240"/>
                </a:spcAft>
                <a:buFontTx/>
                <a:buNone/>
                <a:defRPr/>
              </a:pP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4. </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Ønsker du at skalere billedet, så hold </a:t>
              </a:r>
              <a:r>
                <a:rPr lang="da-DK" altLang="da-DK" sz="900" b="1"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SHIFT</a:t>
              </a:r>
              <a:r>
                <a:rPr lang="da-DK" altLang="da-DK" sz="900" noProof="1" smtClean="0">
                  <a:solidFill>
                    <a:schemeClr val="bg1">
                      <a:lumMod val="50000"/>
                    </a:schemeClr>
                  </a:solidFill>
                  <a:latin typeface="Arial" panose="020B0604020202020204" pitchFamily="34" charset="0"/>
                  <a:ea typeface="Verdana" panose="020B0604030504040204" pitchFamily="34" charset="0"/>
                  <a:cs typeface="Arial" panose="020B0604020202020204" pitchFamily="34" charset="0"/>
                </a:rPr>
                <a:t>-knappen nede, mens der trækkes i billedets hjørner</a:t>
              </a:r>
            </a:p>
          </p:txBody>
        </p:sp>
        <p:grpSp>
          <p:nvGrpSpPr>
            <p:cNvPr id="19" name="Gruppe 1"/>
            <p:cNvGrpSpPr>
              <a:grpSpLocks/>
            </p:cNvGrpSpPr>
            <p:nvPr/>
          </p:nvGrpSpPr>
          <p:grpSpPr bwMode="auto">
            <a:xfrm>
              <a:off x="8227557" y="5472327"/>
              <a:ext cx="331787" cy="343015"/>
              <a:chOff x="8227737" y="5472259"/>
              <a:chExt cx="331631" cy="343667"/>
            </a:xfrm>
          </p:grpSpPr>
          <p:pic>
            <p:nvPicPr>
              <p:cNvPr id="2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1265" y="5472375"/>
                <a:ext cx="318103" cy="343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ounded Rectangle 25"/>
              <p:cNvSpPr/>
              <p:nvPr/>
            </p:nvSpPr>
            <p:spPr>
              <a:xfrm>
                <a:off x="8227737" y="5472259"/>
                <a:ext cx="209451" cy="1717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sz="2000" dirty="0"/>
              </a:p>
            </p:txBody>
          </p:sp>
        </p:gr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6263" y="4688029"/>
              <a:ext cx="409575" cy="32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7" name="Pladsholder til tekst 1"/>
          <p:cNvSpPr>
            <a:spLocks noGrp="1"/>
          </p:cNvSpPr>
          <p:nvPr>
            <p:ph type="body" sz="quarter" idx="15" hasCustomPrompt="1"/>
          </p:nvPr>
        </p:nvSpPr>
        <p:spPr>
          <a:xfrm>
            <a:off x="1371600" y="4931361"/>
            <a:ext cx="3317874" cy="556627"/>
          </a:xfrm>
        </p:spPr>
        <p:txBody>
          <a:bodyPr/>
          <a:lstStyle>
            <a:lvl1pPr marL="0" indent="0">
              <a:lnSpc>
                <a:spcPct val="85000"/>
              </a:lnSpc>
              <a:buNone/>
              <a:defRPr sz="1400" baseline="0"/>
            </a:lvl1pPr>
            <a:lvl2pPr>
              <a:defRPr sz="1800"/>
            </a:lvl2pPr>
            <a:lvl3pPr marL="324000">
              <a:defRPr sz="1600"/>
            </a:lvl3pPr>
            <a:lvl4pPr marL="540000">
              <a:defRPr lang="da-DK" sz="1400" kern="1200" dirty="0" smtClean="0">
                <a:solidFill>
                  <a:schemeClr val="tx1"/>
                </a:solidFill>
                <a:latin typeface="+mn-lt"/>
                <a:ea typeface="+mn-ea"/>
                <a:cs typeface="+mn-cs"/>
              </a:defRPr>
            </a:lvl4pPr>
            <a:lvl5pPr marL="720000" indent="-90000">
              <a:defRPr sz="1200"/>
            </a:lvl5pPr>
          </a:lstStyle>
          <a:p>
            <a:pPr lvl="0"/>
            <a:r>
              <a:rPr lang="da-DK" dirty="0" smtClean="0"/>
              <a:t>Billedtekst 14pt i to eller max tre linjer</a:t>
            </a:r>
          </a:p>
        </p:txBody>
      </p:sp>
      <p:sp>
        <p:nvSpPr>
          <p:cNvPr id="28" name="Pladsholder til billede 2"/>
          <p:cNvSpPr>
            <a:spLocks noGrp="1"/>
          </p:cNvSpPr>
          <p:nvPr>
            <p:ph type="pic" sz="quarter" idx="17" hasCustomPrompt="1"/>
          </p:nvPr>
        </p:nvSpPr>
        <p:spPr>
          <a:xfrm>
            <a:off x="1368000" y="2328862"/>
            <a:ext cx="3319200" cy="2476561"/>
          </a:xfrm>
        </p:spPr>
        <p:txBody>
          <a:bodyPr tIns="612000" anchor="ctr" anchorCtr="0"/>
          <a:lstStyle>
            <a:lvl1pPr marL="0" indent="0" algn="ctr">
              <a:buNone/>
              <a:defRPr sz="1400" baseline="0">
                <a:solidFill>
                  <a:schemeClr val="accent6"/>
                </a:solidFill>
              </a:defRPr>
            </a:lvl1pPr>
          </a:lstStyle>
          <a:p>
            <a:r>
              <a:rPr lang="da-DK" dirty="0" smtClean="0"/>
              <a:t>Klik på ikon for at indsætte billede</a:t>
            </a:r>
            <a:endParaRPr lang="da-DK" dirty="0"/>
          </a:p>
        </p:txBody>
      </p:sp>
      <p:sp>
        <p:nvSpPr>
          <p:cNvPr id="24" name="Pladsholder til indhold 3"/>
          <p:cNvSpPr>
            <a:spLocks noGrp="1"/>
          </p:cNvSpPr>
          <p:nvPr>
            <p:ph sz="quarter" idx="14" hasCustomPrompt="1"/>
          </p:nvPr>
        </p:nvSpPr>
        <p:spPr>
          <a:xfrm>
            <a:off x="4888800" y="2327275"/>
            <a:ext cx="3570988" cy="3160713"/>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a:lvl8pPr>
            <a:lvl9pPr marL="2952000">
              <a:defRPr sz="1000"/>
            </a:lvl9pPr>
          </a:lstStyle>
          <a:p>
            <a:pPr lvl="0"/>
            <a:r>
              <a:rPr lang="da-DK" dirty="0" smtClean="0"/>
              <a:t>Brødtekst 18pt skrives her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p>
          <a:p>
            <a:pPr lvl="5"/>
            <a:r>
              <a:rPr lang="da-DK" dirty="0" smtClean="0"/>
              <a:t>6 niveau</a:t>
            </a:r>
          </a:p>
          <a:p>
            <a:pPr lvl="6"/>
            <a:r>
              <a:rPr lang="da-DK" dirty="0" smtClean="0"/>
              <a:t>7 niveau</a:t>
            </a:r>
          </a:p>
          <a:p>
            <a:pPr lvl="7"/>
            <a:r>
              <a:rPr lang="da-DK" dirty="0" smtClean="0"/>
              <a:t>8 niveau</a:t>
            </a:r>
          </a:p>
          <a:p>
            <a:pPr lvl="8"/>
            <a:r>
              <a:rPr lang="da-DK" dirty="0" smtClean="0"/>
              <a:t>9 niveau</a:t>
            </a:r>
            <a:endParaRPr lang="da-DK" dirty="0"/>
          </a:p>
        </p:txBody>
      </p:sp>
      <p:sp>
        <p:nvSpPr>
          <p:cNvPr id="15" name="Pladsholder til tekst 3"/>
          <p:cNvSpPr>
            <a:spLocks noGrp="1"/>
          </p:cNvSpPr>
          <p:nvPr>
            <p:ph type="body" sz="quarter" idx="18" hasCustomPrompt="1"/>
          </p:nvPr>
        </p:nvSpPr>
        <p:spPr>
          <a:xfrm>
            <a:off x="1371600" y="399192"/>
            <a:ext cx="3659188" cy="358444"/>
          </a:xfrm>
        </p:spPr>
        <p:txBody>
          <a:bodyPr/>
          <a:lstStyle>
            <a:lvl1pPr marL="0" indent="0">
              <a:buNone/>
              <a:defRPr lang="da-DK" sz="1200" b="1" kern="1200" dirty="0">
                <a:solidFill>
                  <a:srgbClr val="B3B3B3"/>
                </a:solidFill>
                <a:latin typeface="+mn-lt"/>
                <a:ea typeface="+mn-ea"/>
                <a:cs typeface="+mn-cs"/>
              </a:defRPr>
            </a:lvl1pPr>
          </a:lstStyle>
          <a:p>
            <a:pPr lvl="0"/>
            <a:r>
              <a:rPr lang="da-DK" dirty="0" smtClean="0"/>
              <a:t>Evt. center/afdeling/enhed skrives her</a:t>
            </a:r>
            <a:endParaRPr lang="da-DK" dirty="0"/>
          </a:p>
        </p:txBody>
      </p:sp>
      <p:sp>
        <p:nvSpPr>
          <p:cNvPr id="25" name="Tekstfelt 4"/>
          <p:cNvSpPr txBox="1"/>
          <p:nvPr userDrawn="1"/>
        </p:nvSpPr>
        <p:spPr>
          <a:xfrm>
            <a:off x="1371600" y="207098"/>
            <a:ext cx="3200400" cy="215444"/>
          </a:xfrm>
          <a:prstGeom prst="rect">
            <a:avLst/>
          </a:prstGeom>
          <a:noFill/>
        </p:spPr>
        <p:txBody>
          <a:bodyPr wrap="square" lIns="0" tIns="0" rIns="0" bIns="0" rtlCol="0">
            <a:noAutofit/>
          </a:bodyPr>
          <a:lstStyle/>
          <a:p>
            <a:r>
              <a:rPr lang="da-DK" sz="1200" b="1" noProof="0" dirty="0" smtClean="0">
                <a:solidFill>
                  <a:srgbClr val="565656"/>
                </a:solidFill>
              </a:rPr>
              <a:t>Bispebjerg and Frederiksberg Hospital</a:t>
            </a:r>
          </a:p>
        </p:txBody>
      </p:sp>
      <p:pic>
        <p:nvPicPr>
          <p:cNvPr id="23" name="Billede 2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40153" y="10191"/>
            <a:ext cx="3195839" cy="808586"/>
          </a:xfrm>
          <a:prstGeom prst="rect">
            <a:avLst/>
          </a:prstGeom>
        </p:spPr>
      </p:pic>
    </p:spTree>
    <p:extLst>
      <p:ext uri="{BB962C8B-B14F-4D97-AF65-F5344CB8AC3E}">
        <p14:creationId xmlns:p14="http://schemas.microsoft.com/office/powerpoint/2010/main" val="351738728"/>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fsnit start">
    <p:spTree>
      <p:nvGrpSpPr>
        <p:cNvPr id="1" name=""/>
        <p:cNvGrpSpPr/>
        <p:nvPr/>
      </p:nvGrpSpPr>
      <p:grpSpPr>
        <a:xfrm>
          <a:off x="0" y="0"/>
          <a:ext cx="0" cy="0"/>
          <a:chOff x="0" y="0"/>
          <a:chExt cx="0" cy="0"/>
        </a:xfrm>
      </p:grpSpPr>
      <p:sp>
        <p:nvSpPr>
          <p:cNvPr id="21" name="Hvid dæk boks"/>
          <p:cNvSpPr/>
          <p:nvPr userDrawn="1"/>
        </p:nvSpPr>
        <p:spPr>
          <a:xfrm>
            <a:off x="0" y="0"/>
            <a:ext cx="9144000" cy="6858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da-DK" dirty="0" smtClean="0"/>
          </a:p>
        </p:txBody>
      </p:sp>
      <p:sp>
        <p:nvSpPr>
          <p:cNvPr id="12" name="Rektangel 11"/>
          <p:cNvSpPr/>
          <p:nvPr userDrawn="1"/>
        </p:nvSpPr>
        <p:spPr>
          <a:xfrm>
            <a:off x="0" y="0"/>
            <a:ext cx="683568" cy="20381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Rektangel 12"/>
          <p:cNvSpPr/>
          <p:nvPr userDrawn="1"/>
        </p:nvSpPr>
        <p:spPr>
          <a:xfrm>
            <a:off x="0" y="2038350"/>
            <a:ext cx="683568" cy="4819847"/>
          </a:xfrm>
          <a:prstGeom prst="rect">
            <a:avLst/>
          </a:prstGeom>
          <a:solidFill>
            <a:srgbClr val="1F4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itel 1"/>
          <p:cNvSpPr>
            <a:spLocks noGrp="1"/>
          </p:cNvSpPr>
          <p:nvPr>
            <p:ph type="title" hasCustomPrompt="1"/>
          </p:nvPr>
        </p:nvSpPr>
        <p:spPr>
          <a:xfrm>
            <a:off x="1371600" y="2708920"/>
            <a:ext cx="7086600" cy="2775893"/>
          </a:xfrm>
        </p:spPr>
        <p:txBody>
          <a:bodyPr anchor="t" anchorCtr="0"/>
          <a:lstStyle>
            <a:lvl1pPr>
              <a:defRPr sz="3700">
                <a:solidFill>
                  <a:schemeClr val="tx2"/>
                </a:solidFill>
              </a:defRPr>
            </a:lvl1pPr>
          </a:lstStyle>
          <a:p>
            <a:r>
              <a:rPr lang="da-DK" dirty="0" smtClean="0"/>
              <a:t>Overskrift 37pt skrives her</a:t>
            </a:r>
            <a:br>
              <a:rPr lang="da-DK" dirty="0" smtClean="0"/>
            </a:br>
            <a:r>
              <a:rPr lang="da-DK" dirty="0" smtClean="0"/>
              <a:t>i to eller flere linjer</a:t>
            </a:r>
            <a:endParaRPr lang="da-DK" dirty="0"/>
          </a:p>
        </p:txBody>
      </p:sp>
      <p:sp>
        <p:nvSpPr>
          <p:cNvPr id="4" name="Pladsholder til dato 3"/>
          <p:cNvSpPr>
            <a:spLocks noGrp="1"/>
          </p:cNvSpPr>
          <p:nvPr>
            <p:ph type="dt" sz="half" idx="10"/>
          </p:nvPr>
        </p:nvSpPr>
        <p:spPr/>
        <p:txBody>
          <a:bodyPr/>
          <a:lstStyle>
            <a:lvl1pPr>
              <a:defRPr>
                <a:solidFill>
                  <a:schemeClr val="tx1"/>
                </a:solidFill>
              </a:defRPr>
            </a:lvl1pPr>
          </a:lstStyle>
          <a:p>
            <a:r>
              <a:rPr lang="da-DK" noProof="0" smtClean="0"/>
              <a:t>Bispebjerg and Frederiksberg Hospital, University of Copenhagen</a:t>
            </a:r>
            <a:endParaRPr lang="da-DK" noProof="0" dirty="0"/>
          </a:p>
        </p:txBody>
      </p:sp>
      <p:sp>
        <p:nvSpPr>
          <p:cNvPr id="5" name="Pladsholder til sidefod 4"/>
          <p:cNvSpPr>
            <a:spLocks noGrp="1"/>
          </p:cNvSpPr>
          <p:nvPr>
            <p:ph type="ftr" sz="quarter" idx="11"/>
          </p:nvPr>
        </p:nvSpPr>
        <p:spPr/>
        <p:txBody>
          <a:bodyPr/>
          <a:lstStyle>
            <a:lvl1pPr>
              <a:defRPr>
                <a:solidFill>
                  <a:schemeClr val="tx1"/>
                </a:solidFill>
              </a:defRPr>
            </a:lvl1pPr>
          </a:lstStyle>
          <a:p>
            <a:r>
              <a:rPr lang="en-US" smtClean="0"/>
              <a:t>Social inequality in admittance to SPC</a:t>
            </a:r>
            <a:endParaRPr lang="da-DK" dirty="0"/>
          </a:p>
        </p:txBody>
      </p:sp>
      <p:sp>
        <p:nvSpPr>
          <p:cNvPr id="6" name="Pladsholder til diasnummer 5"/>
          <p:cNvSpPr>
            <a:spLocks noGrp="1"/>
          </p:cNvSpPr>
          <p:nvPr>
            <p:ph type="sldNum" sz="quarter" idx="12"/>
          </p:nvPr>
        </p:nvSpPr>
        <p:spPr/>
        <p:txBody>
          <a:bodyPr/>
          <a:lstStyle>
            <a:lvl1pPr>
              <a:defRPr>
                <a:solidFill>
                  <a:schemeClr val="tx1"/>
                </a:solidFill>
              </a:defRPr>
            </a:lvl1pPr>
          </a:lstStyle>
          <a:p>
            <a:fld id="{667EC89C-17A0-4E64-A6D2-B825673CEEDF}" type="slidenum">
              <a:rPr lang="da-DK" smtClean="0"/>
              <a:pPr/>
              <a:t>‹#›</a:t>
            </a:fld>
            <a:endParaRPr lang="da-DK" dirty="0"/>
          </a:p>
        </p:txBody>
      </p:sp>
      <p:sp>
        <p:nvSpPr>
          <p:cNvPr id="17" name="Pladsholder til tekst 3"/>
          <p:cNvSpPr>
            <a:spLocks noGrp="1"/>
          </p:cNvSpPr>
          <p:nvPr>
            <p:ph type="body" sz="quarter" idx="13" hasCustomPrompt="1"/>
          </p:nvPr>
        </p:nvSpPr>
        <p:spPr>
          <a:xfrm>
            <a:off x="1371599" y="399192"/>
            <a:ext cx="3659189" cy="358444"/>
          </a:xfrm>
        </p:spPr>
        <p:txBody>
          <a:bodyPr/>
          <a:lstStyle>
            <a:lvl1pPr marL="0" indent="0">
              <a:buNone/>
              <a:defRPr lang="da-DK" sz="1200" b="1" kern="1200" dirty="0">
                <a:solidFill>
                  <a:srgbClr val="B3B3B3"/>
                </a:solidFill>
                <a:latin typeface="+mn-lt"/>
                <a:ea typeface="+mn-ea"/>
                <a:cs typeface="+mn-cs"/>
              </a:defRPr>
            </a:lvl1pPr>
          </a:lstStyle>
          <a:p>
            <a:pPr lvl="0"/>
            <a:r>
              <a:rPr lang="da-DK" dirty="0" smtClean="0"/>
              <a:t>Evt. center/afdeling/enhed skrives her</a:t>
            </a:r>
            <a:endParaRPr lang="da-DK" dirty="0"/>
          </a:p>
        </p:txBody>
      </p:sp>
      <p:grpSp>
        <p:nvGrpSpPr>
          <p:cNvPr id="19" name="Logo"/>
          <p:cNvGrpSpPr/>
          <p:nvPr userDrawn="1"/>
        </p:nvGrpSpPr>
        <p:grpSpPr>
          <a:xfrm>
            <a:off x="457200" y="1584000"/>
            <a:ext cx="687600" cy="687600"/>
            <a:chOff x="457200" y="5718575"/>
            <a:chExt cx="687600" cy="687600"/>
          </a:xfrm>
        </p:grpSpPr>
        <p:pic>
          <p:nvPicPr>
            <p:cNvPr id="20" name="Logo 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5718575"/>
              <a:ext cx="687600" cy="687600"/>
            </a:xfrm>
            <a:prstGeom prst="rect">
              <a:avLst/>
            </a:prstGeom>
          </p:spPr>
        </p:pic>
        <p:pic>
          <p:nvPicPr>
            <p:cNvPr id="22" name="Regio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3732" y="5763982"/>
              <a:ext cx="116417" cy="594784"/>
            </a:xfrm>
            <a:prstGeom prst="rect">
              <a:avLst/>
            </a:prstGeom>
          </p:spPr>
        </p:pic>
      </p:grpSp>
      <p:sp>
        <p:nvSpPr>
          <p:cNvPr id="15" name="Tekstfelt 4"/>
          <p:cNvSpPr txBox="1"/>
          <p:nvPr userDrawn="1"/>
        </p:nvSpPr>
        <p:spPr>
          <a:xfrm>
            <a:off x="1371600" y="207098"/>
            <a:ext cx="3200400" cy="215444"/>
          </a:xfrm>
          <a:prstGeom prst="rect">
            <a:avLst/>
          </a:prstGeom>
          <a:noFill/>
        </p:spPr>
        <p:txBody>
          <a:bodyPr wrap="square" lIns="0" tIns="0" rIns="0" bIns="0" rtlCol="0">
            <a:noAutofit/>
          </a:bodyPr>
          <a:lstStyle/>
          <a:p>
            <a:r>
              <a:rPr lang="da-DK" sz="1200" b="1" noProof="0" dirty="0" smtClean="0">
                <a:solidFill>
                  <a:srgbClr val="565656"/>
                </a:solidFill>
              </a:rPr>
              <a:t>Bispebjerg and Frederiksberg Hospital</a:t>
            </a:r>
          </a:p>
        </p:txBody>
      </p:sp>
      <p:pic>
        <p:nvPicPr>
          <p:cNvPr id="14" name="Billed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40153" y="10191"/>
            <a:ext cx="3195839" cy="808586"/>
          </a:xfrm>
          <a:prstGeom prst="rect">
            <a:avLst/>
          </a:prstGeom>
        </p:spPr>
      </p:pic>
    </p:spTree>
    <p:extLst>
      <p:ext uri="{BB962C8B-B14F-4D97-AF65-F5344CB8AC3E}">
        <p14:creationId xmlns:p14="http://schemas.microsoft.com/office/powerpoint/2010/main" val="276512536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r>
              <a:rPr lang="da-DK" smtClean="0"/>
              <a:t>Bispebjerg and Frederiksberg Hospital, University of Copenhagen</a:t>
            </a:r>
            <a:endParaRPr lang="da-DK" dirty="0"/>
          </a:p>
        </p:txBody>
      </p:sp>
      <p:sp>
        <p:nvSpPr>
          <p:cNvPr id="3" name="Pladsholder til sidefod 2"/>
          <p:cNvSpPr>
            <a:spLocks noGrp="1"/>
          </p:cNvSpPr>
          <p:nvPr>
            <p:ph type="ftr" sz="quarter" idx="11"/>
          </p:nvPr>
        </p:nvSpPr>
        <p:spPr/>
        <p:txBody>
          <a:bodyPr/>
          <a:lstStyle/>
          <a:p>
            <a:r>
              <a:rPr lang="en-US" smtClean="0"/>
              <a:t>Social inequality in admittance to SPC</a:t>
            </a:r>
            <a:endParaRPr lang="da-DK" dirty="0"/>
          </a:p>
        </p:txBody>
      </p:sp>
      <p:sp>
        <p:nvSpPr>
          <p:cNvPr id="4" name="Pladsholder til diasnummer 3"/>
          <p:cNvSpPr>
            <a:spLocks noGrp="1"/>
          </p:cNvSpPr>
          <p:nvPr>
            <p:ph type="sldNum" sz="quarter" idx="12"/>
          </p:nvPr>
        </p:nvSpPr>
        <p:spPr/>
        <p:txBody>
          <a:bodyPr/>
          <a:lstStyle/>
          <a:p>
            <a:fld id="{667EC89C-17A0-4E64-A6D2-B825673CEEDF}" type="slidenum">
              <a:rPr lang="da-DK" smtClean="0"/>
              <a:t>‹#›</a:t>
            </a:fld>
            <a:endParaRPr lang="da-DK" dirty="0"/>
          </a:p>
        </p:txBody>
      </p:sp>
      <p:sp>
        <p:nvSpPr>
          <p:cNvPr id="5" name="Pladsholder til tekst 3"/>
          <p:cNvSpPr>
            <a:spLocks noGrp="1"/>
          </p:cNvSpPr>
          <p:nvPr>
            <p:ph type="body" sz="quarter" idx="13" hasCustomPrompt="1"/>
          </p:nvPr>
        </p:nvSpPr>
        <p:spPr>
          <a:xfrm>
            <a:off x="1371600" y="399192"/>
            <a:ext cx="3659188" cy="358444"/>
          </a:xfrm>
        </p:spPr>
        <p:txBody>
          <a:bodyPr/>
          <a:lstStyle>
            <a:lvl1pPr marL="0" indent="0">
              <a:buNone/>
              <a:defRPr lang="da-DK" sz="1200" b="1" kern="1200" dirty="0">
                <a:solidFill>
                  <a:srgbClr val="B3B3B3"/>
                </a:solidFill>
                <a:latin typeface="+mn-lt"/>
                <a:ea typeface="+mn-ea"/>
                <a:cs typeface="+mn-cs"/>
              </a:defRPr>
            </a:lvl1pPr>
          </a:lstStyle>
          <a:p>
            <a:pPr lvl="0"/>
            <a:r>
              <a:rPr lang="da-DK" dirty="0" smtClean="0"/>
              <a:t>Evt. center/afdeling/enhed skrives her</a:t>
            </a:r>
            <a:endParaRPr lang="da-DK" dirty="0"/>
          </a:p>
        </p:txBody>
      </p:sp>
      <p:sp>
        <p:nvSpPr>
          <p:cNvPr id="8" name="Tekstfelt 4"/>
          <p:cNvSpPr txBox="1"/>
          <p:nvPr userDrawn="1"/>
        </p:nvSpPr>
        <p:spPr>
          <a:xfrm>
            <a:off x="1371600" y="207098"/>
            <a:ext cx="3200400" cy="215444"/>
          </a:xfrm>
          <a:prstGeom prst="rect">
            <a:avLst/>
          </a:prstGeom>
          <a:noFill/>
        </p:spPr>
        <p:txBody>
          <a:bodyPr wrap="square" lIns="0" tIns="0" rIns="0" bIns="0" rtlCol="0">
            <a:noAutofit/>
          </a:bodyPr>
          <a:lstStyle/>
          <a:p>
            <a:r>
              <a:rPr lang="da-DK" sz="1200" b="1" noProof="0" dirty="0" smtClean="0">
                <a:solidFill>
                  <a:srgbClr val="565656"/>
                </a:solidFill>
              </a:rPr>
              <a:t>Bispebjerg and Frederiksberg Hospital</a:t>
            </a:r>
          </a:p>
        </p:txBody>
      </p:sp>
      <p:pic>
        <p:nvPicPr>
          <p:cNvPr id="7" name="Billed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40153" y="10191"/>
            <a:ext cx="3195839" cy="808586"/>
          </a:xfrm>
          <a:prstGeom prst="rect">
            <a:avLst/>
          </a:prstGeom>
        </p:spPr>
      </p:pic>
    </p:spTree>
    <p:extLst>
      <p:ext uri="{BB962C8B-B14F-4D97-AF65-F5344CB8AC3E}">
        <p14:creationId xmlns:p14="http://schemas.microsoft.com/office/powerpoint/2010/main" val="2318619289"/>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ut ">
    <p:spTree>
      <p:nvGrpSpPr>
        <p:cNvPr id="1" name=""/>
        <p:cNvGrpSpPr/>
        <p:nvPr/>
      </p:nvGrpSpPr>
      <p:grpSpPr>
        <a:xfrm>
          <a:off x="0" y="0"/>
          <a:ext cx="0" cy="0"/>
          <a:chOff x="0" y="0"/>
          <a:chExt cx="0" cy="0"/>
        </a:xfrm>
      </p:grpSpPr>
      <p:sp>
        <p:nvSpPr>
          <p:cNvPr id="8" name="Rektangel 7"/>
          <p:cNvSpPr/>
          <p:nvPr userDrawn="1"/>
        </p:nvSpPr>
        <p:spPr>
          <a:xfrm>
            <a:off x="611560" y="0"/>
            <a:ext cx="853200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Rektangel 8"/>
          <p:cNvSpPr/>
          <p:nvPr userDrawn="1"/>
        </p:nvSpPr>
        <p:spPr>
          <a:xfrm>
            <a:off x="8460000" y="1"/>
            <a:ext cx="68356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Rektangel 9"/>
          <p:cNvSpPr/>
          <p:nvPr userDrawn="1"/>
        </p:nvSpPr>
        <p:spPr>
          <a:xfrm>
            <a:off x="0" y="0"/>
            <a:ext cx="683568" cy="6858197"/>
          </a:xfrm>
          <a:prstGeom prst="rect">
            <a:avLst/>
          </a:prstGeom>
          <a:solidFill>
            <a:srgbClr val="1F4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p:cNvSpPr>
            <a:spLocks noGrp="1"/>
          </p:cNvSpPr>
          <p:nvPr>
            <p:ph type="title" hasCustomPrompt="1"/>
          </p:nvPr>
        </p:nvSpPr>
        <p:spPr>
          <a:xfrm>
            <a:off x="1371600" y="1016732"/>
            <a:ext cx="7086600" cy="1312131"/>
          </a:xfrm>
        </p:spPr>
        <p:txBody>
          <a:bodyPr/>
          <a:lstStyle>
            <a:lvl1pPr>
              <a:lnSpc>
                <a:spcPct val="85000"/>
              </a:lnSpc>
              <a:defRPr>
                <a:solidFill>
                  <a:schemeClr val="bg1"/>
                </a:solidFill>
              </a:defRPr>
            </a:lvl1pPr>
          </a:lstStyle>
          <a:p>
            <a:r>
              <a:rPr lang="da-DK" dirty="0" smtClean="0"/>
              <a:t>Overskrift 27pt i to eller flere linjer </a:t>
            </a:r>
            <a:br>
              <a:rPr lang="da-DK" dirty="0" smtClean="0"/>
            </a:br>
            <a:r>
              <a:rPr lang="da-DK" dirty="0" smtClean="0"/>
              <a:t>teksten vokser opad</a:t>
            </a:r>
            <a:endParaRPr lang="da-DK" dirty="0"/>
          </a:p>
        </p:txBody>
      </p:sp>
      <p:sp>
        <p:nvSpPr>
          <p:cNvPr id="11" name="Pladsholder til tekst 2"/>
          <p:cNvSpPr>
            <a:spLocks noGrp="1"/>
          </p:cNvSpPr>
          <p:nvPr>
            <p:ph type="body" sz="quarter" idx="15" hasCustomPrompt="1"/>
          </p:nvPr>
        </p:nvSpPr>
        <p:spPr>
          <a:xfrm>
            <a:off x="1368000" y="2585610"/>
            <a:ext cx="2995611" cy="648000"/>
          </a:xfrm>
        </p:spPr>
        <p:txBody>
          <a:bodyPr/>
          <a:lstStyle>
            <a:lvl1pPr marL="0" indent="0">
              <a:lnSpc>
                <a:spcPct val="85000"/>
              </a:lnSpc>
              <a:buNone/>
              <a:defRPr sz="1600" baseline="0">
                <a:solidFill>
                  <a:schemeClr val="bg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smtClean="0"/>
              <a:t>Tak tekst 16pt i to eller max 3 linjer</a:t>
            </a:r>
          </a:p>
        </p:txBody>
      </p:sp>
      <p:sp>
        <p:nvSpPr>
          <p:cNvPr id="17" name="Pladsholder til tekst 3"/>
          <p:cNvSpPr>
            <a:spLocks noGrp="1"/>
          </p:cNvSpPr>
          <p:nvPr>
            <p:ph type="body" sz="quarter" idx="16" hasCustomPrompt="1"/>
          </p:nvPr>
        </p:nvSpPr>
        <p:spPr>
          <a:xfrm>
            <a:off x="1368000" y="3490922"/>
            <a:ext cx="2995611" cy="648000"/>
          </a:xfrm>
        </p:spPr>
        <p:txBody>
          <a:bodyPr/>
          <a:lstStyle>
            <a:lvl1pPr marL="0" indent="0">
              <a:lnSpc>
                <a:spcPct val="85000"/>
              </a:lnSpc>
              <a:buNone/>
              <a:defRPr sz="1600">
                <a:solidFill>
                  <a:schemeClr val="bg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smtClean="0"/>
              <a:t>Tak tekst 16pt i to eller max 3 linjer</a:t>
            </a:r>
          </a:p>
        </p:txBody>
      </p:sp>
      <p:sp>
        <p:nvSpPr>
          <p:cNvPr id="18" name="Pladsholder til tekst 4"/>
          <p:cNvSpPr>
            <a:spLocks noGrp="1"/>
          </p:cNvSpPr>
          <p:nvPr>
            <p:ph type="body" sz="quarter" idx="17" hasCustomPrompt="1"/>
          </p:nvPr>
        </p:nvSpPr>
        <p:spPr>
          <a:xfrm>
            <a:off x="4654765" y="2584800"/>
            <a:ext cx="2995611" cy="648000"/>
          </a:xfrm>
        </p:spPr>
        <p:txBody>
          <a:bodyPr/>
          <a:lstStyle>
            <a:lvl1pPr marL="0" indent="0">
              <a:lnSpc>
                <a:spcPct val="85000"/>
              </a:lnSpc>
              <a:buNone/>
              <a:defRPr sz="1600">
                <a:solidFill>
                  <a:schemeClr val="bg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smtClean="0"/>
              <a:t>Tak tekst 16pt i to eller max 3 linjer</a:t>
            </a:r>
          </a:p>
        </p:txBody>
      </p:sp>
      <p:sp>
        <p:nvSpPr>
          <p:cNvPr id="19" name="Pladsholder til tekst5"/>
          <p:cNvSpPr>
            <a:spLocks noGrp="1"/>
          </p:cNvSpPr>
          <p:nvPr>
            <p:ph type="body" sz="quarter" idx="18" hasCustomPrompt="1"/>
          </p:nvPr>
        </p:nvSpPr>
        <p:spPr>
          <a:xfrm>
            <a:off x="4654765" y="3492000"/>
            <a:ext cx="2995611" cy="648000"/>
          </a:xfrm>
        </p:spPr>
        <p:txBody>
          <a:bodyPr/>
          <a:lstStyle>
            <a:lvl1pPr marL="0" indent="0">
              <a:lnSpc>
                <a:spcPct val="85000"/>
              </a:lnSpc>
              <a:buNone/>
              <a:defRPr sz="1600">
                <a:solidFill>
                  <a:schemeClr val="bg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smtClean="0"/>
              <a:t>Tak tekst 16pt i to eller max 3 linjer</a:t>
            </a:r>
          </a:p>
        </p:txBody>
      </p:sp>
      <p:sp>
        <p:nvSpPr>
          <p:cNvPr id="4" name="Pladsholder til dato 3"/>
          <p:cNvSpPr>
            <a:spLocks noGrp="1"/>
          </p:cNvSpPr>
          <p:nvPr>
            <p:ph type="dt" sz="half" idx="10"/>
          </p:nvPr>
        </p:nvSpPr>
        <p:spPr/>
        <p:txBody>
          <a:bodyPr/>
          <a:lstStyle/>
          <a:p>
            <a:r>
              <a:rPr lang="da-DK" smtClean="0"/>
              <a:t>Bispebjerg and Frederiksberg Hospital, University of Copenhagen</a:t>
            </a:r>
            <a:endParaRPr lang="da-DK" dirty="0"/>
          </a:p>
        </p:txBody>
      </p:sp>
      <p:sp>
        <p:nvSpPr>
          <p:cNvPr id="5" name="Pladsholder til sidefod 4"/>
          <p:cNvSpPr>
            <a:spLocks noGrp="1"/>
          </p:cNvSpPr>
          <p:nvPr>
            <p:ph type="ftr" sz="quarter" idx="11"/>
          </p:nvPr>
        </p:nvSpPr>
        <p:spPr/>
        <p:txBody>
          <a:bodyPr/>
          <a:lstStyle/>
          <a:p>
            <a:r>
              <a:rPr lang="en-US" smtClean="0"/>
              <a:t>Social inequality in admittance to SPC</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a:t>
            </a:fld>
            <a:endParaRPr lang="da-DK" dirty="0"/>
          </a:p>
        </p:txBody>
      </p:sp>
      <p:sp>
        <p:nvSpPr>
          <p:cNvPr id="20" name="Pladsholder til tekst 3"/>
          <p:cNvSpPr>
            <a:spLocks noGrp="1"/>
          </p:cNvSpPr>
          <p:nvPr>
            <p:ph type="body" sz="quarter" idx="13" hasCustomPrompt="1"/>
          </p:nvPr>
        </p:nvSpPr>
        <p:spPr>
          <a:xfrm>
            <a:off x="1371600" y="406260"/>
            <a:ext cx="3659188" cy="358444"/>
          </a:xfrm>
        </p:spPr>
        <p:txBody>
          <a:bodyPr/>
          <a:lstStyle>
            <a:lvl1pPr marL="0" indent="0">
              <a:buNone/>
              <a:defRPr lang="da-DK" sz="1200" b="1" kern="1200" dirty="0">
                <a:solidFill>
                  <a:srgbClr val="B3B3B3"/>
                </a:solidFill>
                <a:latin typeface="+mn-lt"/>
                <a:ea typeface="+mn-ea"/>
                <a:cs typeface="+mn-cs"/>
              </a:defRPr>
            </a:lvl1pPr>
          </a:lstStyle>
          <a:p>
            <a:pPr lvl="0"/>
            <a:r>
              <a:rPr lang="da-DK" dirty="0" smtClean="0"/>
              <a:t>Evt. center/afdeling/enhed skrives her</a:t>
            </a:r>
            <a:endParaRPr lang="da-DK" dirty="0"/>
          </a:p>
        </p:txBody>
      </p:sp>
      <p:sp>
        <p:nvSpPr>
          <p:cNvPr id="21" name="Tekstfelt 4"/>
          <p:cNvSpPr txBox="1"/>
          <p:nvPr userDrawn="1"/>
        </p:nvSpPr>
        <p:spPr>
          <a:xfrm>
            <a:off x="1371600" y="207098"/>
            <a:ext cx="3200400" cy="215444"/>
          </a:xfrm>
          <a:prstGeom prst="rect">
            <a:avLst/>
          </a:prstGeom>
          <a:noFill/>
        </p:spPr>
        <p:txBody>
          <a:bodyPr wrap="square" lIns="0" tIns="0" rIns="0" bIns="0" rtlCol="0">
            <a:noAutofit/>
          </a:bodyPr>
          <a:lstStyle/>
          <a:p>
            <a:r>
              <a:rPr lang="da-DK" sz="1200" b="1" noProof="0" dirty="0" smtClean="0">
                <a:solidFill>
                  <a:schemeClr val="bg1"/>
                </a:solidFill>
              </a:rPr>
              <a:t>Bispebjerg and Frederiksberg Hospitaler</a:t>
            </a:r>
          </a:p>
        </p:txBody>
      </p:sp>
      <p:grpSp>
        <p:nvGrpSpPr>
          <p:cNvPr id="22" name="Logo"/>
          <p:cNvGrpSpPr/>
          <p:nvPr userDrawn="1"/>
        </p:nvGrpSpPr>
        <p:grpSpPr>
          <a:xfrm>
            <a:off x="457200" y="4806975"/>
            <a:ext cx="687600" cy="687600"/>
            <a:chOff x="457200" y="5718575"/>
            <a:chExt cx="687600" cy="687600"/>
          </a:xfrm>
        </p:grpSpPr>
        <p:pic>
          <p:nvPicPr>
            <p:cNvPr id="23" name="Logo 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5718575"/>
              <a:ext cx="687600" cy="687600"/>
            </a:xfrm>
            <a:prstGeom prst="rect">
              <a:avLst/>
            </a:prstGeom>
          </p:spPr>
        </p:pic>
        <p:pic>
          <p:nvPicPr>
            <p:cNvPr id="24" name="Regio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3732" y="5763982"/>
              <a:ext cx="116417" cy="594784"/>
            </a:xfrm>
            <a:prstGeom prst="rect">
              <a:avLst/>
            </a:prstGeom>
          </p:spPr>
        </p:pic>
      </p:grpSp>
      <p:pic>
        <p:nvPicPr>
          <p:cNvPr id="25" name="Billede 2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40153" y="10191"/>
            <a:ext cx="3195839" cy="808585"/>
          </a:xfrm>
          <a:prstGeom prst="rect">
            <a:avLst/>
          </a:prstGeom>
        </p:spPr>
      </p:pic>
    </p:spTree>
    <p:extLst>
      <p:ext uri="{BB962C8B-B14F-4D97-AF65-F5344CB8AC3E}">
        <p14:creationId xmlns:p14="http://schemas.microsoft.com/office/powerpoint/2010/main" val="3859027948"/>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lvl1pPr>
              <a:defRPr/>
            </a:lvl1pPr>
          </a:lstStyle>
          <a:p>
            <a:endParaRPr lang="da-DK" noProof="1">
              <a:solidFill>
                <a:srgbClr val="404040"/>
              </a:solidFill>
            </a:endParaRPr>
          </a:p>
        </p:txBody>
      </p:sp>
      <p:sp>
        <p:nvSpPr>
          <p:cNvPr id="5" name="Pladsholder til sidefod 4"/>
          <p:cNvSpPr>
            <a:spLocks noGrp="1"/>
          </p:cNvSpPr>
          <p:nvPr>
            <p:ph type="ftr" sz="quarter" idx="11"/>
          </p:nvPr>
        </p:nvSpPr>
        <p:spPr/>
        <p:txBody>
          <a:bodyPr/>
          <a:lstStyle>
            <a:lvl1pPr>
              <a:defRPr/>
            </a:lvl1pPr>
          </a:lstStyle>
          <a:p>
            <a:endParaRPr lang="da-DK">
              <a:solidFill>
                <a:srgbClr val="404040"/>
              </a:solidFill>
            </a:endParaRPr>
          </a:p>
        </p:txBody>
      </p:sp>
    </p:spTree>
    <p:extLst>
      <p:ext uri="{BB962C8B-B14F-4D97-AF65-F5344CB8AC3E}">
        <p14:creationId xmlns:p14="http://schemas.microsoft.com/office/powerpoint/2010/main" val="24058292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ktangel 13"/>
          <p:cNvSpPr/>
          <p:nvPr/>
        </p:nvSpPr>
        <p:spPr>
          <a:xfrm>
            <a:off x="611560" y="6174000"/>
            <a:ext cx="8532007" cy="68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Rektangel 12"/>
          <p:cNvSpPr/>
          <p:nvPr/>
        </p:nvSpPr>
        <p:spPr>
          <a:xfrm>
            <a:off x="8460000" y="6174000"/>
            <a:ext cx="683568" cy="68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p:cNvSpPr/>
          <p:nvPr/>
        </p:nvSpPr>
        <p:spPr>
          <a:xfrm>
            <a:off x="0" y="0"/>
            <a:ext cx="683568" cy="617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da-DK" dirty="0"/>
          </a:p>
        </p:txBody>
      </p:sp>
      <p:sp>
        <p:nvSpPr>
          <p:cNvPr id="11" name="Rektangel 10"/>
          <p:cNvSpPr/>
          <p:nvPr/>
        </p:nvSpPr>
        <p:spPr>
          <a:xfrm>
            <a:off x="0" y="6174197"/>
            <a:ext cx="683568" cy="684000"/>
          </a:xfrm>
          <a:prstGeom prst="rect">
            <a:avLst/>
          </a:prstGeom>
          <a:solidFill>
            <a:srgbClr val="1F4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Pladsholder til titel 1"/>
          <p:cNvSpPr>
            <a:spLocks noGrp="1"/>
          </p:cNvSpPr>
          <p:nvPr>
            <p:ph type="title"/>
          </p:nvPr>
        </p:nvSpPr>
        <p:spPr>
          <a:xfrm>
            <a:off x="1368000" y="908719"/>
            <a:ext cx="7092000" cy="1125943"/>
          </a:xfrm>
          <a:prstGeom prst="rect">
            <a:avLst/>
          </a:prstGeom>
        </p:spPr>
        <p:txBody>
          <a:bodyPr vert="horz" lIns="0" tIns="0" rIns="0" bIns="0" rtlCol="0" anchor="b" anchorCtr="0">
            <a:noAutofit/>
          </a:bodyPr>
          <a:lstStyle/>
          <a:p>
            <a:r>
              <a:rPr lang="da-DK" dirty="0" smtClean="0"/>
              <a:t>Overskrift 27pt i to eller flere linjer </a:t>
            </a:r>
            <a:br>
              <a:rPr lang="da-DK" dirty="0" smtClean="0"/>
            </a:br>
            <a:r>
              <a:rPr lang="da-DK" dirty="0" smtClean="0"/>
              <a:t>teksten vokser opad</a:t>
            </a:r>
            <a:endParaRPr lang="da-DK" dirty="0"/>
          </a:p>
        </p:txBody>
      </p:sp>
      <p:sp>
        <p:nvSpPr>
          <p:cNvPr id="3" name="Pladsholder til tekst 2"/>
          <p:cNvSpPr>
            <a:spLocks noGrp="1"/>
          </p:cNvSpPr>
          <p:nvPr>
            <p:ph type="body" idx="1"/>
          </p:nvPr>
        </p:nvSpPr>
        <p:spPr>
          <a:xfrm>
            <a:off x="1368000" y="2329200"/>
            <a:ext cx="7092000" cy="3158788"/>
          </a:xfrm>
          <a:prstGeom prst="rect">
            <a:avLst/>
          </a:prstGeom>
        </p:spPr>
        <p:txBody>
          <a:bodyPr vert="horz" lIns="0" tIns="0" rIns="0" bIns="0" rtlCol="0">
            <a:noAutofit/>
          </a:bodyPr>
          <a:lstStyle/>
          <a:p>
            <a:pPr lvl="0"/>
            <a:r>
              <a:rPr lang="da-DK" dirty="0" smtClean="0"/>
              <a:t>Brødtekst 22pt skrives her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p>
          <a:p>
            <a:pPr lvl="5"/>
            <a:r>
              <a:rPr lang="da-DK" dirty="0" smtClean="0"/>
              <a:t>6 niveau</a:t>
            </a:r>
          </a:p>
          <a:p>
            <a:pPr lvl="6"/>
            <a:r>
              <a:rPr lang="da-DK" dirty="0" smtClean="0"/>
              <a:t>7 niveau</a:t>
            </a:r>
          </a:p>
          <a:p>
            <a:pPr lvl="7"/>
            <a:r>
              <a:rPr lang="da-DK" dirty="0" smtClean="0"/>
              <a:t>8 niveau</a:t>
            </a:r>
          </a:p>
          <a:p>
            <a:pPr lvl="8"/>
            <a:r>
              <a:rPr lang="da-DK" dirty="0" smtClean="0"/>
              <a:t>9 niveau</a:t>
            </a:r>
          </a:p>
        </p:txBody>
      </p:sp>
      <p:sp>
        <p:nvSpPr>
          <p:cNvPr id="4" name="Pladsholder til dato 3"/>
          <p:cNvSpPr>
            <a:spLocks noGrp="1"/>
          </p:cNvSpPr>
          <p:nvPr>
            <p:ph type="dt" sz="half" idx="2"/>
          </p:nvPr>
        </p:nvSpPr>
        <p:spPr>
          <a:xfrm>
            <a:off x="4644008" y="6289200"/>
            <a:ext cx="3573760" cy="164136"/>
          </a:xfrm>
          <a:prstGeom prst="rect">
            <a:avLst/>
          </a:prstGeom>
        </p:spPr>
        <p:txBody>
          <a:bodyPr vert="horz" lIns="0" tIns="0" rIns="0" bIns="0" rtlCol="0" anchor="t" anchorCtr="0">
            <a:noAutofit/>
          </a:bodyPr>
          <a:lstStyle>
            <a:lvl1pPr algn="r">
              <a:defRPr sz="900">
                <a:solidFill>
                  <a:schemeClr val="bg1"/>
                </a:solidFill>
              </a:defRPr>
            </a:lvl1pPr>
          </a:lstStyle>
          <a:p>
            <a:r>
              <a:rPr lang="da-DK" smtClean="0"/>
              <a:t>Bispebjerg and Frederiksberg Hospital, University of Copenhagen</a:t>
            </a:r>
            <a:endParaRPr lang="da-DK" dirty="0"/>
          </a:p>
        </p:txBody>
      </p:sp>
      <p:sp>
        <p:nvSpPr>
          <p:cNvPr id="5" name="Pladsholder til sidefod 4"/>
          <p:cNvSpPr>
            <a:spLocks noGrp="1"/>
          </p:cNvSpPr>
          <p:nvPr>
            <p:ph type="ftr" sz="quarter" idx="3"/>
          </p:nvPr>
        </p:nvSpPr>
        <p:spPr>
          <a:xfrm>
            <a:off x="1371600" y="6290559"/>
            <a:ext cx="3224211" cy="139408"/>
          </a:xfrm>
          <a:prstGeom prst="rect">
            <a:avLst/>
          </a:prstGeom>
        </p:spPr>
        <p:txBody>
          <a:bodyPr vert="horz" lIns="0" tIns="0" rIns="0" bIns="0" rtlCol="0" anchor="t" anchorCtr="0">
            <a:noAutofit/>
          </a:bodyPr>
          <a:lstStyle>
            <a:lvl1pPr algn="l">
              <a:defRPr lang="da-DK" sz="900" kern="1200" dirty="0">
                <a:solidFill>
                  <a:schemeClr val="bg1"/>
                </a:solidFill>
                <a:latin typeface="+mn-lt"/>
                <a:ea typeface="+mn-ea"/>
                <a:cs typeface="+mn-cs"/>
              </a:defRPr>
            </a:lvl1pPr>
          </a:lstStyle>
          <a:p>
            <a:r>
              <a:rPr lang="en-US" smtClean="0"/>
              <a:t>Social inequality in admittance to SPC</a:t>
            </a:r>
            <a:endParaRPr lang="da-DK" dirty="0"/>
          </a:p>
        </p:txBody>
      </p:sp>
      <p:sp>
        <p:nvSpPr>
          <p:cNvPr id="6" name="Pladsholder til diasnummer 5"/>
          <p:cNvSpPr>
            <a:spLocks noGrp="1"/>
          </p:cNvSpPr>
          <p:nvPr>
            <p:ph type="sldNum" sz="quarter" idx="4"/>
          </p:nvPr>
        </p:nvSpPr>
        <p:spPr>
          <a:xfrm>
            <a:off x="8459788" y="6288074"/>
            <a:ext cx="684211" cy="144000"/>
          </a:xfrm>
          <a:prstGeom prst="rect">
            <a:avLst/>
          </a:prstGeom>
        </p:spPr>
        <p:txBody>
          <a:bodyPr vert="horz" lIns="0" tIns="0" rIns="0" bIns="0" rtlCol="0" anchor="t" anchorCtr="0">
            <a:noAutofit/>
          </a:bodyPr>
          <a:lstStyle>
            <a:lvl1pPr algn="ctr">
              <a:defRPr lang="da-DK" sz="900" b="1" kern="1200" smtClean="0">
                <a:solidFill>
                  <a:schemeClr val="bg1"/>
                </a:solidFill>
                <a:latin typeface="+mn-lt"/>
                <a:ea typeface="+mn-ea"/>
                <a:cs typeface="+mn-cs"/>
              </a:defRPr>
            </a:lvl1pPr>
          </a:lstStyle>
          <a:p>
            <a:fld id="{0DAB5548-7253-48D6-B95B-F3D312A72220}" type="slidenum">
              <a:rPr lang="da-DK" smtClean="0"/>
              <a:pPr/>
              <a:t>‹#›</a:t>
            </a:fld>
            <a:endParaRPr lang="da-DK" dirty="0"/>
          </a:p>
        </p:txBody>
      </p:sp>
      <p:grpSp>
        <p:nvGrpSpPr>
          <p:cNvPr id="15" name="Logo"/>
          <p:cNvGrpSpPr/>
          <p:nvPr/>
        </p:nvGrpSpPr>
        <p:grpSpPr>
          <a:xfrm>
            <a:off x="457200" y="5718575"/>
            <a:ext cx="687600" cy="687600"/>
            <a:chOff x="457200" y="5718575"/>
            <a:chExt cx="687600" cy="687600"/>
          </a:xfrm>
        </p:grpSpPr>
        <p:pic>
          <p:nvPicPr>
            <p:cNvPr id="12" name="Logo H"/>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7200" y="5718575"/>
              <a:ext cx="687600" cy="687600"/>
            </a:xfrm>
            <a:prstGeom prst="rect">
              <a:avLst/>
            </a:prstGeom>
          </p:spPr>
        </p:pic>
        <p:pic>
          <p:nvPicPr>
            <p:cNvPr id="18" name="Region"/>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13732" y="5763982"/>
              <a:ext cx="116417" cy="594784"/>
            </a:xfrm>
            <a:prstGeom prst="rect">
              <a:avLst/>
            </a:prstGeom>
          </p:spPr>
        </p:pic>
      </p:grpSp>
    </p:spTree>
    <p:extLst>
      <p:ext uri="{BB962C8B-B14F-4D97-AF65-F5344CB8AC3E}">
        <p14:creationId xmlns:p14="http://schemas.microsoft.com/office/powerpoint/2010/main" val="3982506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60" r:id="rId4"/>
    <p:sldLayoutId id="2147483664" r:id="rId5"/>
    <p:sldLayoutId id="2147483665" r:id="rId6"/>
    <p:sldLayoutId id="2147483662" r:id="rId7"/>
    <p:sldLayoutId id="2147483658" r:id="rId8"/>
    <p:sldLayoutId id="2147483655" r:id="rId9"/>
    <p:sldLayoutId id="2147483663" r:id="rId10"/>
    <p:sldLayoutId id="2147483667" r:id="rId11"/>
  </p:sldLayoutIdLst>
  <p:timing>
    <p:tnLst>
      <p:par>
        <p:cTn xmlns:p14="http://schemas.microsoft.com/office/powerpoint/2010/main" id="1" dur="indefinite" restart="never" nodeType="tmRoot"/>
      </p:par>
    </p:tnLst>
  </p:timing>
  <p:hf hdr="0"/>
  <p:txStyles>
    <p:titleStyle>
      <a:lvl1pPr algn="l" defTabSz="914400" rtl="0" eaLnBrk="1" latinLnBrk="0" hangingPunct="1">
        <a:lnSpc>
          <a:spcPct val="85000"/>
        </a:lnSpc>
        <a:spcBef>
          <a:spcPct val="0"/>
        </a:spcBef>
        <a:buNone/>
        <a:defRPr sz="2700" b="1" kern="1200">
          <a:solidFill>
            <a:schemeClr val="tx1"/>
          </a:solidFill>
          <a:latin typeface="+mj-lt"/>
          <a:ea typeface="+mj-ea"/>
          <a:cs typeface="+mj-cs"/>
        </a:defRPr>
      </a:lvl1pPr>
    </p:titleStyle>
    <p:bodyStyle>
      <a:lvl1pPr marL="144000" indent="-144000" algn="l" defTabSz="914400" rtl="0" eaLnBrk="1" latinLnBrk="0" hangingPunct="1">
        <a:lnSpc>
          <a:spcPct val="100000"/>
        </a:lnSpc>
        <a:spcBef>
          <a:spcPts val="0"/>
        </a:spcBef>
        <a:spcAft>
          <a:spcPts val="1200"/>
        </a:spcAft>
        <a:buClr>
          <a:schemeClr val="accent6"/>
        </a:buClr>
        <a:buFont typeface="Arial" panose="020B0604020202020204" pitchFamily="34" charset="0"/>
        <a:buChar char="•"/>
        <a:defRPr sz="2200" kern="1200" baseline="0">
          <a:solidFill>
            <a:schemeClr val="tx1"/>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3" pos="849" userDrawn="1">
          <p15:clr>
            <a:srgbClr val="F26B43"/>
          </p15:clr>
        </p15:guide>
        <p15:guide id="4" pos="5330" userDrawn="1">
          <p15:clr>
            <a:srgbClr val="F26B43"/>
          </p15:clr>
        </p15:guide>
        <p15:guide id="5" orient="horz" pos="1284" userDrawn="1">
          <p15:clr>
            <a:srgbClr val="F26B43"/>
          </p15:clr>
        </p15:guide>
        <p15:guide id="6" orient="horz" pos="1467" userDrawn="1">
          <p15:clr>
            <a:srgbClr val="F26B43"/>
          </p15:clr>
        </p15:guide>
        <p15:guide id="7" orient="horz" pos="3455" userDrawn="1">
          <p15:clr>
            <a:srgbClr val="F26B43"/>
          </p15:clr>
        </p15:guide>
        <p15:guide id="8" pos="2947" userDrawn="1">
          <p15:clr>
            <a:srgbClr val="F26B43"/>
          </p15:clr>
        </p15:guide>
        <p15:guide id="9" pos="307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jpeg"/><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31640" y="2348880"/>
            <a:ext cx="7812360" cy="1777685"/>
          </a:xfrm>
        </p:spPr>
        <p:txBody>
          <a:bodyPr/>
          <a:lstStyle/>
          <a:p>
            <a:r>
              <a:rPr lang="da-DK" sz="3500" dirty="0" smtClean="0"/>
              <a:t>Dansk Palliativ Database</a:t>
            </a:r>
            <a:br>
              <a:rPr lang="da-DK" sz="3500" dirty="0" smtClean="0"/>
            </a:br>
            <a:r>
              <a:rPr lang="da-DK" sz="3500" dirty="0" smtClean="0"/>
              <a:t>Update 2019</a:t>
            </a:r>
            <a:endParaRPr lang="da-DK" sz="3500" dirty="0"/>
          </a:p>
        </p:txBody>
      </p:sp>
      <p:sp>
        <p:nvSpPr>
          <p:cNvPr id="3" name="Undertitel 2"/>
          <p:cNvSpPr>
            <a:spLocks noGrp="1"/>
          </p:cNvSpPr>
          <p:nvPr>
            <p:ph type="subTitle" idx="1"/>
          </p:nvPr>
        </p:nvSpPr>
        <p:spPr>
          <a:xfrm>
            <a:off x="1331640" y="4221088"/>
            <a:ext cx="7664896" cy="888504"/>
          </a:xfrm>
        </p:spPr>
        <p:txBody>
          <a:bodyPr/>
          <a:lstStyle/>
          <a:p>
            <a:r>
              <a:rPr lang="da-DK" b="1" dirty="0" smtClean="0"/>
              <a:t>Mogens Grønvold, professor MSO, overlæge, dr.med.</a:t>
            </a:r>
          </a:p>
          <a:p>
            <a:pPr marL="342900" indent="-342900">
              <a:lnSpc>
                <a:spcPct val="100000"/>
              </a:lnSpc>
              <a:spcAft>
                <a:spcPts val="0"/>
              </a:spcAft>
              <a:buFont typeface="Arial" panose="020B0604020202020204" pitchFamily="34" charset="0"/>
              <a:buChar char="•"/>
            </a:pPr>
            <a:r>
              <a:rPr lang="da-DK" sz="1800" dirty="0"/>
              <a:t>Dansk Palliativ Databases </a:t>
            </a:r>
            <a:r>
              <a:rPr lang="da-DK" sz="1800" dirty="0" smtClean="0"/>
              <a:t>Sekretariat</a:t>
            </a:r>
          </a:p>
          <a:p>
            <a:pPr marL="342900" indent="-342900">
              <a:lnSpc>
                <a:spcPct val="100000"/>
              </a:lnSpc>
              <a:spcAft>
                <a:spcPts val="0"/>
              </a:spcAft>
              <a:buFont typeface="Arial" panose="020B0604020202020204" pitchFamily="34" charset="0"/>
              <a:buChar char="•"/>
            </a:pPr>
            <a:r>
              <a:rPr lang="da-DK" sz="1800" dirty="0" smtClean="0"/>
              <a:t>Forskningsenheden</a:t>
            </a:r>
            <a:r>
              <a:rPr lang="da-DK" sz="1800" dirty="0"/>
              <a:t>, Palliativ medicinsk afdeling, </a:t>
            </a:r>
            <a:r>
              <a:rPr lang="da-DK" sz="1800" dirty="0" smtClean="0"/>
              <a:t>BFH</a:t>
            </a:r>
          </a:p>
          <a:p>
            <a:pPr marL="342900" indent="-342900">
              <a:lnSpc>
                <a:spcPct val="100000"/>
              </a:lnSpc>
              <a:spcAft>
                <a:spcPts val="0"/>
              </a:spcAft>
              <a:buFont typeface="Arial" panose="020B0604020202020204" pitchFamily="34" charset="0"/>
              <a:buChar char="•"/>
            </a:pPr>
            <a:r>
              <a:rPr lang="da-DK" sz="1800" dirty="0" smtClean="0"/>
              <a:t>Afdeling </a:t>
            </a:r>
            <a:r>
              <a:rPr lang="da-DK" sz="1800" dirty="0"/>
              <a:t>for Sundhedstjenesteforskning, Institut for Folkesundhedsvidenskab, Københavns Universitet</a:t>
            </a:r>
            <a:endParaRPr lang="en-US" sz="1800" dirty="0"/>
          </a:p>
          <a:p>
            <a:endParaRPr lang="da-DK" dirty="0"/>
          </a:p>
          <a:p>
            <a:endParaRPr lang="da-DK" dirty="0"/>
          </a:p>
        </p:txBody>
      </p:sp>
      <p:sp>
        <p:nvSpPr>
          <p:cNvPr id="4" name="Pladsholder til tekst 3"/>
          <p:cNvSpPr>
            <a:spLocks noGrp="1"/>
          </p:cNvSpPr>
          <p:nvPr>
            <p:ph type="body" sz="quarter" idx="13"/>
          </p:nvPr>
        </p:nvSpPr>
        <p:spPr/>
        <p:txBody>
          <a:bodyPr/>
          <a:lstStyle/>
          <a:p>
            <a:r>
              <a:rPr lang="da-DK" dirty="0"/>
              <a:t>Research Unit, Department of Palliative </a:t>
            </a:r>
            <a:r>
              <a:rPr lang="da-DK" dirty="0" err="1"/>
              <a:t>Medicine</a:t>
            </a:r>
            <a:endParaRPr lang="da-DK" dirty="0"/>
          </a:p>
          <a:p>
            <a:endParaRPr lang="da-DK" dirty="0"/>
          </a:p>
        </p:txBody>
      </p:sp>
      <p:pic>
        <p:nvPicPr>
          <p:cNvPr id="6" name="Picture 6"/>
          <p:cNvPicPr>
            <a:picLocks noChangeAspect="1"/>
          </p:cNvPicPr>
          <p:nvPr/>
        </p:nvPicPr>
        <p:blipFill>
          <a:blip r:embed="rId3"/>
          <a:stretch>
            <a:fillRect/>
          </a:stretch>
        </p:blipFill>
        <p:spPr>
          <a:xfrm>
            <a:off x="5148064" y="5755411"/>
            <a:ext cx="4013423" cy="1102590"/>
          </a:xfrm>
          <a:prstGeom prst="rect">
            <a:avLst/>
          </a:prstGeom>
        </p:spPr>
      </p:pic>
    </p:spTree>
    <p:extLst>
      <p:ext uri="{BB962C8B-B14F-4D97-AF65-F5344CB8AC3E}">
        <p14:creationId xmlns:p14="http://schemas.microsoft.com/office/powerpoint/2010/main" val="306084769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576" y="548680"/>
            <a:ext cx="7416392" cy="1161947"/>
          </a:xfrm>
        </p:spPr>
        <p:txBody>
          <a:bodyPr/>
          <a:lstStyle/>
          <a:p>
            <a:r>
              <a:rPr lang="en-GB" dirty="0"/>
              <a:t>Dansk </a:t>
            </a:r>
            <a:r>
              <a:rPr lang="en-GB" dirty="0" err="1"/>
              <a:t>Palliativ</a:t>
            </a:r>
            <a:r>
              <a:rPr lang="en-GB" dirty="0"/>
              <a:t> Database</a:t>
            </a:r>
          </a:p>
        </p:txBody>
      </p:sp>
      <p:sp>
        <p:nvSpPr>
          <p:cNvPr id="5" name="Pladsholder til diasnummer 4"/>
          <p:cNvSpPr>
            <a:spLocks noGrp="1"/>
          </p:cNvSpPr>
          <p:nvPr>
            <p:ph type="sldNum" sz="quarter" idx="12"/>
          </p:nvPr>
        </p:nvSpPr>
        <p:spPr/>
        <p:txBody>
          <a:bodyPr/>
          <a:lstStyle/>
          <a:p>
            <a:fld id="{667EC89C-17A0-4E64-A6D2-B825673CEEDF}" type="slidenum">
              <a:rPr lang="da-DK" smtClean="0"/>
              <a:t>2</a:t>
            </a:fld>
            <a:endParaRPr lang="da-DK" dirty="0"/>
          </a:p>
        </p:txBody>
      </p:sp>
      <p:sp>
        <p:nvSpPr>
          <p:cNvPr id="6" name="Pladsholder til indhold 5"/>
          <p:cNvSpPr>
            <a:spLocks noGrp="1"/>
          </p:cNvSpPr>
          <p:nvPr>
            <p:ph sz="quarter" idx="13"/>
          </p:nvPr>
        </p:nvSpPr>
        <p:spPr>
          <a:xfrm>
            <a:off x="755576" y="1844824"/>
            <a:ext cx="3384375" cy="3160713"/>
          </a:xfrm>
        </p:spPr>
        <p:txBody>
          <a:bodyPr/>
          <a:lstStyle/>
          <a:p>
            <a:r>
              <a:rPr lang="en-GB" dirty="0" err="1" smtClean="0"/>
              <a:t>Alle</a:t>
            </a:r>
            <a:r>
              <a:rPr lang="en-GB" dirty="0" smtClean="0"/>
              <a:t> </a:t>
            </a:r>
            <a:r>
              <a:rPr lang="en-GB" dirty="0" err="1" smtClean="0"/>
              <a:t>patienter</a:t>
            </a:r>
            <a:r>
              <a:rPr lang="en-GB" dirty="0" smtClean="0"/>
              <a:t> </a:t>
            </a:r>
            <a:r>
              <a:rPr lang="en-GB" dirty="0" err="1" smtClean="0"/>
              <a:t>henvist</a:t>
            </a:r>
            <a:r>
              <a:rPr lang="en-GB" dirty="0" smtClean="0"/>
              <a:t> </a:t>
            </a:r>
            <a:r>
              <a:rPr lang="en-GB" dirty="0" err="1" smtClean="0"/>
              <a:t>til</a:t>
            </a:r>
            <a:r>
              <a:rPr lang="en-GB" dirty="0" smtClean="0"/>
              <a:t> </a:t>
            </a:r>
            <a:r>
              <a:rPr lang="en-GB" dirty="0" err="1" smtClean="0"/>
              <a:t>og</a:t>
            </a:r>
            <a:r>
              <a:rPr lang="en-GB" dirty="0" smtClean="0"/>
              <a:t>/</a:t>
            </a:r>
            <a:r>
              <a:rPr lang="en-GB" dirty="0" err="1" smtClean="0"/>
              <a:t>eller</a:t>
            </a:r>
            <a:r>
              <a:rPr lang="en-GB" dirty="0" smtClean="0"/>
              <a:t> </a:t>
            </a:r>
            <a:r>
              <a:rPr lang="en-GB" dirty="0" err="1" smtClean="0"/>
              <a:t>modtaget</a:t>
            </a:r>
            <a:r>
              <a:rPr lang="en-GB" dirty="0" smtClean="0"/>
              <a:t> </a:t>
            </a:r>
            <a:r>
              <a:rPr lang="en-GB" dirty="0" err="1" smtClean="0"/>
              <a:t>siden</a:t>
            </a:r>
            <a:r>
              <a:rPr lang="en-GB" dirty="0" smtClean="0"/>
              <a:t> 2010</a:t>
            </a:r>
          </a:p>
          <a:p>
            <a:r>
              <a:rPr lang="en-GB" dirty="0" smtClean="0"/>
              <a:t>100% </a:t>
            </a:r>
            <a:r>
              <a:rPr lang="en-GB" dirty="0" err="1" smtClean="0"/>
              <a:t>komplethed</a:t>
            </a:r>
            <a:r>
              <a:rPr lang="en-GB" dirty="0" smtClean="0"/>
              <a:t> 2010-2017</a:t>
            </a:r>
          </a:p>
        </p:txBody>
      </p:sp>
      <p:sp>
        <p:nvSpPr>
          <p:cNvPr id="7" name="Pladsholder til tekst 6"/>
          <p:cNvSpPr>
            <a:spLocks noGrp="1"/>
          </p:cNvSpPr>
          <p:nvPr>
            <p:ph type="body" sz="quarter" idx="14"/>
          </p:nvPr>
        </p:nvSpPr>
        <p:spPr/>
        <p:txBody>
          <a:bodyPr/>
          <a:lstStyle/>
          <a:p>
            <a:endParaRPr lang="en-GB"/>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00853">
            <a:off x="4521499" y="10552"/>
            <a:ext cx="4758534" cy="6583367"/>
          </a:xfrm>
          <a:prstGeom prst="rect">
            <a:avLst/>
          </a:prstGeom>
          <a:noFill/>
          <a:ln w="9525">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5421745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Date Placeholder 2"/>
          <p:cNvSpPr>
            <a:spLocks noGrp="1"/>
          </p:cNvSpPr>
          <p:nvPr>
            <p:ph type="dt" sz="half" idx="10"/>
          </p:nvPr>
        </p:nvSpPr>
        <p:spPr/>
        <p:txBody>
          <a:bodyPr/>
          <a:lstStyle/>
          <a:p>
            <a:r>
              <a:rPr lang="da-DK" smtClean="0"/>
              <a:t>Bispebjerg and Frederiksberg Hospital, University of Copenhagen</a:t>
            </a:r>
            <a:endParaRPr lang="da-DK" dirty="0"/>
          </a:p>
        </p:txBody>
      </p:sp>
      <p:sp>
        <p:nvSpPr>
          <p:cNvPr id="4" name="Footer Placeholder 3"/>
          <p:cNvSpPr>
            <a:spLocks noGrp="1"/>
          </p:cNvSpPr>
          <p:nvPr>
            <p:ph type="ftr" sz="quarter" idx="11"/>
          </p:nvPr>
        </p:nvSpPr>
        <p:spPr/>
        <p:txBody>
          <a:bodyPr/>
          <a:lstStyle/>
          <a:p>
            <a:r>
              <a:rPr lang="en-US" smtClean="0"/>
              <a:t>Social inequality in admittance to SPC</a:t>
            </a:r>
            <a:endParaRPr lang="da-DK" dirty="0"/>
          </a:p>
        </p:txBody>
      </p:sp>
      <p:sp>
        <p:nvSpPr>
          <p:cNvPr id="5" name="Slide Number Placeholder 4"/>
          <p:cNvSpPr>
            <a:spLocks noGrp="1"/>
          </p:cNvSpPr>
          <p:nvPr>
            <p:ph type="sldNum" sz="quarter" idx="12"/>
          </p:nvPr>
        </p:nvSpPr>
        <p:spPr/>
        <p:txBody>
          <a:bodyPr/>
          <a:lstStyle/>
          <a:p>
            <a:fld id="{667EC89C-17A0-4E64-A6D2-B825673CEEDF}" type="slidenum">
              <a:rPr lang="da-DK" smtClean="0"/>
              <a:t>3</a:t>
            </a:fld>
            <a:endParaRPr lang="da-DK" dirty="0"/>
          </a:p>
        </p:txBody>
      </p:sp>
      <p:pic>
        <p:nvPicPr>
          <p:cNvPr id="8" name="Content Placeholder 7"/>
          <p:cNvPicPr>
            <a:picLocks noGrp="1" noChangeAspect="1"/>
          </p:cNvPicPr>
          <p:nvPr>
            <p:ph sz="quarter" idx="13"/>
          </p:nvPr>
        </p:nvPicPr>
        <p:blipFill>
          <a:blip r:embed="rId2"/>
          <a:srcRect l="-63357" r="-63357"/>
          <a:stretch>
            <a:fillRect/>
          </a:stretch>
        </p:blipFill>
        <p:spPr>
          <a:xfrm>
            <a:off x="-2772816" y="0"/>
            <a:ext cx="14701671" cy="6552727"/>
          </a:xfrm>
        </p:spPr>
      </p:pic>
      <p:sp>
        <p:nvSpPr>
          <p:cNvPr id="7" name="Text Placeholder 6"/>
          <p:cNvSpPr>
            <a:spLocks noGrp="1"/>
          </p:cNvSpPr>
          <p:nvPr>
            <p:ph type="body" sz="quarter" idx="14"/>
          </p:nvPr>
        </p:nvSpPr>
        <p:spPr/>
        <p:txBody>
          <a:bodyPr/>
          <a:lstStyle/>
          <a:p>
            <a:endParaRPr lang="en-US"/>
          </a:p>
        </p:txBody>
      </p:sp>
      <p:sp>
        <p:nvSpPr>
          <p:cNvPr id="9" name="Oval 8"/>
          <p:cNvSpPr/>
          <p:nvPr/>
        </p:nvSpPr>
        <p:spPr>
          <a:xfrm>
            <a:off x="6876256" y="260648"/>
            <a:ext cx="936104" cy="864096"/>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err="1" smtClean="0"/>
          </a:p>
        </p:txBody>
      </p:sp>
      <p:sp>
        <p:nvSpPr>
          <p:cNvPr id="10" name="Oval 9"/>
          <p:cNvSpPr/>
          <p:nvPr/>
        </p:nvSpPr>
        <p:spPr>
          <a:xfrm>
            <a:off x="4067944" y="4005064"/>
            <a:ext cx="936104" cy="864096"/>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err="1" smtClean="0"/>
          </a:p>
        </p:txBody>
      </p:sp>
    </p:spTree>
    <p:extLst>
      <p:ext uri="{BB962C8B-B14F-4D97-AF65-F5344CB8AC3E}">
        <p14:creationId xmlns:p14="http://schemas.microsoft.com/office/powerpoint/2010/main" val="1451285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Date Placeholder 2"/>
          <p:cNvSpPr>
            <a:spLocks noGrp="1"/>
          </p:cNvSpPr>
          <p:nvPr>
            <p:ph type="dt" sz="half" idx="10"/>
          </p:nvPr>
        </p:nvSpPr>
        <p:spPr/>
        <p:txBody>
          <a:bodyPr/>
          <a:lstStyle/>
          <a:p>
            <a:r>
              <a:rPr lang="da-DK" smtClean="0"/>
              <a:t>Bispebjerg and Frederiksberg Hospital, University of Copenhagen</a:t>
            </a:r>
            <a:endParaRPr lang="da-DK" dirty="0"/>
          </a:p>
        </p:txBody>
      </p:sp>
      <p:sp>
        <p:nvSpPr>
          <p:cNvPr id="5" name="Slide Number Placeholder 4"/>
          <p:cNvSpPr>
            <a:spLocks noGrp="1"/>
          </p:cNvSpPr>
          <p:nvPr>
            <p:ph type="sldNum" sz="quarter" idx="12"/>
          </p:nvPr>
        </p:nvSpPr>
        <p:spPr/>
        <p:txBody>
          <a:bodyPr/>
          <a:lstStyle/>
          <a:p>
            <a:fld id="{667EC89C-17A0-4E64-A6D2-B825673CEEDF}" type="slidenum">
              <a:rPr lang="da-DK" smtClean="0"/>
              <a:t>4</a:t>
            </a:fld>
            <a:endParaRPr lang="da-DK" dirty="0"/>
          </a:p>
        </p:txBody>
      </p:sp>
      <p:pic>
        <p:nvPicPr>
          <p:cNvPr id="8" name="Content Placeholder 7"/>
          <p:cNvPicPr>
            <a:picLocks noGrp="1" noChangeAspect="1"/>
          </p:cNvPicPr>
          <p:nvPr>
            <p:ph sz="quarter" idx="13"/>
          </p:nvPr>
        </p:nvPicPr>
        <p:blipFill>
          <a:blip r:embed="rId2"/>
          <a:srcRect t="-43346" b="-43346"/>
          <a:stretch>
            <a:fillRect/>
          </a:stretch>
        </p:blipFill>
        <p:spPr>
          <a:xfrm>
            <a:off x="107505" y="0"/>
            <a:ext cx="9036495" cy="4027684"/>
          </a:xfrm>
        </p:spPr>
      </p:pic>
      <p:sp>
        <p:nvSpPr>
          <p:cNvPr id="7" name="Text Placeholder 6"/>
          <p:cNvSpPr>
            <a:spLocks noGrp="1"/>
          </p:cNvSpPr>
          <p:nvPr>
            <p:ph type="body" sz="quarter" idx="14"/>
          </p:nvPr>
        </p:nvSpPr>
        <p:spPr/>
        <p:txBody>
          <a:bodyPr/>
          <a:lstStyle/>
          <a:p>
            <a:endParaRPr lang="en-US"/>
          </a:p>
        </p:txBody>
      </p:sp>
      <p:pic>
        <p:nvPicPr>
          <p:cNvPr id="9" name="Picture 8"/>
          <p:cNvPicPr>
            <a:picLocks noChangeAspect="1"/>
          </p:cNvPicPr>
          <p:nvPr/>
        </p:nvPicPr>
        <p:blipFill>
          <a:blip r:embed="rId3"/>
          <a:stretch>
            <a:fillRect/>
          </a:stretch>
        </p:blipFill>
        <p:spPr>
          <a:xfrm>
            <a:off x="107504" y="3212976"/>
            <a:ext cx="9036496" cy="3177564"/>
          </a:xfrm>
          <a:prstGeom prst="rect">
            <a:avLst/>
          </a:prstGeom>
        </p:spPr>
      </p:pic>
    </p:spTree>
    <p:extLst>
      <p:ext uri="{BB962C8B-B14F-4D97-AF65-F5344CB8AC3E}">
        <p14:creationId xmlns:p14="http://schemas.microsoft.com/office/powerpoint/2010/main" val="293703750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8000" y="872715"/>
            <a:ext cx="7092000" cy="828093"/>
          </a:xfrm>
        </p:spPr>
        <p:txBody>
          <a:bodyPr/>
          <a:lstStyle/>
          <a:p>
            <a:r>
              <a:rPr lang="en-US" dirty="0" err="1" smtClean="0"/>
              <a:t>Kræft</a:t>
            </a:r>
            <a:r>
              <a:rPr lang="en-US" dirty="0" smtClean="0"/>
              <a:t>: 52%</a:t>
            </a:r>
            <a:br>
              <a:rPr lang="en-US" dirty="0" smtClean="0"/>
            </a:br>
            <a:r>
              <a:rPr lang="en-US" dirty="0" err="1" smtClean="0"/>
              <a:t>Ikke-kræft</a:t>
            </a:r>
            <a:r>
              <a:rPr lang="en-US" dirty="0" smtClean="0"/>
              <a:t>: 1%</a:t>
            </a:r>
            <a:endParaRPr lang="en-US" dirty="0"/>
          </a:p>
        </p:txBody>
      </p:sp>
      <p:sp>
        <p:nvSpPr>
          <p:cNvPr id="3" name="Date Placeholder 2"/>
          <p:cNvSpPr>
            <a:spLocks noGrp="1"/>
          </p:cNvSpPr>
          <p:nvPr>
            <p:ph type="dt" sz="half" idx="10"/>
          </p:nvPr>
        </p:nvSpPr>
        <p:spPr/>
        <p:txBody>
          <a:bodyPr/>
          <a:lstStyle/>
          <a:p>
            <a:r>
              <a:rPr lang="da-DK" smtClean="0"/>
              <a:t>Bispebjerg and Frederiksberg Hospital, University of Copenhagen</a:t>
            </a:r>
            <a:endParaRPr lang="da-DK" dirty="0"/>
          </a:p>
        </p:txBody>
      </p:sp>
      <p:sp>
        <p:nvSpPr>
          <p:cNvPr id="5" name="Slide Number Placeholder 4"/>
          <p:cNvSpPr>
            <a:spLocks noGrp="1"/>
          </p:cNvSpPr>
          <p:nvPr>
            <p:ph type="sldNum" sz="quarter" idx="12"/>
          </p:nvPr>
        </p:nvSpPr>
        <p:spPr/>
        <p:txBody>
          <a:bodyPr/>
          <a:lstStyle/>
          <a:p>
            <a:fld id="{667EC89C-17A0-4E64-A6D2-B825673CEEDF}" type="slidenum">
              <a:rPr lang="da-DK" smtClean="0"/>
              <a:t>5</a:t>
            </a:fld>
            <a:endParaRPr lang="da-DK" dirty="0"/>
          </a:p>
        </p:txBody>
      </p:sp>
      <p:pic>
        <p:nvPicPr>
          <p:cNvPr id="8" name="Content Placeholder 7"/>
          <p:cNvPicPr>
            <a:picLocks noGrp="1" noChangeAspect="1"/>
          </p:cNvPicPr>
          <p:nvPr>
            <p:ph sz="quarter" idx="13"/>
          </p:nvPr>
        </p:nvPicPr>
        <p:blipFill>
          <a:blip r:embed="rId2"/>
          <a:srcRect t="-15143" b="-15143"/>
          <a:stretch>
            <a:fillRect/>
          </a:stretch>
        </p:blipFill>
        <p:spPr>
          <a:xfrm>
            <a:off x="0" y="1916832"/>
            <a:ext cx="9289032" cy="4140243"/>
          </a:xfrm>
        </p:spPr>
      </p:pic>
      <p:sp>
        <p:nvSpPr>
          <p:cNvPr id="7" name="Text Placeholder 6"/>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03326818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dato 2"/>
          <p:cNvSpPr>
            <a:spLocks noGrp="1"/>
          </p:cNvSpPr>
          <p:nvPr>
            <p:ph type="dt" sz="half" idx="10"/>
          </p:nvPr>
        </p:nvSpPr>
        <p:spPr/>
        <p:txBody>
          <a:bodyPr/>
          <a:lstStyle/>
          <a:p>
            <a:r>
              <a:rPr lang="da-DK" smtClean="0"/>
              <a:t>Bispebjerg and Frederiksberg Hospital, University of Copenhagen</a:t>
            </a:r>
            <a:endParaRPr lang="da-DK" dirty="0"/>
          </a:p>
        </p:txBody>
      </p:sp>
      <p:sp>
        <p:nvSpPr>
          <p:cNvPr id="4" name="Pladsholder til sidefod 3"/>
          <p:cNvSpPr>
            <a:spLocks noGrp="1"/>
          </p:cNvSpPr>
          <p:nvPr>
            <p:ph type="ftr" sz="quarter" idx="11"/>
          </p:nvPr>
        </p:nvSpPr>
        <p:spPr/>
        <p:txBody>
          <a:bodyPr/>
          <a:lstStyle/>
          <a:p>
            <a:r>
              <a:rPr lang="en-US" smtClean="0"/>
              <a:t>Social inequality in admittance to SPC</a:t>
            </a:r>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t>6</a:t>
            </a:fld>
            <a:endParaRPr lang="da-DK" dirty="0"/>
          </a:p>
        </p:txBody>
      </p:sp>
      <p:sp>
        <p:nvSpPr>
          <p:cNvPr id="7" name="Pladsholder til tekst 6"/>
          <p:cNvSpPr>
            <a:spLocks noGrp="1"/>
          </p:cNvSpPr>
          <p:nvPr>
            <p:ph type="body" sz="quarter" idx="14"/>
          </p:nvPr>
        </p:nvSpPr>
        <p:spPr/>
        <p:txBody>
          <a:bodyPr/>
          <a:lstStyle/>
          <a:p>
            <a:endParaRPr lang="da-DK"/>
          </a:p>
        </p:txBody>
      </p:sp>
      <p:sp>
        <p:nvSpPr>
          <p:cNvPr id="8" name="AutoShape 4" descr="Billedresultat for figure palliative care across the disease trajectory brue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9" name="AutoShape 6" descr="Billedresultat for figure palliative care across the disease trajectory brue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0" name="AutoShape 8" descr="Billedresultat for figure palliative care across the disease trajectory brue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2" y="0"/>
            <a:ext cx="9252520" cy="5298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Pladsholder til indhold 12"/>
          <p:cNvSpPr>
            <a:spLocks noGrp="1"/>
          </p:cNvSpPr>
          <p:nvPr>
            <p:ph sz="quarter" idx="13"/>
          </p:nvPr>
        </p:nvSpPr>
        <p:spPr>
          <a:xfrm>
            <a:off x="5796136" y="5589240"/>
            <a:ext cx="3149316" cy="381645"/>
          </a:xfrm>
        </p:spPr>
        <p:txBody>
          <a:bodyPr/>
          <a:lstStyle/>
          <a:p>
            <a:r>
              <a:rPr lang="da-DK" dirty="0" smtClean="0"/>
              <a:t>Hui and </a:t>
            </a:r>
            <a:r>
              <a:rPr lang="da-DK" dirty="0" err="1" smtClean="0"/>
              <a:t>Bruera</a:t>
            </a:r>
            <a:r>
              <a:rPr lang="da-DK" dirty="0" smtClean="0"/>
              <a:t> 2015</a:t>
            </a:r>
            <a:endParaRPr lang="da-DK" dirty="0"/>
          </a:p>
        </p:txBody>
      </p:sp>
      <p:sp>
        <p:nvSpPr>
          <p:cNvPr id="14" name="Rektangel 13"/>
          <p:cNvSpPr/>
          <p:nvPr/>
        </p:nvSpPr>
        <p:spPr>
          <a:xfrm>
            <a:off x="47516" y="1916832"/>
            <a:ext cx="9249148" cy="359753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7" name="Rektangel 16"/>
          <p:cNvSpPr/>
          <p:nvPr/>
        </p:nvSpPr>
        <p:spPr>
          <a:xfrm>
            <a:off x="199916" y="2069232"/>
            <a:ext cx="9249148" cy="359753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8" name="Rektangel 17"/>
          <p:cNvSpPr/>
          <p:nvPr/>
        </p:nvSpPr>
        <p:spPr>
          <a:xfrm>
            <a:off x="4951342" y="465138"/>
            <a:ext cx="4297806" cy="43204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Tree>
    <p:extLst>
      <p:ext uri="{BB962C8B-B14F-4D97-AF65-F5344CB8AC3E}">
        <p14:creationId xmlns:p14="http://schemas.microsoft.com/office/powerpoint/2010/main" val="336086911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dato 2"/>
          <p:cNvSpPr>
            <a:spLocks noGrp="1"/>
          </p:cNvSpPr>
          <p:nvPr>
            <p:ph type="dt" sz="half" idx="10"/>
          </p:nvPr>
        </p:nvSpPr>
        <p:spPr/>
        <p:txBody>
          <a:bodyPr/>
          <a:lstStyle/>
          <a:p>
            <a:r>
              <a:rPr lang="da-DK" smtClean="0"/>
              <a:t>Bispebjerg and Frederiksberg Hospital, University of Copenhagen</a:t>
            </a:r>
            <a:endParaRPr lang="da-DK" dirty="0"/>
          </a:p>
        </p:txBody>
      </p:sp>
      <p:sp>
        <p:nvSpPr>
          <p:cNvPr id="4" name="Pladsholder til sidefod 3"/>
          <p:cNvSpPr>
            <a:spLocks noGrp="1"/>
          </p:cNvSpPr>
          <p:nvPr>
            <p:ph type="ftr" sz="quarter" idx="11"/>
          </p:nvPr>
        </p:nvSpPr>
        <p:spPr/>
        <p:txBody>
          <a:bodyPr/>
          <a:lstStyle/>
          <a:p>
            <a:r>
              <a:rPr lang="en-US" smtClean="0"/>
              <a:t>Social inequality in admittance to SPC</a:t>
            </a:r>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t>7</a:t>
            </a:fld>
            <a:endParaRPr lang="da-DK" dirty="0"/>
          </a:p>
        </p:txBody>
      </p:sp>
      <p:sp>
        <p:nvSpPr>
          <p:cNvPr id="7" name="Pladsholder til tekst 6"/>
          <p:cNvSpPr>
            <a:spLocks noGrp="1"/>
          </p:cNvSpPr>
          <p:nvPr>
            <p:ph type="body" sz="quarter" idx="14"/>
          </p:nvPr>
        </p:nvSpPr>
        <p:spPr/>
        <p:txBody>
          <a:bodyPr/>
          <a:lstStyle/>
          <a:p>
            <a:endParaRPr lang="da-DK"/>
          </a:p>
        </p:txBody>
      </p:sp>
      <p:sp>
        <p:nvSpPr>
          <p:cNvPr id="8" name="AutoShape 4" descr="Billedresultat for figure palliative care across the disease trajectory brue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9" name="AutoShape 6" descr="Billedresultat for figure palliative care across the disease trajectory brue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0" name="AutoShape 8" descr="Billedresultat for figure palliative care across the disease trajectory brue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2" y="0"/>
            <a:ext cx="9252520" cy="5298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Pladsholder til indhold 12"/>
          <p:cNvSpPr>
            <a:spLocks noGrp="1"/>
          </p:cNvSpPr>
          <p:nvPr>
            <p:ph sz="quarter" idx="13"/>
          </p:nvPr>
        </p:nvSpPr>
        <p:spPr>
          <a:xfrm>
            <a:off x="5796136" y="5589240"/>
            <a:ext cx="3149316" cy="381645"/>
          </a:xfrm>
        </p:spPr>
        <p:txBody>
          <a:bodyPr/>
          <a:lstStyle/>
          <a:p>
            <a:r>
              <a:rPr lang="da-DK" dirty="0" smtClean="0"/>
              <a:t>Hui and </a:t>
            </a:r>
            <a:r>
              <a:rPr lang="da-DK" dirty="0" err="1" smtClean="0"/>
              <a:t>Bruera</a:t>
            </a:r>
            <a:r>
              <a:rPr lang="da-DK" dirty="0" smtClean="0"/>
              <a:t> 2015</a:t>
            </a:r>
            <a:endParaRPr lang="da-DK" dirty="0"/>
          </a:p>
        </p:txBody>
      </p:sp>
      <p:sp>
        <p:nvSpPr>
          <p:cNvPr id="17" name="Rektangel 16"/>
          <p:cNvSpPr/>
          <p:nvPr/>
        </p:nvSpPr>
        <p:spPr>
          <a:xfrm>
            <a:off x="199916" y="2492896"/>
            <a:ext cx="9249148" cy="317387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8" name="Rektangel 17"/>
          <p:cNvSpPr/>
          <p:nvPr/>
        </p:nvSpPr>
        <p:spPr>
          <a:xfrm>
            <a:off x="4951342" y="465138"/>
            <a:ext cx="4297806" cy="43204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Tree>
    <p:extLst>
      <p:ext uri="{BB962C8B-B14F-4D97-AF65-F5344CB8AC3E}">
        <p14:creationId xmlns:p14="http://schemas.microsoft.com/office/powerpoint/2010/main" val="188756611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dato 2"/>
          <p:cNvSpPr>
            <a:spLocks noGrp="1"/>
          </p:cNvSpPr>
          <p:nvPr>
            <p:ph type="dt" sz="half" idx="10"/>
          </p:nvPr>
        </p:nvSpPr>
        <p:spPr/>
        <p:txBody>
          <a:bodyPr/>
          <a:lstStyle/>
          <a:p>
            <a:r>
              <a:rPr lang="da-DK" smtClean="0"/>
              <a:t>Bispebjerg and Frederiksberg Hospital, University of Copenhagen</a:t>
            </a:r>
            <a:endParaRPr lang="da-DK" dirty="0"/>
          </a:p>
        </p:txBody>
      </p:sp>
      <p:sp>
        <p:nvSpPr>
          <p:cNvPr id="4" name="Pladsholder til sidefod 3"/>
          <p:cNvSpPr>
            <a:spLocks noGrp="1"/>
          </p:cNvSpPr>
          <p:nvPr>
            <p:ph type="ftr" sz="quarter" idx="11"/>
          </p:nvPr>
        </p:nvSpPr>
        <p:spPr/>
        <p:txBody>
          <a:bodyPr/>
          <a:lstStyle/>
          <a:p>
            <a:r>
              <a:rPr lang="en-US" smtClean="0"/>
              <a:t>Social inequality in admittance to SPC</a:t>
            </a:r>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t>8</a:t>
            </a:fld>
            <a:endParaRPr lang="da-DK" dirty="0"/>
          </a:p>
        </p:txBody>
      </p:sp>
      <p:sp>
        <p:nvSpPr>
          <p:cNvPr id="7" name="Pladsholder til tekst 6"/>
          <p:cNvSpPr>
            <a:spLocks noGrp="1"/>
          </p:cNvSpPr>
          <p:nvPr>
            <p:ph type="body" sz="quarter" idx="14"/>
          </p:nvPr>
        </p:nvSpPr>
        <p:spPr/>
        <p:txBody>
          <a:bodyPr/>
          <a:lstStyle/>
          <a:p>
            <a:endParaRPr lang="da-DK"/>
          </a:p>
        </p:txBody>
      </p:sp>
      <p:sp>
        <p:nvSpPr>
          <p:cNvPr id="8" name="AutoShape 4" descr="Billedresultat for figure palliative care across the disease trajectory brue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9" name="AutoShape 6" descr="Billedresultat for figure palliative care across the disease trajectory brue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0" name="AutoShape 8" descr="Billedresultat for figure palliative care across the disease trajectory brue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2" y="0"/>
            <a:ext cx="9252520" cy="5298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Pladsholder til indhold 12"/>
          <p:cNvSpPr>
            <a:spLocks noGrp="1"/>
          </p:cNvSpPr>
          <p:nvPr>
            <p:ph sz="quarter" idx="13"/>
          </p:nvPr>
        </p:nvSpPr>
        <p:spPr>
          <a:xfrm>
            <a:off x="6876256" y="1412776"/>
            <a:ext cx="3149316" cy="381645"/>
          </a:xfrm>
        </p:spPr>
        <p:txBody>
          <a:bodyPr/>
          <a:lstStyle/>
          <a:p>
            <a:r>
              <a:rPr lang="da-DK" dirty="0" smtClean="0"/>
              <a:t>Fortidig</a:t>
            </a:r>
            <a:endParaRPr lang="da-DK" dirty="0"/>
          </a:p>
        </p:txBody>
      </p:sp>
      <p:sp>
        <p:nvSpPr>
          <p:cNvPr id="12" name="Pladsholder til indhold 12"/>
          <p:cNvSpPr txBox="1">
            <a:spLocks/>
          </p:cNvSpPr>
          <p:nvPr/>
        </p:nvSpPr>
        <p:spPr>
          <a:xfrm>
            <a:off x="5948536" y="5741640"/>
            <a:ext cx="3149316" cy="381645"/>
          </a:xfrm>
          <a:prstGeom prst="rect">
            <a:avLst/>
          </a:prstGeom>
        </p:spPr>
        <p:txBody>
          <a:bodyPr vert="horz" lIns="0" tIns="0" rIns="0" bIns="0" rtlCol="0">
            <a:noAutofit/>
          </a:bodyPr>
          <a:lstStyle>
            <a:lvl1pPr marL="144000" indent="-144000" algn="l" defTabSz="914400" rtl="0" eaLnBrk="1" latinLnBrk="0" hangingPunct="1">
              <a:lnSpc>
                <a:spcPct val="100000"/>
              </a:lnSpc>
              <a:spcBef>
                <a:spcPts val="0"/>
              </a:spcBef>
              <a:spcAft>
                <a:spcPts val="1200"/>
              </a:spcAft>
              <a:buClr>
                <a:schemeClr val="accent6"/>
              </a:buClr>
              <a:buFont typeface="Arial" panose="020B0604020202020204" pitchFamily="34" charset="0"/>
              <a:buChar char="•"/>
              <a:defRPr sz="2200" kern="1200" baseline="0">
                <a:solidFill>
                  <a:schemeClr val="tx1"/>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mtClean="0"/>
              <a:t>Hui and Bruera 2015</a:t>
            </a:r>
            <a:endParaRPr lang="da-DK" dirty="0"/>
          </a:p>
        </p:txBody>
      </p:sp>
      <p:sp>
        <p:nvSpPr>
          <p:cNvPr id="14" name="Pladsholder til indhold 12"/>
          <p:cNvSpPr txBox="1">
            <a:spLocks/>
          </p:cNvSpPr>
          <p:nvPr/>
        </p:nvSpPr>
        <p:spPr>
          <a:xfrm>
            <a:off x="7092280" y="4022919"/>
            <a:ext cx="2051720" cy="381645"/>
          </a:xfrm>
          <a:prstGeom prst="rect">
            <a:avLst/>
          </a:prstGeom>
        </p:spPr>
        <p:txBody>
          <a:bodyPr vert="horz" lIns="0" tIns="0" rIns="0" bIns="0" rtlCol="0">
            <a:noAutofit/>
          </a:bodyPr>
          <a:lstStyle>
            <a:lvl1pPr marL="144000" indent="-144000" algn="l" defTabSz="914400" rtl="0" eaLnBrk="1" latinLnBrk="0" hangingPunct="1">
              <a:lnSpc>
                <a:spcPct val="100000"/>
              </a:lnSpc>
              <a:spcBef>
                <a:spcPts val="0"/>
              </a:spcBef>
              <a:spcAft>
                <a:spcPts val="1200"/>
              </a:spcAft>
              <a:buClr>
                <a:schemeClr val="accent6"/>
              </a:buClr>
              <a:buFont typeface="Arial" panose="020B0604020202020204" pitchFamily="34" charset="0"/>
              <a:buChar char="•"/>
              <a:defRPr sz="2200" kern="1200" baseline="0">
                <a:solidFill>
                  <a:schemeClr val="tx1"/>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dirty="0" smtClean="0"/>
              <a:t>Nutidigt ideal</a:t>
            </a:r>
            <a:endParaRPr lang="da-DK" dirty="0"/>
          </a:p>
        </p:txBody>
      </p:sp>
    </p:spTree>
    <p:extLst>
      <p:ext uri="{BB962C8B-B14F-4D97-AF65-F5344CB8AC3E}">
        <p14:creationId xmlns:p14="http://schemas.microsoft.com/office/powerpoint/2010/main" val="19743797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dato 2"/>
          <p:cNvSpPr>
            <a:spLocks noGrp="1"/>
          </p:cNvSpPr>
          <p:nvPr>
            <p:ph type="dt" sz="half" idx="10"/>
          </p:nvPr>
        </p:nvSpPr>
        <p:spPr/>
        <p:txBody>
          <a:bodyPr/>
          <a:lstStyle/>
          <a:p>
            <a:r>
              <a:rPr lang="da-DK" smtClean="0"/>
              <a:t>Bispebjerg and Frederiksberg Hospital, University of Copenhagen</a:t>
            </a:r>
            <a:endParaRPr lang="da-DK" dirty="0"/>
          </a:p>
        </p:txBody>
      </p:sp>
      <p:sp>
        <p:nvSpPr>
          <p:cNvPr id="4" name="Pladsholder til sidefod 3"/>
          <p:cNvSpPr>
            <a:spLocks noGrp="1"/>
          </p:cNvSpPr>
          <p:nvPr>
            <p:ph type="ftr" sz="quarter" idx="11"/>
          </p:nvPr>
        </p:nvSpPr>
        <p:spPr/>
        <p:txBody>
          <a:bodyPr/>
          <a:lstStyle/>
          <a:p>
            <a:r>
              <a:rPr lang="en-US" smtClean="0"/>
              <a:t>Social inequality in admittance to SPC</a:t>
            </a:r>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t>9</a:t>
            </a:fld>
            <a:endParaRPr lang="da-DK" dirty="0"/>
          </a:p>
        </p:txBody>
      </p:sp>
      <p:sp>
        <p:nvSpPr>
          <p:cNvPr id="7" name="Pladsholder til tekst 6"/>
          <p:cNvSpPr>
            <a:spLocks noGrp="1"/>
          </p:cNvSpPr>
          <p:nvPr>
            <p:ph type="body" sz="quarter" idx="14"/>
          </p:nvPr>
        </p:nvSpPr>
        <p:spPr/>
        <p:txBody>
          <a:bodyPr/>
          <a:lstStyle/>
          <a:p>
            <a:endParaRPr lang="da-DK"/>
          </a:p>
        </p:txBody>
      </p:sp>
      <p:sp>
        <p:nvSpPr>
          <p:cNvPr id="8" name="AutoShape 4" descr="Billedresultat for figure palliative care across the disease trajectory brue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9" name="AutoShape 6" descr="Billedresultat for figure palliative care across the disease trajectory brue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0" name="AutoShape 8" descr="Billedresultat for figure palliative care across the disease trajectory brue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760" y="-1"/>
            <a:ext cx="13609512" cy="7793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Pladsholder til indhold 12"/>
          <p:cNvSpPr>
            <a:spLocks noGrp="1"/>
          </p:cNvSpPr>
          <p:nvPr>
            <p:ph sz="quarter" idx="13"/>
          </p:nvPr>
        </p:nvSpPr>
        <p:spPr>
          <a:xfrm>
            <a:off x="5796136" y="5589240"/>
            <a:ext cx="3149316" cy="381645"/>
          </a:xfrm>
        </p:spPr>
        <p:txBody>
          <a:bodyPr/>
          <a:lstStyle/>
          <a:p>
            <a:r>
              <a:rPr lang="da-DK" dirty="0" smtClean="0"/>
              <a:t>Hui and </a:t>
            </a:r>
            <a:r>
              <a:rPr lang="da-DK" dirty="0" err="1" smtClean="0"/>
              <a:t>Bruera</a:t>
            </a:r>
            <a:r>
              <a:rPr lang="da-DK" dirty="0" smtClean="0"/>
              <a:t> 2015</a:t>
            </a:r>
            <a:endParaRPr lang="da-DK" dirty="0"/>
          </a:p>
        </p:txBody>
      </p:sp>
      <p:sp>
        <p:nvSpPr>
          <p:cNvPr id="17" name="Rektangel 16"/>
          <p:cNvSpPr/>
          <p:nvPr/>
        </p:nvSpPr>
        <p:spPr>
          <a:xfrm>
            <a:off x="274276" y="3684128"/>
            <a:ext cx="9249148" cy="317387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8" name="Rektangel 17"/>
          <p:cNvSpPr/>
          <p:nvPr/>
        </p:nvSpPr>
        <p:spPr>
          <a:xfrm>
            <a:off x="4951342" y="465138"/>
            <a:ext cx="4297806" cy="43204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1" name="Ellipse 10"/>
          <p:cNvSpPr/>
          <p:nvPr/>
        </p:nvSpPr>
        <p:spPr>
          <a:xfrm>
            <a:off x="711104" y="3212976"/>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6" name="Ellipse 15"/>
          <p:cNvSpPr/>
          <p:nvPr/>
        </p:nvSpPr>
        <p:spPr>
          <a:xfrm>
            <a:off x="384175" y="3303877"/>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9" name="Ellipse 18"/>
          <p:cNvSpPr/>
          <p:nvPr/>
        </p:nvSpPr>
        <p:spPr>
          <a:xfrm>
            <a:off x="841375" y="3061773"/>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0" name="Ellipse 19"/>
          <p:cNvSpPr/>
          <p:nvPr/>
        </p:nvSpPr>
        <p:spPr>
          <a:xfrm>
            <a:off x="860377" y="2855588"/>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1" name="Ellipse 20"/>
          <p:cNvSpPr/>
          <p:nvPr/>
        </p:nvSpPr>
        <p:spPr>
          <a:xfrm>
            <a:off x="688975" y="2860960"/>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2" name="Ellipse 21"/>
          <p:cNvSpPr/>
          <p:nvPr/>
        </p:nvSpPr>
        <p:spPr>
          <a:xfrm>
            <a:off x="776311" y="1700808"/>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3" name="Ellipse 22"/>
          <p:cNvSpPr/>
          <p:nvPr/>
        </p:nvSpPr>
        <p:spPr>
          <a:xfrm>
            <a:off x="4356064" y="3044371"/>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4" name="Ellipse 23"/>
          <p:cNvSpPr/>
          <p:nvPr/>
        </p:nvSpPr>
        <p:spPr>
          <a:xfrm>
            <a:off x="3203848" y="2981186"/>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5" name="Ellipse 24"/>
          <p:cNvSpPr/>
          <p:nvPr/>
        </p:nvSpPr>
        <p:spPr>
          <a:xfrm>
            <a:off x="939752" y="3004976"/>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6" name="Ellipse 25"/>
          <p:cNvSpPr/>
          <p:nvPr/>
        </p:nvSpPr>
        <p:spPr>
          <a:xfrm>
            <a:off x="707977" y="3003763"/>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7" name="Ellipse 26"/>
          <p:cNvSpPr/>
          <p:nvPr/>
        </p:nvSpPr>
        <p:spPr>
          <a:xfrm>
            <a:off x="917575" y="3198382"/>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8" name="Ellipse 27"/>
          <p:cNvSpPr/>
          <p:nvPr/>
        </p:nvSpPr>
        <p:spPr>
          <a:xfrm>
            <a:off x="841375" y="3312815"/>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9" name="Ellipse 28"/>
          <p:cNvSpPr/>
          <p:nvPr/>
        </p:nvSpPr>
        <p:spPr>
          <a:xfrm>
            <a:off x="765175" y="3456831"/>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0" name="Ellipse 29"/>
          <p:cNvSpPr/>
          <p:nvPr/>
        </p:nvSpPr>
        <p:spPr>
          <a:xfrm>
            <a:off x="1619672" y="3148992"/>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1" name="Ellipse 30"/>
          <p:cNvSpPr/>
          <p:nvPr/>
        </p:nvSpPr>
        <p:spPr>
          <a:xfrm>
            <a:off x="1114377" y="3198382"/>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2" name="Tekstboks 31"/>
          <p:cNvSpPr txBox="1"/>
          <p:nvPr/>
        </p:nvSpPr>
        <p:spPr>
          <a:xfrm>
            <a:off x="-2268760" y="0"/>
            <a:ext cx="11792184" cy="2743623"/>
          </a:xfrm>
          <a:prstGeom prst="rect">
            <a:avLst/>
          </a:prstGeom>
          <a:solidFill>
            <a:schemeClr val="bg1"/>
          </a:solidFill>
        </p:spPr>
        <p:txBody>
          <a:bodyPr wrap="none" lIns="0" tIns="0" rIns="0" bIns="0" rtlCol="0">
            <a:noAutofit/>
          </a:bodyPr>
          <a:lstStyle/>
          <a:p>
            <a:pPr algn="ctr"/>
            <a:endParaRPr lang="da-DK" sz="3200" dirty="0" smtClean="0"/>
          </a:p>
          <a:p>
            <a:pPr algn="ctr"/>
            <a:r>
              <a:rPr lang="da-DK" sz="3200" dirty="0" smtClean="0"/>
              <a:t>                </a:t>
            </a:r>
          </a:p>
          <a:p>
            <a:pPr algn="ctr"/>
            <a:r>
              <a:rPr lang="da-DK" sz="3200" dirty="0"/>
              <a:t> </a:t>
            </a:r>
            <a:r>
              <a:rPr lang="da-DK" sz="3200" dirty="0" smtClean="0"/>
              <a:t>               Hvor er </a:t>
            </a:r>
            <a:r>
              <a:rPr lang="da-DK" sz="3200" dirty="0" err="1" smtClean="0"/>
              <a:t>dmcg’ernes</a:t>
            </a:r>
            <a:r>
              <a:rPr lang="da-DK" sz="3200" dirty="0" smtClean="0"/>
              <a:t> kliniske retningslinjer?</a:t>
            </a:r>
          </a:p>
        </p:txBody>
      </p:sp>
      <p:sp>
        <p:nvSpPr>
          <p:cNvPr id="46" name="Ellipse 45"/>
          <p:cNvSpPr/>
          <p:nvPr/>
        </p:nvSpPr>
        <p:spPr>
          <a:xfrm>
            <a:off x="5571728" y="2972363"/>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Tree>
    <p:extLst>
      <p:ext uri="{BB962C8B-B14F-4D97-AF65-F5344CB8AC3E}">
        <p14:creationId xmlns:p14="http://schemas.microsoft.com/office/powerpoint/2010/main" val="413881718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dato 2"/>
          <p:cNvSpPr>
            <a:spLocks noGrp="1"/>
          </p:cNvSpPr>
          <p:nvPr>
            <p:ph type="dt" sz="half" idx="10"/>
          </p:nvPr>
        </p:nvSpPr>
        <p:spPr/>
        <p:txBody>
          <a:bodyPr/>
          <a:lstStyle/>
          <a:p>
            <a:r>
              <a:rPr lang="da-DK" smtClean="0"/>
              <a:t>Bispebjerg and Frederiksberg Hospital, University of Copenhagen</a:t>
            </a:r>
            <a:endParaRPr lang="da-DK" dirty="0"/>
          </a:p>
        </p:txBody>
      </p:sp>
      <p:sp>
        <p:nvSpPr>
          <p:cNvPr id="4" name="Pladsholder til sidefod 3"/>
          <p:cNvSpPr>
            <a:spLocks noGrp="1"/>
          </p:cNvSpPr>
          <p:nvPr>
            <p:ph type="ftr" sz="quarter" idx="11"/>
          </p:nvPr>
        </p:nvSpPr>
        <p:spPr/>
        <p:txBody>
          <a:bodyPr/>
          <a:lstStyle/>
          <a:p>
            <a:r>
              <a:rPr lang="en-US" smtClean="0"/>
              <a:t>Social inequality in admittance to SPC</a:t>
            </a:r>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t>10</a:t>
            </a:fld>
            <a:endParaRPr lang="da-DK" dirty="0"/>
          </a:p>
        </p:txBody>
      </p:sp>
      <p:sp>
        <p:nvSpPr>
          <p:cNvPr id="7" name="Pladsholder til tekst 6"/>
          <p:cNvSpPr>
            <a:spLocks noGrp="1"/>
          </p:cNvSpPr>
          <p:nvPr>
            <p:ph type="body" sz="quarter" idx="14"/>
          </p:nvPr>
        </p:nvSpPr>
        <p:spPr/>
        <p:txBody>
          <a:bodyPr/>
          <a:lstStyle/>
          <a:p>
            <a:endParaRPr lang="da-DK"/>
          </a:p>
        </p:txBody>
      </p:sp>
      <p:sp>
        <p:nvSpPr>
          <p:cNvPr id="8" name="AutoShape 4" descr="Billedresultat for figure palliative care across the disease trajectory brue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9" name="AutoShape 6" descr="Billedresultat for figure palliative care across the disease trajectory brue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0" name="AutoShape 8" descr="Billedresultat for figure palliative care across the disease trajectory brue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760" y="-1"/>
            <a:ext cx="13609512" cy="7793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Pladsholder til indhold 12"/>
          <p:cNvSpPr>
            <a:spLocks noGrp="1"/>
          </p:cNvSpPr>
          <p:nvPr>
            <p:ph sz="quarter" idx="13"/>
          </p:nvPr>
        </p:nvSpPr>
        <p:spPr>
          <a:xfrm>
            <a:off x="5796136" y="5589240"/>
            <a:ext cx="3149316" cy="381645"/>
          </a:xfrm>
        </p:spPr>
        <p:txBody>
          <a:bodyPr/>
          <a:lstStyle/>
          <a:p>
            <a:r>
              <a:rPr lang="da-DK" dirty="0" smtClean="0"/>
              <a:t>Hui and </a:t>
            </a:r>
            <a:r>
              <a:rPr lang="da-DK" dirty="0" err="1" smtClean="0"/>
              <a:t>Bruera</a:t>
            </a:r>
            <a:r>
              <a:rPr lang="da-DK" dirty="0" smtClean="0"/>
              <a:t> 2015</a:t>
            </a:r>
            <a:endParaRPr lang="da-DK" dirty="0"/>
          </a:p>
        </p:txBody>
      </p:sp>
      <p:sp>
        <p:nvSpPr>
          <p:cNvPr id="17" name="Rektangel 16"/>
          <p:cNvSpPr/>
          <p:nvPr/>
        </p:nvSpPr>
        <p:spPr>
          <a:xfrm>
            <a:off x="274276" y="3684128"/>
            <a:ext cx="9249148" cy="317387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8" name="Rektangel 17"/>
          <p:cNvSpPr/>
          <p:nvPr/>
        </p:nvSpPr>
        <p:spPr>
          <a:xfrm>
            <a:off x="4951342" y="465138"/>
            <a:ext cx="4297806" cy="43204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6" name="Tekstboks 5"/>
          <p:cNvSpPr txBox="1"/>
          <p:nvPr/>
        </p:nvSpPr>
        <p:spPr>
          <a:xfrm>
            <a:off x="-2772816" y="3789040"/>
            <a:ext cx="11792184" cy="1836887"/>
          </a:xfrm>
          <a:prstGeom prst="rect">
            <a:avLst/>
          </a:prstGeom>
          <a:solidFill>
            <a:schemeClr val="bg1"/>
          </a:solidFill>
        </p:spPr>
        <p:txBody>
          <a:bodyPr wrap="none" lIns="0" tIns="0" rIns="0" bIns="0" rtlCol="0">
            <a:noAutofit/>
          </a:bodyPr>
          <a:lstStyle/>
          <a:p>
            <a:pPr algn="ctr"/>
            <a:endParaRPr lang="da-DK" sz="3200" dirty="0" smtClean="0"/>
          </a:p>
          <a:p>
            <a:pPr algn="ctr"/>
            <a:r>
              <a:rPr lang="da-DK" sz="3200" dirty="0" smtClean="0"/>
              <a:t>                          Hvor er DMCG-</a:t>
            </a:r>
            <a:r>
              <a:rPr lang="da-DK" sz="3200" dirty="0"/>
              <a:t>P</a:t>
            </a:r>
            <a:r>
              <a:rPr lang="da-DK" sz="3200" dirty="0" smtClean="0"/>
              <a:t>AL’s kliniske retningslinjer?</a:t>
            </a:r>
          </a:p>
        </p:txBody>
      </p:sp>
      <p:sp>
        <p:nvSpPr>
          <p:cNvPr id="11" name="Ellipse 10"/>
          <p:cNvSpPr/>
          <p:nvPr/>
        </p:nvSpPr>
        <p:spPr>
          <a:xfrm>
            <a:off x="711104" y="3212976"/>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6" name="Ellipse 15"/>
          <p:cNvSpPr/>
          <p:nvPr/>
        </p:nvSpPr>
        <p:spPr>
          <a:xfrm>
            <a:off x="384175" y="3303877"/>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9" name="Ellipse 18"/>
          <p:cNvSpPr/>
          <p:nvPr/>
        </p:nvSpPr>
        <p:spPr>
          <a:xfrm>
            <a:off x="841375" y="3061773"/>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0" name="Ellipse 19"/>
          <p:cNvSpPr/>
          <p:nvPr/>
        </p:nvSpPr>
        <p:spPr>
          <a:xfrm>
            <a:off x="860377" y="2855588"/>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1" name="Ellipse 20"/>
          <p:cNvSpPr/>
          <p:nvPr/>
        </p:nvSpPr>
        <p:spPr>
          <a:xfrm>
            <a:off x="688975" y="2860960"/>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2" name="Ellipse 21"/>
          <p:cNvSpPr/>
          <p:nvPr/>
        </p:nvSpPr>
        <p:spPr>
          <a:xfrm>
            <a:off x="776311" y="1700808"/>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3" name="Ellipse 22"/>
          <p:cNvSpPr/>
          <p:nvPr/>
        </p:nvSpPr>
        <p:spPr>
          <a:xfrm>
            <a:off x="4356064" y="3044371"/>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4" name="Ellipse 23"/>
          <p:cNvSpPr/>
          <p:nvPr/>
        </p:nvSpPr>
        <p:spPr>
          <a:xfrm>
            <a:off x="3203848" y="2981186"/>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5" name="Ellipse 24"/>
          <p:cNvSpPr/>
          <p:nvPr/>
        </p:nvSpPr>
        <p:spPr>
          <a:xfrm>
            <a:off x="939752" y="3004976"/>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6" name="Ellipse 25"/>
          <p:cNvSpPr/>
          <p:nvPr/>
        </p:nvSpPr>
        <p:spPr>
          <a:xfrm>
            <a:off x="707977" y="3003763"/>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7" name="Ellipse 26"/>
          <p:cNvSpPr/>
          <p:nvPr/>
        </p:nvSpPr>
        <p:spPr>
          <a:xfrm>
            <a:off x="917575" y="3198382"/>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8" name="Ellipse 27"/>
          <p:cNvSpPr/>
          <p:nvPr/>
        </p:nvSpPr>
        <p:spPr>
          <a:xfrm>
            <a:off x="841375" y="3312815"/>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9" name="Ellipse 28"/>
          <p:cNvSpPr/>
          <p:nvPr/>
        </p:nvSpPr>
        <p:spPr>
          <a:xfrm>
            <a:off x="765175" y="3456831"/>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0" name="Ellipse 29"/>
          <p:cNvSpPr/>
          <p:nvPr/>
        </p:nvSpPr>
        <p:spPr>
          <a:xfrm>
            <a:off x="1619672" y="3148992"/>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1" name="Ellipse 30"/>
          <p:cNvSpPr/>
          <p:nvPr/>
        </p:nvSpPr>
        <p:spPr>
          <a:xfrm>
            <a:off x="1114377" y="3198382"/>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2" name="Tekstboks 31"/>
          <p:cNvSpPr txBox="1"/>
          <p:nvPr/>
        </p:nvSpPr>
        <p:spPr>
          <a:xfrm>
            <a:off x="-2268760" y="0"/>
            <a:ext cx="11792184" cy="2743623"/>
          </a:xfrm>
          <a:prstGeom prst="rect">
            <a:avLst/>
          </a:prstGeom>
          <a:solidFill>
            <a:schemeClr val="bg1"/>
          </a:solidFill>
        </p:spPr>
        <p:txBody>
          <a:bodyPr wrap="none" lIns="0" tIns="0" rIns="0" bIns="0" rtlCol="0">
            <a:noAutofit/>
          </a:bodyPr>
          <a:lstStyle/>
          <a:p>
            <a:pPr algn="ctr"/>
            <a:endParaRPr lang="da-DK" sz="3200" dirty="0" smtClean="0"/>
          </a:p>
          <a:p>
            <a:pPr algn="ctr"/>
            <a:r>
              <a:rPr lang="da-DK" sz="3200" dirty="0" smtClean="0"/>
              <a:t>                </a:t>
            </a:r>
          </a:p>
          <a:p>
            <a:pPr algn="ctr"/>
            <a:r>
              <a:rPr lang="da-DK" sz="3200" dirty="0"/>
              <a:t> </a:t>
            </a:r>
            <a:r>
              <a:rPr lang="da-DK" sz="3200" dirty="0" smtClean="0"/>
              <a:t>               Hvor er </a:t>
            </a:r>
            <a:r>
              <a:rPr lang="da-DK" sz="3200" dirty="0" err="1" smtClean="0"/>
              <a:t>dmcg’ernes</a:t>
            </a:r>
            <a:r>
              <a:rPr lang="da-DK" sz="3200" dirty="0" smtClean="0"/>
              <a:t> kliniske retningslinjer?</a:t>
            </a:r>
          </a:p>
        </p:txBody>
      </p:sp>
      <p:sp>
        <p:nvSpPr>
          <p:cNvPr id="12" name="Ellipse 11"/>
          <p:cNvSpPr/>
          <p:nvPr/>
        </p:nvSpPr>
        <p:spPr>
          <a:xfrm>
            <a:off x="6950559" y="3292326"/>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3" name="Ellipse 32"/>
          <p:cNvSpPr/>
          <p:nvPr/>
        </p:nvSpPr>
        <p:spPr>
          <a:xfrm>
            <a:off x="6836624" y="3125202"/>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4" name="Ellipse 33"/>
          <p:cNvSpPr/>
          <p:nvPr/>
        </p:nvSpPr>
        <p:spPr>
          <a:xfrm>
            <a:off x="7740352" y="3431024"/>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5" name="Ellipse 34"/>
          <p:cNvSpPr/>
          <p:nvPr/>
        </p:nvSpPr>
        <p:spPr>
          <a:xfrm>
            <a:off x="7668344" y="3205790"/>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6" name="Ellipse 35"/>
          <p:cNvSpPr/>
          <p:nvPr/>
        </p:nvSpPr>
        <p:spPr>
          <a:xfrm>
            <a:off x="7473368" y="3145965"/>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7" name="Ellipse 36"/>
          <p:cNvSpPr/>
          <p:nvPr/>
        </p:nvSpPr>
        <p:spPr>
          <a:xfrm>
            <a:off x="7203330" y="3205790"/>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8" name="Ellipse 37"/>
          <p:cNvSpPr/>
          <p:nvPr/>
        </p:nvSpPr>
        <p:spPr>
          <a:xfrm>
            <a:off x="7364966" y="3356992"/>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9" name="Ellipse 38"/>
          <p:cNvSpPr/>
          <p:nvPr/>
        </p:nvSpPr>
        <p:spPr>
          <a:xfrm>
            <a:off x="7921339" y="3205789"/>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0" name="Ellipse 39"/>
          <p:cNvSpPr/>
          <p:nvPr/>
        </p:nvSpPr>
        <p:spPr>
          <a:xfrm>
            <a:off x="6516216" y="3292326"/>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1" name="Ellipse 40"/>
          <p:cNvSpPr/>
          <p:nvPr/>
        </p:nvSpPr>
        <p:spPr>
          <a:xfrm>
            <a:off x="7620097" y="2999604"/>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2" name="Ellipse 41"/>
          <p:cNvSpPr/>
          <p:nvPr/>
        </p:nvSpPr>
        <p:spPr>
          <a:xfrm>
            <a:off x="7131322" y="3431024"/>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3" name="Ellipse 42"/>
          <p:cNvSpPr/>
          <p:nvPr/>
        </p:nvSpPr>
        <p:spPr>
          <a:xfrm>
            <a:off x="7545376" y="3271563"/>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4" name="Ellipse 43"/>
          <p:cNvSpPr/>
          <p:nvPr/>
        </p:nvSpPr>
        <p:spPr>
          <a:xfrm>
            <a:off x="7617384" y="3374713"/>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5" name="Ellipse 44"/>
          <p:cNvSpPr/>
          <p:nvPr/>
        </p:nvSpPr>
        <p:spPr>
          <a:xfrm>
            <a:off x="7789711" y="2978841"/>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6" name="Ellipse 45"/>
          <p:cNvSpPr/>
          <p:nvPr/>
        </p:nvSpPr>
        <p:spPr>
          <a:xfrm>
            <a:off x="5571728" y="2972363"/>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Tree>
    <p:extLst>
      <p:ext uri="{BB962C8B-B14F-4D97-AF65-F5344CB8AC3E}">
        <p14:creationId xmlns:p14="http://schemas.microsoft.com/office/powerpoint/2010/main" val="213537820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a-DK"/>
          </a:p>
        </p:txBody>
      </p:sp>
      <p:sp>
        <p:nvSpPr>
          <p:cNvPr id="3" name="Pladsholder til dato 2"/>
          <p:cNvSpPr>
            <a:spLocks noGrp="1"/>
          </p:cNvSpPr>
          <p:nvPr>
            <p:ph type="dt" sz="half" idx="10"/>
          </p:nvPr>
        </p:nvSpPr>
        <p:spPr/>
        <p:txBody>
          <a:bodyPr/>
          <a:lstStyle/>
          <a:p>
            <a:r>
              <a:rPr lang="da-DK" smtClean="0"/>
              <a:t>Bispebjerg and Frederiksberg Hospital, University of Copenhagen</a:t>
            </a:r>
            <a:endParaRPr lang="da-DK" dirty="0"/>
          </a:p>
        </p:txBody>
      </p:sp>
      <p:sp>
        <p:nvSpPr>
          <p:cNvPr id="4" name="Pladsholder til sidefod 3"/>
          <p:cNvSpPr>
            <a:spLocks noGrp="1"/>
          </p:cNvSpPr>
          <p:nvPr>
            <p:ph type="ftr" sz="quarter" idx="11"/>
          </p:nvPr>
        </p:nvSpPr>
        <p:spPr/>
        <p:txBody>
          <a:bodyPr/>
          <a:lstStyle/>
          <a:p>
            <a:r>
              <a:rPr lang="en-US" smtClean="0"/>
              <a:t>Social inequality in admittance to SPC</a:t>
            </a:r>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t>11</a:t>
            </a:fld>
            <a:endParaRPr lang="da-DK" dirty="0"/>
          </a:p>
        </p:txBody>
      </p:sp>
      <p:sp>
        <p:nvSpPr>
          <p:cNvPr id="7" name="Pladsholder til tekst 6"/>
          <p:cNvSpPr>
            <a:spLocks noGrp="1"/>
          </p:cNvSpPr>
          <p:nvPr>
            <p:ph type="body" sz="quarter" idx="14"/>
          </p:nvPr>
        </p:nvSpPr>
        <p:spPr/>
        <p:txBody>
          <a:bodyPr/>
          <a:lstStyle/>
          <a:p>
            <a:endParaRPr lang="da-DK"/>
          </a:p>
        </p:txBody>
      </p:sp>
      <p:sp>
        <p:nvSpPr>
          <p:cNvPr id="8" name="AutoShape 4" descr="Billedresultat for figure palliative care across the disease trajectory brue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9" name="AutoShape 6" descr="Billedresultat for figure palliative care across the disease trajectory brue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0" name="AutoShape 8" descr="Billedresultat for figure palliative care across the disease trajectory brue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205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760" y="-1"/>
            <a:ext cx="13609512" cy="7793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Pladsholder til indhold 12"/>
          <p:cNvSpPr>
            <a:spLocks noGrp="1"/>
          </p:cNvSpPr>
          <p:nvPr>
            <p:ph sz="quarter" idx="13"/>
          </p:nvPr>
        </p:nvSpPr>
        <p:spPr>
          <a:xfrm>
            <a:off x="5796136" y="5589240"/>
            <a:ext cx="3149316" cy="381645"/>
          </a:xfrm>
        </p:spPr>
        <p:txBody>
          <a:bodyPr/>
          <a:lstStyle/>
          <a:p>
            <a:r>
              <a:rPr lang="da-DK" dirty="0" smtClean="0"/>
              <a:t>Hui and </a:t>
            </a:r>
            <a:r>
              <a:rPr lang="da-DK" dirty="0" err="1" smtClean="0"/>
              <a:t>Bruera</a:t>
            </a:r>
            <a:r>
              <a:rPr lang="da-DK" dirty="0" smtClean="0"/>
              <a:t> 2015</a:t>
            </a:r>
            <a:endParaRPr lang="da-DK" dirty="0"/>
          </a:p>
        </p:txBody>
      </p:sp>
      <p:sp>
        <p:nvSpPr>
          <p:cNvPr id="17" name="Rektangel 16"/>
          <p:cNvSpPr/>
          <p:nvPr/>
        </p:nvSpPr>
        <p:spPr>
          <a:xfrm>
            <a:off x="274276" y="3684128"/>
            <a:ext cx="9249148" cy="317387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8" name="Rektangel 17"/>
          <p:cNvSpPr/>
          <p:nvPr/>
        </p:nvSpPr>
        <p:spPr>
          <a:xfrm>
            <a:off x="4951342" y="465138"/>
            <a:ext cx="4297806" cy="43204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6" name="Tekstboks 5"/>
          <p:cNvSpPr txBox="1"/>
          <p:nvPr/>
        </p:nvSpPr>
        <p:spPr>
          <a:xfrm>
            <a:off x="-2772816" y="3789040"/>
            <a:ext cx="11792184" cy="1836887"/>
          </a:xfrm>
          <a:prstGeom prst="rect">
            <a:avLst/>
          </a:prstGeom>
          <a:solidFill>
            <a:schemeClr val="bg1"/>
          </a:solidFill>
        </p:spPr>
        <p:txBody>
          <a:bodyPr wrap="none" lIns="0" tIns="0" rIns="0" bIns="0" rtlCol="0">
            <a:noAutofit/>
          </a:bodyPr>
          <a:lstStyle/>
          <a:p>
            <a:pPr algn="ctr"/>
            <a:endParaRPr lang="da-DK" sz="3200" dirty="0" smtClean="0"/>
          </a:p>
          <a:p>
            <a:pPr algn="ctr"/>
            <a:r>
              <a:rPr lang="da-DK" sz="3200" dirty="0" smtClean="0"/>
              <a:t>                          Hvor er DMCG-</a:t>
            </a:r>
            <a:r>
              <a:rPr lang="da-DK" sz="3200" dirty="0"/>
              <a:t>P</a:t>
            </a:r>
            <a:r>
              <a:rPr lang="da-DK" sz="3200" dirty="0" smtClean="0"/>
              <a:t>AL’s kliniske retningslinjer?</a:t>
            </a:r>
          </a:p>
        </p:txBody>
      </p:sp>
      <p:sp>
        <p:nvSpPr>
          <p:cNvPr id="11" name="Ellipse 10"/>
          <p:cNvSpPr/>
          <p:nvPr/>
        </p:nvSpPr>
        <p:spPr>
          <a:xfrm>
            <a:off x="711104" y="3212976"/>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6" name="Ellipse 15"/>
          <p:cNvSpPr/>
          <p:nvPr/>
        </p:nvSpPr>
        <p:spPr>
          <a:xfrm>
            <a:off x="384175" y="3303877"/>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19" name="Ellipse 18"/>
          <p:cNvSpPr/>
          <p:nvPr/>
        </p:nvSpPr>
        <p:spPr>
          <a:xfrm>
            <a:off x="841375" y="3061773"/>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0" name="Ellipse 19"/>
          <p:cNvSpPr/>
          <p:nvPr/>
        </p:nvSpPr>
        <p:spPr>
          <a:xfrm>
            <a:off x="860377" y="2855588"/>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1" name="Ellipse 20"/>
          <p:cNvSpPr/>
          <p:nvPr/>
        </p:nvSpPr>
        <p:spPr>
          <a:xfrm>
            <a:off x="688975" y="2860960"/>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2" name="Ellipse 21"/>
          <p:cNvSpPr/>
          <p:nvPr/>
        </p:nvSpPr>
        <p:spPr>
          <a:xfrm>
            <a:off x="776311" y="1700808"/>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3" name="Ellipse 22"/>
          <p:cNvSpPr/>
          <p:nvPr/>
        </p:nvSpPr>
        <p:spPr>
          <a:xfrm>
            <a:off x="4356064" y="3044371"/>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4" name="Ellipse 23"/>
          <p:cNvSpPr/>
          <p:nvPr/>
        </p:nvSpPr>
        <p:spPr>
          <a:xfrm>
            <a:off x="3203848" y="2981186"/>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5" name="Ellipse 24"/>
          <p:cNvSpPr/>
          <p:nvPr/>
        </p:nvSpPr>
        <p:spPr>
          <a:xfrm>
            <a:off x="939752" y="3004976"/>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6" name="Ellipse 25"/>
          <p:cNvSpPr/>
          <p:nvPr/>
        </p:nvSpPr>
        <p:spPr>
          <a:xfrm>
            <a:off x="707977" y="3003763"/>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7" name="Ellipse 26"/>
          <p:cNvSpPr/>
          <p:nvPr/>
        </p:nvSpPr>
        <p:spPr>
          <a:xfrm>
            <a:off x="917575" y="3198382"/>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8" name="Ellipse 27"/>
          <p:cNvSpPr/>
          <p:nvPr/>
        </p:nvSpPr>
        <p:spPr>
          <a:xfrm>
            <a:off x="841375" y="3312815"/>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29" name="Ellipse 28"/>
          <p:cNvSpPr/>
          <p:nvPr/>
        </p:nvSpPr>
        <p:spPr>
          <a:xfrm>
            <a:off x="765175" y="3456831"/>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0" name="Ellipse 29"/>
          <p:cNvSpPr/>
          <p:nvPr/>
        </p:nvSpPr>
        <p:spPr>
          <a:xfrm>
            <a:off x="1619672" y="3148992"/>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1" name="Ellipse 30"/>
          <p:cNvSpPr/>
          <p:nvPr/>
        </p:nvSpPr>
        <p:spPr>
          <a:xfrm>
            <a:off x="1114377" y="3198382"/>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2" name="Tekstboks 31"/>
          <p:cNvSpPr txBox="1"/>
          <p:nvPr/>
        </p:nvSpPr>
        <p:spPr>
          <a:xfrm>
            <a:off x="-2268760" y="0"/>
            <a:ext cx="11792184" cy="2743623"/>
          </a:xfrm>
          <a:prstGeom prst="rect">
            <a:avLst/>
          </a:prstGeom>
          <a:solidFill>
            <a:schemeClr val="bg1"/>
          </a:solidFill>
        </p:spPr>
        <p:txBody>
          <a:bodyPr wrap="none" lIns="0" tIns="0" rIns="0" bIns="0" rtlCol="0">
            <a:noAutofit/>
          </a:bodyPr>
          <a:lstStyle/>
          <a:p>
            <a:pPr algn="ctr"/>
            <a:endParaRPr lang="da-DK" sz="3200" dirty="0" smtClean="0"/>
          </a:p>
          <a:p>
            <a:pPr algn="ctr"/>
            <a:r>
              <a:rPr lang="da-DK" sz="3200" dirty="0" smtClean="0"/>
              <a:t>                </a:t>
            </a:r>
          </a:p>
          <a:p>
            <a:pPr algn="ctr"/>
            <a:r>
              <a:rPr lang="da-DK" sz="3200" dirty="0"/>
              <a:t> </a:t>
            </a:r>
            <a:r>
              <a:rPr lang="da-DK" sz="3200" dirty="0" smtClean="0"/>
              <a:t>               Hvor er </a:t>
            </a:r>
            <a:r>
              <a:rPr lang="da-DK" sz="3200" dirty="0" err="1" smtClean="0"/>
              <a:t>dmcg’ernes</a:t>
            </a:r>
            <a:r>
              <a:rPr lang="da-DK" sz="3200" dirty="0" smtClean="0"/>
              <a:t> kliniske retningslinjer?</a:t>
            </a:r>
          </a:p>
        </p:txBody>
      </p:sp>
      <p:sp>
        <p:nvSpPr>
          <p:cNvPr id="12" name="Ellipse 11"/>
          <p:cNvSpPr/>
          <p:nvPr/>
        </p:nvSpPr>
        <p:spPr>
          <a:xfrm>
            <a:off x="6950559" y="3292326"/>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3" name="Ellipse 32"/>
          <p:cNvSpPr/>
          <p:nvPr/>
        </p:nvSpPr>
        <p:spPr>
          <a:xfrm>
            <a:off x="6836624" y="3125202"/>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4" name="Ellipse 33"/>
          <p:cNvSpPr/>
          <p:nvPr/>
        </p:nvSpPr>
        <p:spPr>
          <a:xfrm>
            <a:off x="7740352" y="3431024"/>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5" name="Ellipse 34"/>
          <p:cNvSpPr/>
          <p:nvPr/>
        </p:nvSpPr>
        <p:spPr>
          <a:xfrm>
            <a:off x="7668344" y="3205790"/>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6" name="Ellipse 35"/>
          <p:cNvSpPr/>
          <p:nvPr/>
        </p:nvSpPr>
        <p:spPr>
          <a:xfrm>
            <a:off x="7473368" y="3145965"/>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7" name="Ellipse 36"/>
          <p:cNvSpPr/>
          <p:nvPr/>
        </p:nvSpPr>
        <p:spPr>
          <a:xfrm>
            <a:off x="7203330" y="3205790"/>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8" name="Ellipse 37"/>
          <p:cNvSpPr/>
          <p:nvPr/>
        </p:nvSpPr>
        <p:spPr>
          <a:xfrm>
            <a:off x="7364966" y="3356992"/>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39" name="Ellipse 38"/>
          <p:cNvSpPr/>
          <p:nvPr/>
        </p:nvSpPr>
        <p:spPr>
          <a:xfrm>
            <a:off x="7921339" y="3205789"/>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0" name="Ellipse 39"/>
          <p:cNvSpPr/>
          <p:nvPr/>
        </p:nvSpPr>
        <p:spPr>
          <a:xfrm>
            <a:off x="6516216" y="3292326"/>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1" name="Ellipse 40"/>
          <p:cNvSpPr/>
          <p:nvPr/>
        </p:nvSpPr>
        <p:spPr>
          <a:xfrm>
            <a:off x="7620097" y="2999604"/>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2" name="Ellipse 41"/>
          <p:cNvSpPr/>
          <p:nvPr/>
        </p:nvSpPr>
        <p:spPr>
          <a:xfrm>
            <a:off x="7131322" y="3431024"/>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3" name="Ellipse 42"/>
          <p:cNvSpPr/>
          <p:nvPr/>
        </p:nvSpPr>
        <p:spPr>
          <a:xfrm>
            <a:off x="7545376" y="3271563"/>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4" name="Ellipse 43"/>
          <p:cNvSpPr/>
          <p:nvPr/>
        </p:nvSpPr>
        <p:spPr>
          <a:xfrm>
            <a:off x="7617384" y="3374713"/>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5" name="Ellipse 44"/>
          <p:cNvSpPr/>
          <p:nvPr/>
        </p:nvSpPr>
        <p:spPr>
          <a:xfrm>
            <a:off x="7789711" y="2978841"/>
            <a:ext cx="144016" cy="146361"/>
          </a:xfrm>
          <a:prstGeom prst="ellipse">
            <a:avLst/>
          </a:prstGeom>
          <a:solidFill>
            <a:srgbClr val="FFC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
        <p:nvSpPr>
          <p:cNvPr id="46" name="Ellipse 45"/>
          <p:cNvSpPr/>
          <p:nvPr/>
        </p:nvSpPr>
        <p:spPr>
          <a:xfrm>
            <a:off x="5571728" y="2972363"/>
            <a:ext cx="152400" cy="144016"/>
          </a:xfrm>
          <a:prstGeom prst="ellipse">
            <a:avLst/>
          </a:prstGeom>
          <a:solidFill>
            <a:srgbClr val="C00000"/>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smtClean="0"/>
          </a:p>
        </p:txBody>
      </p:sp>
    </p:spTree>
    <p:extLst>
      <p:ext uri="{BB962C8B-B14F-4D97-AF65-F5344CB8AC3E}">
        <p14:creationId xmlns:p14="http://schemas.microsoft.com/office/powerpoint/2010/main" val="159907608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solidFill>
            <a:schemeClr val="bg1"/>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err="1" smtClean="0"/>
          </a:p>
        </p:txBody>
      </p:sp>
      <p:sp>
        <p:nvSpPr>
          <p:cNvPr id="2" name="Titel 1"/>
          <p:cNvSpPr>
            <a:spLocks noGrp="1"/>
          </p:cNvSpPr>
          <p:nvPr>
            <p:ph type="title"/>
          </p:nvPr>
        </p:nvSpPr>
        <p:spPr>
          <a:xfrm>
            <a:off x="258923" y="0"/>
            <a:ext cx="8885077" cy="924673"/>
          </a:xfrm>
          <a:solidFill>
            <a:schemeClr val="bg1"/>
          </a:solidFill>
        </p:spPr>
        <p:txBody>
          <a:bodyPr>
            <a:noAutofit/>
          </a:bodyPr>
          <a:lstStyle/>
          <a:p>
            <a:r>
              <a:rPr lang="da-DK" sz="2400" dirty="0" smtClean="0"/>
              <a:t>Palliativ indsats på specialistniveau (palliativt team og hospice) for kræftpatienter </a:t>
            </a:r>
            <a:r>
              <a:rPr lang="da-DK" sz="2400" b="0" dirty="0" smtClean="0"/>
              <a:t>(Dansk Palliativ Database 2017)</a:t>
            </a:r>
            <a:endParaRPr lang="da-DK" sz="2400" b="0" dirty="0"/>
          </a:p>
        </p:txBody>
      </p:sp>
      <p:sp>
        <p:nvSpPr>
          <p:cNvPr id="4" name="Rektangel 3"/>
          <p:cNvSpPr/>
          <p:nvPr/>
        </p:nvSpPr>
        <p:spPr>
          <a:xfrm>
            <a:off x="467544" y="1124744"/>
            <a:ext cx="8307110" cy="4824536"/>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800" dirty="0" smtClean="0"/>
          </a:p>
          <a:p>
            <a:pPr algn="ctr"/>
            <a:r>
              <a:rPr lang="da-DK" sz="2800" u="sng" dirty="0" smtClean="0"/>
              <a:t>Aldrig</a:t>
            </a:r>
            <a:r>
              <a:rPr lang="da-DK" sz="2800" dirty="0" smtClean="0"/>
              <a:t> specialiseret indsats (48%)</a:t>
            </a:r>
          </a:p>
          <a:p>
            <a:pPr algn="ctr"/>
            <a:endParaRPr lang="da-DK" sz="2800" dirty="0" smtClean="0"/>
          </a:p>
          <a:p>
            <a:pPr marL="457200" indent="-457200" algn="ctr">
              <a:buFontTx/>
              <a:buChar char="-"/>
            </a:pPr>
            <a:r>
              <a:rPr lang="da-DK" sz="2000" dirty="0" smtClean="0"/>
              <a:t>men formentlig (udokumenteret) </a:t>
            </a:r>
          </a:p>
          <a:p>
            <a:pPr algn="ctr"/>
            <a:r>
              <a:rPr lang="da-DK" sz="2000" dirty="0" smtClean="0"/>
              <a:t>på basisniveau</a:t>
            </a:r>
            <a:endParaRPr lang="da-DK" sz="1600" dirty="0" smtClean="0"/>
          </a:p>
          <a:p>
            <a:pPr algn="ctr"/>
            <a:endParaRPr lang="da-DK" sz="2000" dirty="0"/>
          </a:p>
          <a:p>
            <a:pPr algn="ctr"/>
            <a:endParaRPr lang="da-DK" sz="2000" dirty="0" smtClean="0"/>
          </a:p>
          <a:p>
            <a:pPr algn="ctr"/>
            <a:endParaRPr lang="da-DK" sz="2000" dirty="0"/>
          </a:p>
          <a:p>
            <a:pPr algn="ctr"/>
            <a:r>
              <a:rPr lang="da-DK" sz="2800" u="sng" dirty="0" smtClean="0"/>
              <a:t>Endnu ikke</a:t>
            </a:r>
            <a:r>
              <a:rPr lang="da-DK" sz="2800" dirty="0" smtClean="0"/>
              <a:t> </a:t>
            </a:r>
            <a:r>
              <a:rPr lang="da-DK" sz="2800" dirty="0"/>
              <a:t>specialiseret </a:t>
            </a:r>
            <a:r>
              <a:rPr lang="da-DK" sz="2800" dirty="0" smtClean="0"/>
              <a:t>indsats (52%)</a:t>
            </a:r>
            <a:endParaRPr lang="da-DK" sz="2800" dirty="0"/>
          </a:p>
          <a:p>
            <a:pPr algn="ctr"/>
            <a:endParaRPr lang="da-DK" sz="2800" dirty="0"/>
          </a:p>
          <a:p>
            <a:pPr marL="457200" indent="-457200" algn="ctr">
              <a:buFontTx/>
              <a:buChar char="-"/>
            </a:pPr>
            <a:r>
              <a:rPr lang="da-DK" sz="2000" dirty="0"/>
              <a:t>men formentlig (udokumenteret) </a:t>
            </a:r>
          </a:p>
          <a:p>
            <a:pPr algn="ctr"/>
            <a:r>
              <a:rPr lang="da-DK" sz="2000" dirty="0"/>
              <a:t>på basisniveau</a:t>
            </a:r>
          </a:p>
          <a:p>
            <a:pPr algn="ctr"/>
            <a:endParaRPr lang="da-DK" sz="2000" dirty="0"/>
          </a:p>
          <a:p>
            <a:pPr algn="ctr"/>
            <a:endParaRPr lang="da-DK" sz="2000" dirty="0" smtClean="0"/>
          </a:p>
          <a:p>
            <a:pPr algn="ctr"/>
            <a:endParaRPr lang="da-DK" sz="2000" dirty="0" smtClean="0"/>
          </a:p>
        </p:txBody>
      </p:sp>
      <p:cxnSp>
        <p:nvCxnSpPr>
          <p:cNvPr id="6" name="Lige pilforbindelse 5"/>
          <p:cNvCxnSpPr/>
          <p:nvPr/>
        </p:nvCxnSpPr>
        <p:spPr>
          <a:xfrm>
            <a:off x="467544" y="5949280"/>
            <a:ext cx="8424936"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Lige pilforbindelse 6"/>
          <p:cNvCxnSpPr/>
          <p:nvPr/>
        </p:nvCxnSpPr>
        <p:spPr>
          <a:xfrm flipV="1">
            <a:off x="465069" y="836712"/>
            <a:ext cx="0" cy="511256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kstboks 8"/>
          <p:cNvSpPr txBox="1"/>
          <p:nvPr/>
        </p:nvSpPr>
        <p:spPr>
          <a:xfrm>
            <a:off x="-47729" y="6021288"/>
            <a:ext cx="1728192" cy="738664"/>
          </a:xfrm>
          <a:prstGeom prst="rect">
            <a:avLst/>
          </a:prstGeom>
          <a:noFill/>
        </p:spPr>
        <p:txBody>
          <a:bodyPr wrap="square" rtlCol="0">
            <a:spAutoFit/>
          </a:bodyPr>
          <a:lstStyle/>
          <a:p>
            <a:r>
              <a:rPr lang="da-DK" sz="1400" dirty="0" smtClean="0"/>
              <a:t>Diagnose med uhelbredelig kræft, levetid år</a:t>
            </a:r>
            <a:endParaRPr lang="da-DK" sz="1400" dirty="0"/>
          </a:p>
        </p:txBody>
      </p:sp>
      <p:cxnSp>
        <p:nvCxnSpPr>
          <p:cNvPr id="11" name="Lige pilforbindelse 10"/>
          <p:cNvCxnSpPr/>
          <p:nvPr/>
        </p:nvCxnSpPr>
        <p:spPr>
          <a:xfrm flipV="1">
            <a:off x="467544" y="6021288"/>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kstboks 11"/>
          <p:cNvSpPr txBox="1"/>
          <p:nvPr/>
        </p:nvSpPr>
        <p:spPr>
          <a:xfrm>
            <a:off x="8516064" y="6337339"/>
            <a:ext cx="484428" cy="307777"/>
          </a:xfrm>
          <a:prstGeom prst="rect">
            <a:avLst/>
          </a:prstGeom>
          <a:noFill/>
        </p:spPr>
        <p:txBody>
          <a:bodyPr wrap="none" rtlCol="0">
            <a:spAutoFit/>
          </a:bodyPr>
          <a:lstStyle/>
          <a:p>
            <a:r>
              <a:rPr lang="da-DK" sz="1400" dirty="0" smtClean="0"/>
              <a:t>Død</a:t>
            </a:r>
            <a:endParaRPr lang="da-DK" sz="1400" dirty="0"/>
          </a:p>
        </p:txBody>
      </p:sp>
      <p:sp>
        <p:nvSpPr>
          <p:cNvPr id="15" name="Rektangel 14"/>
          <p:cNvSpPr/>
          <p:nvPr/>
        </p:nvSpPr>
        <p:spPr>
          <a:xfrm>
            <a:off x="7812360" y="4509120"/>
            <a:ext cx="962294" cy="144016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t>Pall team</a:t>
            </a:r>
            <a:endParaRPr lang="da-DK" dirty="0"/>
          </a:p>
        </p:txBody>
      </p:sp>
      <p:sp>
        <p:nvSpPr>
          <p:cNvPr id="17" name="Rektangel 16"/>
          <p:cNvSpPr/>
          <p:nvPr/>
        </p:nvSpPr>
        <p:spPr>
          <a:xfrm>
            <a:off x="7812360" y="4257092"/>
            <a:ext cx="576064" cy="25202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800" dirty="0" smtClean="0"/>
              <a:t>PT + hospice</a:t>
            </a:r>
            <a:endParaRPr lang="da-DK" sz="800" dirty="0"/>
          </a:p>
        </p:txBody>
      </p:sp>
      <p:sp>
        <p:nvSpPr>
          <p:cNvPr id="18" name="Tekstboks 17"/>
          <p:cNvSpPr txBox="1"/>
          <p:nvPr/>
        </p:nvSpPr>
        <p:spPr>
          <a:xfrm>
            <a:off x="-25771" y="1052735"/>
            <a:ext cx="587020" cy="307777"/>
          </a:xfrm>
          <a:prstGeom prst="rect">
            <a:avLst/>
          </a:prstGeom>
          <a:noFill/>
        </p:spPr>
        <p:txBody>
          <a:bodyPr wrap="none" rtlCol="0">
            <a:spAutoFit/>
          </a:bodyPr>
          <a:lstStyle/>
          <a:p>
            <a:r>
              <a:rPr lang="da-DK" sz="1400" dirty="0" smtClean="0"/>
              <a:t>100%</a:t>
            </a:r>
            <a:endParaRPr lang="da-DK" sz="1400" dirty="0"/>
          </a:p>
        </p:txBody>
      </p:sp>
      <p:sp>
        <p:nvSpPr>
          <p:cNvPr id="19" name="Tekstboks 18"/>
          <p:cNvSpPr txBox="1"/>
          <p:nvPr/>
        </p:nvSpPr>
        <p:spPr>
          <a:xfrm>
            <a:off x="1619672" y="6049307"/>
            <a:ext cx="6336704" cy="738664"/>
          </a:xfrm>
          <a:prstGeom prst="rect">
            <a:avLst/>
          </a:prstGeom>
          <a:noFill/>
        </p:spPr>
        <p:txBody>
          <a:bodyPr wrap="square" rtlCol="0">
            <a:spAutoFit/>
          </a:bodyPr>
          <a:lstStyle/>
          <a:p>
            <a:r>
              <a:rPr lang="da-DK" sz="1400" b="1" u="sng" dirty="0" smtClean="0"/>
              <a:t>Dansk Palliativ Database 2017</a:t>
            </a:r>
            <a:r>
              <a:rPr lang="da-DK" sz="1400" dirty="0" smtClean="0"/>
              <a:t>: </a:t>
            </a:r>
          </a:p>
          <a:p>
            <a:r>
              <a:rPr lang="da-DK" sz="1400" dirty="0" smtClean="0"/>
              <a:t>Patienter kommer på hospice </a:t>
            </a:r>
            <a:r>
              <a:rPr lang="da-DK" sz="1400" dirty="0" err="1" smtClean="0"/>
              <a:t>mediant</a:t>
            </a:r>
            <a:r>
              <a:rPr lang="da-DK" sz="1400" dirty="0" smtClean="0"/>
              <a:t> 15 dage før død.</a:t>
            </a:r>
          </a:p>
          <a:p>
            <a:r>
              <a:rPr lang="da-DK" sz="1400" dirty="0" smtClean="0"/>
              <a:t>Patienter har første kontakt med palliativt team </a:t>
            </a:r>
            <a:r>
              <a:rPr lang="da-DK" sz="1400" dirty="0" err="1" smtClean="0"/>
              <a:t>mediant</a:t>
            </a:r>
            <a:r>
              <a:rPr lang="da-DK" sz="1400" dirty="0" smtClean="0"/>
              <a:t> 50 dage før død.</a:t>
            </a:r>
          </a:p>
        </p:txBody>
      </p:sp>
      <p:cxnSp>
        <p:nvCxnSpPr>
          <p:cNvPr id="22" name="Lige forbindelse 21"/>
          <p:cNvCxnSpPr/>
          <p:nvPr/>
        </p:nvCxnSpPr>
        <p:spPr>
          <a:xfrm>
            <a:off x="8388424" y="6129300"/>
            <a:ext cx="288032"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kstboks 22"/>
          <p:cNvSpPr txBox="1"/>
          <p:nvPr/>
        </p:nvSpPr>
        <p:spPr>
          <a:xfrm>
            <a:off x="8388423" y="5949280"/>
            <a:ext cx="504057" cy="200055"/>
          </a:xfrm>
          <a:prstGeom prst="rect">
            <a:avLst/>
          </a:prstGeom>
          <a:noFill/>
        </p:spPr>
        <p:txBody>
          <a:bodyPr wrap="square" rtlCol="0">
            <a:spAutoFit/>
          </a:bodyPr>
          <a:lstStyle/>
          <a:p>
            <a:r>
              <a:rPr lang="da-DK" sz="700" dirty="0" smtClean="0"/>
              <a:t>15 dage</a:t>
            </a:r>
            <a:endParaRPr lang="da-DK" sz="700" dirty="0"/>
          </a:p>
        </p:txBody>
      </p:sp>
      <p:sp>
        <p:nvSpPr>
          <p:cNvPr id="24" name="Tekstboks 23"/>
          <p:cNvSpPr txBox="1"/>
          <p:nvPr/>
        </p:nvSpPr>
        <p:spPr>
          <a:xfrm>
            <a:off x="8123301" y="6137284"/>
            <a:ext cx="530246" cy="200055"/>
          </a:xfrm>
          <a:prstGeom prst="rect">
            <a:avLst/>
          </a:prstGeom>
          <a:noFill/>
        </p:spPr>
        <p:txBody>
          <a:bodyPr wrap="square" rtlCol="0">
            <a:spAutoFit/>
          </a:bodyPr>
          <a:lstStyle/>
          <a:p>
            <a:r>
              <a:rPr lang="da-DK" sz="700" dirty="0" smtClean="0"/>
              <a:t>50 dage</a:t>
            </a:r>
            <a:endParaRPr lang="da-DK" sz="700" dirty="0"/>
          </a:p>
        </p:txBody>
      </p:sp>
      <p:cxnSp>
        <p:nvCxnSpPr>
          <p:cNvPr id="26" name="Lige forbindelse 25"/>
          <p:cNvCxnSpPr/>
          <p:nvPr/>
        </p:nvCxnSpPr>
        <p:spPr>
          <a:xfrm flipH="1">
            <a:off x="7860651" y="6337339"/>
            <a:ext cx="962294"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kstboks 2"/>
          <p:cNvSpPr txBox="1"/>
          <p:nvPr/>
        </p:nvSpPr>
        <p:spPr>
          <a:xfrm>
            <a:off x="-25771" y="3254496"/>
            <a:ext cx="646331" cy="369332"/>
          </a:xfrm>
          <a:prstGeom prst="rect">
            <a:avLst/>
          </a:prstGeom>
          <a:noFill/>
        </p:spPr>
        <p:txBody>
          <a:bodyPr wrap="none" rtlCol="0">
            <a:spAutoFit/>
          </a:bodyPr>
          <a:lstStyle/>
          <a:p>
            <a:r>
              <a:rPr lang="da-DK" dirty="0" smtClean="0"/>
              <a:t>52%</a:t>
            </a:r>
            <a:endParaRPr lang="da-DK" dirty="0"/>
          </a:p>
        </p:txBody>
      </p:sp>
      <p:cxnSp>
        <p:nvCxnSpPr>
          <p:cNvPr id="8" name="Lige forbindelse 7"/>
          <p:cNvCxnSpPr/>
          <p:nvPr/>
        </p:nvCxnSpPr>
        <p:spPr bwMode="auto">
          <a:xfrm flipH="1">
            <a:off x="467544" y="3429000"/>
            <a:ext cx="8208914" cy="10162"/>
          </a:xfrm>
          <a:prstGeom prst="line">
            <a:avLst/>
          </a:prstGeom>
          <a:solidFill>
            <a:schemeClr val="accent1"/>
          </a:solidFill>
          <a:ln w="222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kstboks 9"/>
          <p:cNvSpPr txBox="1"/>
          <p:nvPr/>
        </p:nvSpPr>
        <p:spPr>
          <a:xfrm>
            <a:off x="1331639" y="5724197"/>
            <a:ext cx="7560841" cy="307777"/>
          </a:xfrm>
          <a:prstGeom prst="rect">
            <a:avLst/>
          </a:prstGeom>
          <a:noFill/>
        </p:spPr>
        <p:txBody>
          <a:bodyPr wrap="square" rtlCol="0">
            <a:spAutoFit/>
          </a:bodyPr>
          <a:lstStyle/>
          <a:p>
            <a:r>
              <a:rPr lang="da-DK" sz="1400" b="1" dirty="0" smtClean="0">
                <a:solidFill>
                  <a:schemeClr val="bg1"/>
                </a:solidFill>
              </a:rPr>
              <a:t>			-365		180	-90             -50         -15</a:t>
            </a:r>
            <a:endParaRPr lang="da-DK" sz="1400" b="1" dirty="0">
              <a:solidFill>
                <a:schemeClr val="bg1"/>
              </a:solidFill>
            </a:endParaRPr>
          </a:p>
        </p:txBody>
      </p:sp>
      <p:cxnSp>
        <p:nvCxnSpPr>
          <p:cNvPr id="16" name="Lige forbindelse 15"/>
          <p:cNvCxnSpPr/>
          <p:nvPr/>
        </p:nvCxnSpPr>
        <p:spPr bwMode="auto">
          <a:xfrm flipV="1">
            <a:off x="465069" y="5724197"/>
            <a:ext cx="3857935" cy="225083"/>
          </a:xfrm>
          <a:prstGeom prst="line">
            <a:avLst/>
          </a:prstGeom>
          <a:solidFill>
            <a:schemeClr val="accent1"/>
          </a:solidFill>
          <a:ln w="25400"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Lige forbindelse 20"/>
          <p:cNvCxnSpPr/>
          <p:nvPr/>
        </p:nvCxnSpPr>
        <p:spPr bwMode="auto">
          <a:xfrm flipV="1">
            <a:off x="4323004" y="5589240"/>
            <a:ext cx="1905180" cy="134957"/>
          </a:xfrm>
          <a:prstGeom prst="line">
            <a:avLst/>
          </a:prstGeom>
          <a:solidFill>
            <a:schemeClr val="accent1"/>
          </a:solidFill>
          <a:ln w="25400"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Lige forbindelse 26"/>
          <p:cNvCxnSpPr/>
          <p:nvPr/>
        </p:nvCxnSpPr>
        <p:spPr bwMode="auto">
          <a:xfrm flipV="1">
            <a:off x="6228184" y="5085184"/>
            <a:ext cx="792088" cy="504056"/>
          </a:xfrm>
          <a:prstGeom prst="line">
            <a:avLst/>
          </a:prstGeom>
          <a:solidFill>
            <a:schemeClr val="accent1"/>
          </a:solidFill>
          <a:ln w="25400"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Lige forbindelse 28"/>
          <p:cNvCxnSpPr/>
          <p:nvPr/>
        </p:nvCxnSpPr>
        <p:spPr bwMode="auto">
          <a:xfrm flipV="1">
            <a:off x="7020272" y="3429000"/>
            <a:ext cx="1633275" cy="1656184"/>
          </a:xfrm>
          <a:prstGeom prst="line">
            <a:avLst/>
          </a:prstGeom>
          <a:solidFill>
            <a:schemeClr val="accent1"/>
          </a:solidFill>
          <a:ln w="25400"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Rektangel 4"/>
          <p:cNvSpPr/>
          <p:nvPr/>
        </p:nvSpPr>
        <p:spPr bwMode="auto">
          <a:xfrm>
            <a:off x="4162141" y="5532969"/>
            <a:ext cx="472604" cy="247498"/>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a-DK" sz="1400" b="0" i="0" u="none" strike="noStrike" cap="none" normalizeH="0" baseline="0" noProof="1" smtClean="0">
                <a:ln>
                  <a:noFill/>
                </a:ln>
                <a:solidFill>
                  <a:schemeClr val="bg1"/>
                </a:solidFill>
                <a:effectLst/>
                <a:latin typeface="Arial" charset="0"/>
                <a:ea typeface="ヒラギノ角ゴ Pro W3" pitchFamily="1" charset="-128"/>
              </a:rPr>
              <a:t>4%</a:t>
            </a:r>
            <a:endParaRPr kumimoji="0" lang="da-DK" sz="1200" b="0" i="0" u="none" strike="noStrike" cap="none" normalizeH="0" baseline="0" noProof="1" smtClean="0">
              <a:ln>
                <a:noFill/>
              </a:ln>
              <a:solidFill>
                <a:schemeClr val="bg1"/>
              </a:solidFill>
              <a:effectLst/>
              <a:latin typeface="Arial" charset="0"/>
              <a:ea typeface="ヒラギノ角ゴ Pro W3" pitchFamily="1" charset="-128"/>
            </a:endParaRPr>
          </a:p>
        </p:txBody>
      </p:sp>
      <p:sp>
        <p:nvSpPr>
          <p:cNvPr id="28" name="Rektangel 27"/>
          <p:cNvSpPr/>
          <p:nvPr/>
        </p:nvSpPr>
        <p:spPr bwMode="auto">
          <a:xfrm>
            <a:off x="6732240" y="4961435"/>
            <a:ext cx="582128" cy="247498"/>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da-DK" sz="1400" noProof="1" smtClean="0">
                <a:solidFill>
                  <a:schemeClr val="bg1"/>
                </a:solidFill>
                <a:ea typeface="ヒラギノ角ゴ Pro W3" pitchFamily="1" charset="-128"/>
              </a:rPr>
              <a:t>17</a:t>
            </a:r>
            <a:r>
              <a:rPr kumimoji="0" lang="da-DK" sz="1400" b="0" i="0" u="none" strike="noStrike" cap="none" normalizeH="0" baseline="0" noProof="1" smtClean="0">
                <a:ln>
                  <a:noFill/>
                </a:ln>
                <a:solidFill>
                  <a:schemeClr val="bg1"/>
                </a:solidFill>
                <a:effectLst/>
                <a:latin typeface="Arial" charset="0"/>
                <a:ea typeface="ヒラギノ角ゴ Pro W3" pitchFamily="1" charset="-128"/>
              </a:rPr>
              <a:t>%</a:t>
            </a:r>
            <a:endParaRPr kumimoji="0" lang="da-DK" sz="1200" b="0" i="0" u="none" strike="noStrike" cap="none" normalizeH="0" baseline="0" noProof="1" smtClean="0">
              <a:ln>
                <a:noFill/>
              </a:ln>
              <a:solidFill>
                <a:schemeClr val="bg1"/>
              </a:solidFill>
              <a:effectLst/>
              <a:latin typeface="Arial" charset="0"/>
              <a:ea typeface="ヒラギノ角ゴ Pro W3" pitchFamily="1" charset="-128"/>
            </a:endParaRPr>
          </a:p>
        </p:txBody>
      </p:sp>
      <p:sp>
        <p:nvSpPr>
          <p:cNvPr id="30" name="Rektangel 29"/>
          <p:cNvSpPr/>
          <p:nvPr/>
        </p:nvSpPr>
        <p:spPr bwMode="auto">
          <a:xfrm>
            <a:off x="5940152" y="5409220"/>
            <a:ext cx="472604" cy="247498"/>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da-DK" sz="1400" noProof="1">
                <a:solidFill>
                  <a:schemeClr val="bg1"/>
                </a:solidFill>
                <a:ea typeface="ヒラギノ角ゴ Pro W3" pitchFamily="1" charset="-128"/>
              </a:rPr>
              <a:t>9</a:t>
            </a:r>
            <a:r>
              <a:rPr kumimoji="0" lang="da-DK" sz="1400" b="0" i="0" u="none" strike="noStrike" cap="none" normalizeH="0" baseline="0" noProof="1" smtClean="0">
                <a:ln>
                  <a:noFill/>
                </a:ln>
                <a:solidFill>
                  <a:schemeClr val="bg1"/>
                </a:solidFill>
                <a:effectLst/>
                <a:latin typeface="Arial" charset="0"/>
                <a:ea typeface="ヒラギノ角ゴ Pro W3" pitchFamily="1" charset="-128"/>
              </a:rPr>
              <a:t>%</a:t>
            </a:r>
            <a:endParaRPr kumimoji="0" lang="da-DK" sz="1200" b="0" i="0" u="none" strike="noStrike" cap="none" normalizeH="0" baseline="0" noProof="1" smtClean="0">
              <a:ln>
                <a:noFill/>
              </a:ln>
              <a:solidFill>
                <a:schemeClr val="bg1"/>
              </a:solidFill>
              <a:effectLst/>
              <a:latin typeface="Arial" charset="0"/>
              <a:ea typeface="ヒラギノ角ゴ Pro W3" pitchFamily="1" charset="-128"/>
            </a:endParaRPr>
          </a:p>
        </p:txBody>
      </p:sp>
      <p:sp>
        <p:nvSpPr>
          <p:cNvPr id="31" name="Rektangel 30"/>
          <p:cNvSpPr/>
          <p:nvPr/>
        </p:nvSpPr>
        <p:spPr bwMode="auto">
          <a:xfrm>
            <a:off x="8676456" y="3289514"/>
            <a:ext cx="648072" cy="247498"/>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da-DK" sz="1400" noProof="1" smtClean="0">
                <a:solidFill>
                  <a:schemeClr val="bg1"/>
                </a:solidFill>
                <a:ea typeface="ヒラギノ角ゴ Pro W3" pitchFamily="1" charset="-128"/>
              </a:rPr>
              <a:t>52</a:t>
            </a:r>
            <a:r>
              <a:rPr kumimoji="0" lang="da-DK" sz="1400" b="0" i="0" u="none" strike="noStrike" cap="none" normalizeH="0" baseline="0" noProof="1" smtClean="0">
                <a:ln>
                  <a:noFill/>
                </a:ln>
                <a:solidFill>
                  <a:schemeClr val="bg1"/>
                </a:solidFill>
                <a:effectLst/>
                <a:latin typeface="Arial" charset="0"/>
                <a:ea typeface="ヒラギノ角ゴ Pro W3" pitchFamily="1" charset="-128"/>
              </a:rPr>
              <a:t>%</a:t>
            </a:r>
            <a:endParaRPr kumimoji="0" lang="da-DK" sz="1200" b="0" i="0" u="none" strike="noStrike" cap="none" normalizeH="0" baseline="0" noProof="1" smtClean="0">
              <a:ln>
                <a:noFill/>
              </a:ln>
              <a:solidFill>
                <a:schemeClr val="bg1"/>
              </a:solidFill>
              <a:effectLst/>
              <a:latin typeface="Arial" charset="0"/>
              <a:ea typeface="ヒラギノ角ゴ Pro W3" pitchFamily="1" charset="-128"/>
            </a:endParaRPr>
          </a:p>
        </p:txBody>
      </p:sp>
      <p:sp>
        <p:nvSpPr>
          <p:cNvPr id="13" name="Rektangel 12"/>
          <p:cNvSpPr/>
          <p:nvPr/>
        </p:nvSpPr>
        <p:spPr>
          <a:xfrm>
            <a:off x="8388424" y="3429000"/>
            <a:ext cx="386230" cy="108012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vert="vert" rtlCol="0" anchor="t" anchorCtr="0"/>
          <a:lstStyle/>
          <a:p>
            <a:pPr algn="ctr"/>
            <a:r>
              <a:rPr lang="da-DK" sz="1600" dirty="0" smtClean="0"/>
              <a:t>Hospice</a:t>
            </a:r>
            <a:endParaRPr lang="da-DK" sz="1600" dirty="0"/>
          </a:p>
        </p:txBody>
      </p:sp>
    </p:spTree>
    <p:extLst>
      <p:ext uri="{BB962C8B-B14F-4D97-AF65-F5344CB8AC3E}">
        <p14:creationId xmlns:p14="http://schemas.microsoft.com/office/powerpoint/2010/main" val="6599873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9592" y="286833"/>
            <a:ext cx="7092000" cy="1125943"/>
          </a:xfrm>
        </p:spPr>
        <p:txBody>
          <a:bodyPr/>
          <a:lstStyle/>
          <a:p>
            <a:r>
              <a:rPr lang="da-DK" dirty="0" smtClean="0"/>
              <a:t>Status for integreret palliativ indsats i onkologi i Danmark i dag</a:t>
            </a:r>
            <a:endParaRPr lang="da-DK" dirty="0"/>
          </a:p>
        </p:txBody>
      </p:sp>
      <p:sp>
        <p:nvSpPr>
          <p:cNvPr id="3" name="Pladsholder til indhold 2"/>
          <p:cNvSpPr>
            <a:spLocks noGrp="1"/>
          </p:cNvSpPr>
          <p:nvPr>
            <p:ph idx="1"/>
          </p:nvPr>
        </p:nvSpPr>
        <p:spPr>
          <a:xfrm>
            <a:off x="827584" y="1628800"/>
            <a:ext cx="4216631" cy="3859188"/>
          </a:xfrm>
        </p:spPr>
        <p:txBody>
          <a:bodyPr/>
          <a:lstStyle/>
          <a:p>
            <a:r>
              <a:rPr lang="da-DK" dirty="0" smtClean="0"/>
              <a:t>Idealerne er velbeskrevne</a:t>
            </a:r>
          </a:p>
          <a:p>
            <a:pPr lvl="1"/>
            <a:r>
              <a:rPr lang="da-DK" dirty="0" smtClean="0"/>
              <a:t>SST (2011, 2018)</a:t>
            </a:r>
          </a:p>
          <a:p>
            <a:pPr lvl="1"/>
            <a:r>
              <a:rPr lang="da-DK" dirty="0" smtClean="0"/>
              <a:t>ASCO (2017)</a:t>
            </a:r>
          </a:p>
          <a:p>
            <a:pPr lvl="1"/>
            <a:r>
              <a:rPr lang="da-DK" dirty="0" smtClean="0"/>
              <a:t>The Lancet </a:t>
            </a:r>
            <a:r>
              <a:rPr lang="da-DK" dirty="0" err="1" smtClean="0"/>
              <a:t>Oncology</a:t>
            </a:r>
            <a:r>
              <a:rPr lang="da-DK" dirty="0" smtClean="0"/>
              <a:t> </a:t>
            </a:r>
            <a:r>
              <a:rPr lang="da-DK" dirty="0" err="1" smtClean="0"/>
              <a:t>Commission</a:t>
            </a:r>
            <a:r>
              <a:rPr lang="da-DK" dirty="0" smtClean="0"/>
              <a:t> (2018)</a:t>
            </a:r>
          </a:p>
          <a:p>
            <a:pPr marL="0" indent="0">
              <a:buNone/>
            </a:pPr>
            <a:endParaRPr lang="da-DK" dirty="0" smtClean="0"/>
          </a:p>
          <a:p>
            <a:pPr lvl="1"/>
            <a:endParaRPr lang="da-DK" dirty="0"/>
          </a:p>
        </p:txBody>
      </p:sp>
      <p:sp>
        <p:nvSpPr>
          <p:cNvPr id="4" name="Pladsholder til dato 3"/>
          <p:cNvSpPr>
            <a:spLocks noGrp="1"/>
          </p:cNvSpPr>
          <p:nvPr>
            <p:ph type="dt" sz="half" idx="10"/>
          </p:nvPr>
        </p:nvSpPr>
        <p:spPr/>
        <p:txBody>
          <a:bodyPr/>
          <a:lstStyle/>
          <a:p>
            <a:endParaRPr lang="da-DK" noProof="1">
              <a:solidFill>
                <a:srgbClr val="404040"/>
              </a:solidFill>
            </a:endParaRPr>
          </a:p>
        </p:txBody>
      </p:sp>
      <p:sp>
        <p:nvSpPr>
          <p:cNvPr id="5" name="Pladsholder til sidefod 4"/>
          <p:cNvSpPr>
            <a:spLocks noGrp="1"/>
          </p:cNvSpPr>
          <p:nvPr>
            <p:ph type="ftr" sz="quarter" idx="11"/>
          </p:nvPr>
        </p:nvSpPr>
        <p:spPr/>
        <p:txBody>
          <a:bodyPr/>
          <a:lstStyle/>
          <a:p>
            <a:endParaRPr lang="da-DK">
              <a:solidFill>
                <a:srgbClr val="404040"/>
              </a:solidFill>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106" y="1412776"/>
            <a:ext cx="4431261" cy="2160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4653135"/>
            <a:ext cx="7776864" cy="740863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690807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9592" y="286833"/>
            <a:ext cx="7092000" cy="1125943"/>
          </a:xfrm>
        </p:spPr>
        <p:txBody>
          <a:bodyPr/>
          <a:lstStyle/>
          <a:p>
            <a:r>
              <a:rPr lang="da-DK" dirty="0" smtClean="0"/>
              <a:t>Status for integreret palliativ indsats i onkologi i Danmark i dag</a:t>
            </a:r>
            <a:endParaRPr lang="da-DK" dirty="0"/>
          </a:p>
        </p:txBody>
      </p:sp>
      <p:sp>
        <p:nvSpPr>
          <p:cNvPr id="3" name="Pladsholder til indhold 2"/>
          <p:cNvSpPr>
            <a:spLocks noGrp="1"/>
          </p:cNvSpPr>
          <p:nvPr>
            <p:ph idx="1"/>
          </p:nvPr>
        </p:nvSpPr>
        <p:spPr>
          <a:xfrm>
            <a:off x="827584" y="1628800"/>
            <a:ext cx="4824536" cy="3859188"/>
          </a:xfrm>
        </p:spPr>
        <p:txBody>
          <a:bodyPr/>
          <a:lstStyle/>
          <a:p>
            <a:r>
              <a:rPr lang="da-DK" dirty="0" smtClean="0"/>
              <a:t>Idealerne er velbeskrevne</a:t>
            </a:r>
          </a:p>
          <a:p>
            <a:pPr lvl="1"/>
            <a:r>
              <a:rPr lang="da-DK" dirty="0" smtClean="0"/>
              <a:t>SST (2011, 2018)</a:t>
            </a:r>
          </a:p>
          <a:p>
            <a:pPr lvl="1"/>
            <a:r>
              <a:rPr lang="da-DK" dirty="0" smtClean="0"/>
              <a:t>ASCO (2017)</a:t>
            </a:r>
          </a:p>
          <a:p>
            <a:pPr lvl="1"/>
            <a:r>
              <a:rPr lang="da-DK" dirty="0" smtClean="0"/>
              <a:t>The Lancet </a:t>
            </a:r>
            <a:r>
              <a:rPr lang="da-DK" dirty="0" err="1" smtClean="0"/>
              <a:t>Oncology</a:t>
            </a:r>
            <a:r>
              <a:rPr lang="da-DK" dirty="0" smtClean="0"/>
              <a:t> </a:t>
            </a:r>
            <a:r>
              <a:rPr lang="da-DK" dirty="0" err="1" smtClean="0"/>
              <a:t>Commission</a:t>
            </a:r>
            <a:r>
              <a:rPr lang="da-DK" dirty="0" smtClean="0"/>
              <a:t> (2018)</a:t>
            </a:r>
          </a:p>
          <a:p>
            <a:r>
              <a:rPr lang="da-DK" b="1" dirty="0" smtClean="0">
                <a:solidFill>
                  <a:srgbClr val="FF0000"/>
                </a:solidFill>
              </a:rPr>
              <a:t>DMCG.DK er stadigt struktureret efter den gamle model</a:t>
            </a:r>
          </a:p>
          <a:p>
            <a:endParaRPr lang="da-DK" dirty="0" smtClean="0"/>
          </a:p>
          <a:p>
            <a:pPr lvl="1"/>
            <a:endParaRPr lang="da-DK" dirty="0"/>
          </a:p>
        </p:txBody>
      </p:sp>
      <p:sp>
        <p:nvSpPr>
          <p:cNvPr id="4" name="Pladsholder til dato 3"/>
          <p:cNvSpPr>
            <a:spLocks noGrp="1"/>
          </p:cNvSpPr>
          <p:nvPr>
            <p:ph type="dt" sz="half" idx="10"/>
          </p:nvPr>
        </p:nvSpPr>
        <p:spPr/>
        <p:txBody>
          <a:bodyPr/>
          <a:lstStyle/>
          <a:p>
            <a:endParaRPr lang="da-DK" noProof="1">
              <a:solidFill>
                <a:srgbClr val="404040"/>
              </a:solidFill>
            </a:endParaRPr>
          </a:p>
        </p:txBody>
      </p:sp>
      <p:sp>
        <p:nvSpPr>
          <p:cNvPr id="5" name="Pladsholder til sidefod 4"/>
          <p:cNvSpPr>
            <a:spLocks noGrp="1"/>
          </p:cNvSpPr>
          <p:nvPr>
            <p:ph type="ftr" sz="quarter" idx="11"/>
          </p:nvPr>
        </p:nvSpPr>
        <p:spPr/>
        <p:txBody>
          <a:bodyPr/>
          <a:lstStyle/>
          <a:p>
            <a:endParaRPr lang="da-DK">
              <a:solidFill>
                <a:srgbClr val="404040"/>
              </a:solidFill>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106" y="1412776"/>
            <a:ext cx="4431261" cy="2160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4653135"/>
            <a:ext cx="7776864" cy="740863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186460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9592" y="476673"/>
            <a:ext cx="7560408" cy="1557990"/>
          </a:xfrm>
        </p:spPr>
        <p:txBody>
          <a:bodyPr/>
          <a:lstStyle/>
          <a:p>
            <a:r>
              <a:rPr lang="da-DK" sz="4000" dirty="0" err="1"/>
              <a:t>DMCG.DK’s</a:t>
            </a:r>
            <a:r>
              <a:rPr lang="da-DK" sz="4000" dirty="0"/>
              <a:t> </a:t>
            </a:r>
            <a:br>
              <a:rPr lang="da-DK" sz="4000" dirty="0"/>
            </a:br>
            <a:r>
              <a:rPr lang="da-DK" sz="4000" dirty="0"/>
              <a:t>Udvalg for Tværfagligt Palliativt Samarbejde</a:t>
            </a:r>
            <a:endParaRPr lang="da-DK" sz="3600" dirty="0"/>
          </a:p>
        </p:txBody>
      </p:sp>
      <p:sp>
        <p:nvSpPr>
          <p:cNvPr id="5" name="Pladsholder til sidefod 4"/>
          <p:cNvSpPr>
            <a:spLocks noGrp="1"/>
          </p:cNvSpPr>
          <p:nvPr>
            <p:ph type="ftr" sz="quarter" idx="11"/>
          </p:nvPr>
        </p:nvSpPr>
        <p:spPr>
          <a:xfrm>
            <a:off x="4644008" y="4941168"/>
            <a:ext cx="4320480" cy="432048"/>
          </a:xfrm>
        </p:spPr>
        <p:txBody>
          <a:bodyPr/>
          <a:lstStyle/>
          <a:p>
            <a:r>
              <a:rPr lang="da-DK" sz="1800" dirty="0" smtClean="0">
                <a:solidFill>
                  <a:schemeClr val="tx1"/>
                </a:solidFill>
              </a:rPr>
              <a:t>DMCG.dk forretningsudvalg godkendte </a:t>
            </a:r>
            <a:r>
              <a:rPr lang="da-DK" sz="1800" dirty="0">
                <a:solidFill>
                  <a:schemeClr val="tx1"/>
                </a:solidFill>
              </a:rPr>
              <a:t>4. september 2018 </a:t>
            </a:r>
            <a:r>
              <a:rPr lang="da-DK" sz="1800" dirty="0" smtClean="0">
                <a:solidFill>
                  <a:schemeClr val="tx1"/>
                </a:solidFill>
              </a:rPr>
              <a:t>kommissorium </a:t>
            </a:r>
            <a:r>
              <a:rPr lang="da-DK" sz="1800" dirty="0">
                <a:solidFill>
                  <a:schemeClr val="tx1"/>
                </a:solidFill>
              </a:rPr>
              <a:t>for udvalgsarbejdet.</a:t>
            </a:r>
          </a:p>
        </p:txBody>
      </p:sp>
      <p:pic>
        <p:nvPicPr>
          <p:cNvPr id="3074" name="Picture 2" descr="Billedresultat for nyhe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492896"/>
            <a:ext cx="4248472" cy="4248472"/>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Billedresultat for nyhed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7" name="AutoShape 6" descr="Billedresultat for nyhed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3080" name="Picture 8" descr="Billedresultat for nyhed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2060848"/>
            <a:ext cx="4267200"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79179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Rot="1" noChangeArrowheads="1"/>
          </p:cNvSpPr>
          <p:nvPr>
            <p:ph type="title"/>
          </p:nvPr>
        </p:nvSpPr>
        <p:spPr>
          <a:xfrm>
            <a:off x="827584" y="3845"/>
            <a:ext cx="7092000" cy="1125943"/>
          </a:xfrm>
        </p:spPr>
        <p:txBody>
          <a:bodyPr lIns="92075" tIns="46038" rIns="92075" bIns="46038"/>
          <a:lstStyle/>
          <a:p>
            <a:r>
              <a:rPr lang="da-DK" sz="2800" dirty="0" smtClean="0"/>
              <a:t>Formål - overordnet</a:t>
            </a:r>
            <a:endParaRPr lang="da-DK" sz="2800" dirty="0"/>
          </a:p>
        </p:txBody>
      </p:sp>
      <p:sp>
        <p:nvSpPr>
          <p:cNvPr id="241667" name="Rectangle 3"/>
          <p:cNvSpPr>
            <a:spLocks noGrp="1" noChangeArrowheads="1"/>
          </p:cNvSpPr>
          <p:nvPr>
            <p:ph type="body" idx="1"/>
          </p:nvPr>
        </p:nvSpPr>
        <p:spPr>
          <a:xfrm>
            <a:off x="683568" y="1556792"/>
            <a:ext cx="8077200" cy="4114800"/>
          </a:xfrm>
        </p:spPr>
        <p:txBody>
          <a:bodyPr lIns="92075" tIns="46038" rIns="92075" bIns="46038"/>
          <a:lstStyle/>
          <a:p>
            <a:r>
              <a:rPr lang="da-DK" sz="2800" dirty="0" smtClean="0"/>
              <a:t>Udvalget </a:t>
            </a:r>
            <a:r>
              <a:rPr lang="da-DK" sz="2800" dirty="0"/>
              <a:t>skal </a:t>
            </a:r>
            <a:r>
              <a:rPr lang="da-DK" sz="2800" b="1" dirty="0"/>
              <a:t>etablere et formaliseret samarbejde mellem DMCG-PAL/DPD og de sygdomsspecifikke </a:t>
            </a:r>
            <a:r>
              <a:rPr lang="da-DK" sz="2800" b="1" dirty="0" err="1"/>
              <a:t>DMCG’er</a:t>
            </a:r>
            <a:r>
              <a:rPr lang="da-DK" sz="2800" dirty="0"/>
              <a:t>, der </a:t>
            </a:r>
            <a:r>
              <a:rPr lang="da-DK" sz="2800" dirty="0" smtClean="0"/>
              <a:t>omfatter </a:t>
            </a:r>
            <a:r>
              <a:rPr lang="da-DK" sz="2800" dirty="0"/>
              <a:t>såvel </a:t>
            </a:r>
            <a:r>
              <a:rPr lang="da-DK" sz="2800" b="1" dirty="0"/>
              <a:t>forskning</a:t>
            </a:r>
            <a:r>
              <a:rPr lang="da-DK" sz="2800" dirty="0"/>
              <a:t> som </a:t>
            </a:r>
            <a:r>
              <a:rPr lang="da-DK" sz="2800" b="1" dirty="0"/>
              <a:t>kvalitetsudvikling</a:t>
            </a:r>
            <a:r>
              <a:rPr lang="da-DK" sz="2800" dirty="0"/>
              <a:t> i den palliative indsats i hele forløbet med avanceret/metastatisk kræft.  </a:t>
            </a:r>
          </a:p>
        </p:txBody>
      </p:sp>
    </p:spTree>
    <p:extLst>
      <p:ext uri="{BB962C8B-B14F-4D97-AF65-F5344CB8AC3E}">
        <p14:creationId xmlns:p14="http://schemas.microsoft.com/office/powerpoint/2010/main" val="362314492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59632" y="0"/>
            <a:ext cx="7092000" cy="1125943"/>
          </a:xfrm>
        </p:spPr>
        <p:txBody>
          <a:bodyPr/>
          <a:lstStyle/>
          <a:p>
            <a:r>
              <a:rPr lang="da-DK" dirty="0"/>
              <a:t>De langsigtede mål foreslås at omfatte:</a:t>
            </a:r>
          </a:p>
        </p:txBody>
      </p:sp>
      <p:sp>
        <p:nvSpPr>
          <p:cNvPr id="3" name="Pladsholder til indhold 2"/>
          <p:cNvSpPr>
            <a:spLocks noGrp="1"/>
          </p:cNvSpPr>
          <p:nvPr>
            <p:ph idx="1"/>
          </p:nvPr>
        </p:nvSpPr>
        <p:spPr>
          <a:xfrm>
            <a:off x="1187624" y="1340768"/>
            <a:ext cx="7092000" cy="3158788"/>
          </a:xfrm>
        </p:spPr>
        <p:txBody>
          <a:bodyPr/>
          <a:lstStyle/>
          <a:p>
            <a:r>
              <a:rPr lang="da-DK" sz="2000" dirty="0"/>
              <a:t>Etablering af </a:t>
            </a:r>
            <a:r>
              <a:rPr lang="da-DK" sz="2000" b="1" dirty="0"/>
              <a:t>en ’dobbeltforankret, national database for tidlig palliativ indsats’, </a:t>
            </a:r>
            <a:r>
              <a:rPr lang="da-DK" sz="2000" dirty="0"/>
              <a:t>som vil indgå i både de sygdomsspecifikke </a:t>
            </a:r>
            <a:r>
              <a:rPr lang="da-DK" sz="2000" dirty="0" err="1"/>
              <a:t>DMCG’ers</a:t>
            </a:r>
            <a:r>
              <a:rPr lang="da-DK" sz="2000" dirty="0"/>
              <a:t> databaser og i Dansk Palliativ </a:t>
            </a:r>
            <a:r>
              <a:rPr lang="da-DK" sz="2000" dirty="0" smtClean="0"/>
              <a:t>Database</a:t>
            </a:r>
            <a:endParaRPr lang="da-DK" sz="2000" dirty="0"/>
          </a:p>
          <a:p>
            <a:r>
              <a:rPr lang="da-DK" sz="2000" b="1" dirty="0"/>
              <a:t>National koordinering af forskning</a:t>
            </a:r>
            <a:r>
              <a:rPr lang="da-DK" sz="2000" dirty="0"/>
              <a:t> i tidlig palliativ indsats, herunder etablering og gennemførelse af forskningsprotokoller for afprøvning af modeller for tidlig palliativ indsats.</a:t>
            </a:r>
          </a:p>
          <a:p>
            <a:r>
              <a:rPr lang="da-DK" sz="2000" b="1" dirty="0"/>
              <a:t>Udvikling og implementering af kliniske retningslinjer</a:t>
            </a:r>
            <a:r>
              <a:rPr lang="da-DK" sz="2000" dirty="0"/>
              <a:t> for tidlig palliativ indsats i hele det danske sundhedsvæsen (i første omgang med vægt på hospitalssektoren), herunder udbygning af </a:t>
            </a:r>
            <a:r>
              <a:rPr lang="da-DK" sz="2000" dirty="0" err="1"/>
              <a:t>DMCG’ernes</a:t>
            </a:r>
            <a:r>
              <a:rPr lang="da-DK" sz="2000" dirty="0"/>
              <a:t> kliniske retningslinjer/forløbsprogrammer.</a:t>
            </a:r>
          </a:p>
          <a:p>
            <a:endParaRPr lang="da-DK" sz="2000" dirty="0"/>
          </a:p>
        </p:txBody>
      </p:sp>
      <p:sp>
        <p:nvSpPr>
          <p:cNvPr id="4" name="Pladsholder til dato 3"/>
          <p:cNvSpPr>
            <a:spLocks noGrp="1"/>
          </p:cNvSpPr>
          <p:nvPr>
            <p:ph type="dt" sz="half" idx="10"/>
          </p:nvPr>
        </p:nvSpPr>
        <p:spPr/>
        <p:txBody>
          <a:bodyPr/>
          <a:lstStyle/>
          <a:p>
            <a:endParaRPr lang="da-DK" noProof="1">
              <a:solidFill>
                <a:srgbClr val="404040"/>
              </a:solidFill>
            </a:endParaRPr>
          </a:p>
        </p:txBody>
      </p:sp>
      <p:sp>
        <p:nvSpPr>
          <p:cNvPr id="5" name="Pladsholder til sidefod 4"/>
          <p:cNvSpPr>
            <a:spLocks noGrp="1"/>
          </p:cNvSpPr>
          <p:nvPr>
            <p:ph type="ftr" sz="quarter" idx="11"/>
          </p:nvPr>
        </p:nvSpPr>
        <p:spPr/>
        <p:txBody>
          <a:bodyPr/>
          <a:lstStyle/>
          <a:p>
            <a:endParaRPr lang="da-DK">
              <a:solidFill>
                <a:srgbClr val="404040"/>
              </a:solidFill>
            </a:endParaRPr>
          </a:p>
        </p:txBody>
      </p:sp>
    </p:spTree>
    <p:extLst>
      <p:ext uri="{BB962C8B-B14F-4D97-AF65-F5344CB8AC3E}">
        <p14:creationId xmlns:p14="http://schemas.microsoft.com/office/powerpoint/2010/main" val="231316886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584" y="260648"/>
            <a:ext cx="7092000" cy="1125943"/>
          </a:xfrm>
        </p:spPr>
        <p:txBody>
          <a:bodyPr/>
          <a:lstStyle/>
          <a:p>
            <a:r>
              <a:rPr lang="da-DK" dirty="0" smtClean="0"/>
              <a:t>Indledende kortlægning</a:t>
            </a:r>
            <a:r>
              <a:rPr lang="da-DK" dirty="0"/>
              <a:t/>
            </a:r>
            <a:br>
              <a:rPr lang="da-DK" dirty="0"/>
            </a:br>
            <a:endParaRPr lang="da-DK" dirty="0"/>
          </a:p>
        </p:txBody>
      </p:sp>
      <p:sp>
        <p:nvSpPr>
          <p:cNvPr id="3" name="Pladsholder til indhold 2"/>
          <p:cNvSpPr>
            <a:spLocks noGrp="1"/>
          </p:cNvSpPr>
          <p:nvPr>
            <p:ph idx="1"/>
          </p:nvPr>
        </p:nvSpPr>
        <p:spPr>
          <a:xfrm>
            <a:off x="755576" y="1196752"/>
            <a:ext cx="8280920" cy="3158788"/>
          </a:xfrm>
        </p:spPr>
        <p:txBody>
          <a:bodyPr/>
          <a:lstStyle/>
          <a:p>
            <a:pPr lvl="0"/>
            <a:r>
              <a:rPr lang="da-DK" sz="2000" dirty="0" smtClean="0"/>
              <a:t>I </a:t>
            </a:r>
            <a:r>
              <a:rPr lang="da-DK" sz="2000" dirty="0"/>
              <a:t>hvilket omfang indgår palliative problemstillinger i </a:t>
            </a:r>
            <a:r>
              <a:rPr lang="da-DK" sz="2000" dirty="0" err="1"/>
              <a:t>DMCG’ernes</a:t>
            </a:r>
            <a:r>
              <a:rPr lang="da-DK" sz="2000" dirty="0"/>
              <a:t> kliniske retningslinjer?</a:t>
            </a:r>
          </a:p>
          <a:p>
            <a:pPr lvl="0"/>
            <a:r>
              <a:rPr lang="da-DK" sz="2000" dirty="0"/>
              <a:t>Anvendes de kliniske retningslinjer, der er udviklet af DMCG-PAL?</a:t>
            </a:r>
          </a:p>
          <a:p>
            <a:pPr lvl="0"/>
            <a:r>
              <a:rPr lang="da-DK" sz="2000" dirty="0"/>
              <a:t>Hvilket behov ses der i </a:t>
            </a:r>
            <a:r>
              <a:rPr lang="da-DK" sz="2000" dirty="0" err="1"/>
              <a:t>DMCG’erne</a:t>
            </a:r>
            <a:r>
              <a:rPr lang="da-DK" sz="2000" dirty="0"/>
              <a:t> for nationalt samarbejde om palliativ indsats?</a:t>
            </a:r>
          </a:p>
          <a:p>
            <a:pPr lvl="0"/>
            <a:r>
              <a:rPr lang="da-DK" sz="2000" dirty="0"/>
              <a:t>Hvordan opleves samarbejde med palliative specialister?</a:t>
            </a:r>
          </a:p>
          <a:p>
            <a:pPr lvl="0"/>
            <a:r>
              <a:rPr lang="da-DK" sz="2000" dirty="0"/>
              <a:t>Hvilke PRO (patient-</a:t>
            </a:r>
            <a:r>
              <a:rPr lang="da-DK" sz="2000" dirty="0" err="1"/>
              <a:t>rapportede</a:t>
            </a:r>
            <a:r>
              <a:rPr lang="da-DK" sz="2000" dirty="0"/>
              <a:t> </a:t>
            </a:r>
            <a:r>
              <a:rPr lang="da-DK" sz="2000" dirty="0" err="1"/>
              <a:t>outcomes</a:t>
            </a:r>
            <a:r>
              <a:rPr lang="da-DK" sz="2000" dirty="0"/>
              <a:t>) -redskaber anvendes, og er der allerede praksis for regelmæssig afdækning af palliative behov?</a:t>
            </a:r>
          </a:p>
          <a:p>
            <a:pPr lvl="0"/>
            <a:r>
              <a:rPr lang="da-DK" sz="2000" dirty="0"/>
              <a:t>Hvordan vurderes muligheder og begrænsninger for en mere systematiseret palliativ indsats parallelt med den sygdomsrettede behandling?</a:t>
            </a:r>
          </a:p>
          <a:p>
            <a:pPr lvl="0"/>
            <a:r>
              <a:rPr lang="da-DK" sz="2000" dirty="0"/>
              <a:t>Ønskes indikatorer for palliativ indsats i de sygdomsspecifikke databaser?</a:t>
            </a:r>
          </a:p>
          <a:p>
            <a:endParaRPr lang="da-DK" sz="2000" dirty="0"/>
          </a:p>
        </p:txBody>
      </p:sp>
      <p:sp>
        <p:nvSpPr>
          <p:cNvPr id="4" name="Pladsholder til dato 3"/>
          <p:cNvSpPr>
            <a:spLocks noGrp="1"/>
          </p:cNvSpPr>
          <p:nvPr>
            <p:ph type="dt" sz="half" idx="10"/>
          </p:nvPr>
        </p:nvSpPr>
        <p:spPr/>
        <p:txBody>
          <a:bodyPr/>
          <a:lstStyle/>
          <a:p>
            <a:endParaRPr lang="da-DK" noProof="1">
              <a:solidFill>
                <a:srgbClr val="404040"/>
              </a:solidFill>
            </a:endParaRPr>
          </a:p>
        </p:txBody>
      </p:sp>
      <p:sp>
        <p:nvSpPr>
          <p:cNvPr id="5" name="Pladsholder til sidefod 4"/>
          <p:cNvSpPr>
            <a:spLocks noGrp="1"/>
          </p:cNvSpPr>
          <p:nvPr>
            <p:ph type="ftr" sz="quarter" idx="11"/>
          </p:nvPr>
        </p:nvSpPr>
        <p:spPr/>
        <p:txBody>
          <a:bodyPr/>
          <a:lstStyle/>
          <a:p>
            <a:endParaRPr lang="da-DK">
              <a:solidFill>
                <a:srgbClr val="404040"/>
              </a:solidFill>
            </a:endParaRPr>
          </a:p>
        </p:txBody>
      </p:sp>
    </p:spTree>
    <p:extLst>
      <p:ext uri="{BB962C8B-B14F-4D97-AF65-F5344CB8AC3E}">
        <p14:creationId xmlns:p14="http://schemas.microsoft.com/office/powerpoint/2010/main" val="718154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31640" y="188640"/>
            <a:ext cx="7092000" cy="1161947"/>
          </a:xfrm>
        </p:spPr>
        <p:txBody>
          <a:bodyPr/>
          <a:lstStyle/>
          <a:p>
            <a:r>
              <a:rPr lang="en-GB" dirty="0" smtClean="0"/>
              <a:t>LKT </a:t>
            </a:r>
            <a:r>
              <a:rPr lang="en-GB" dirty="0" smtClean="0"/>
              <a:t>Palliation</a:t>
            </a:r>
            <a:endParaRPr lang="en-GB" dirty="0"/>
          </a:p>
        </p:txBody>
      </p:sp>
      <p:sp>
        <p:nvSpPr>
          <p:cNvPr id="3" name="Pladsholder til dato 2"/>
          <p:cNvSpPr>
            <a:spLocks noGrp="1"/>
          </p:cNvSpPr>
          <p:nvPr>
            <p:ph type="dt" sz="half" idx="10"/>
          </p:nvPr>
        </p:nvSpPr>
        <p:spPr/>
        <p:txBody>
          <a:bodyPr/>
          <a:lstStyle/>
          <a:p>
            <a:r>
              <a:rPr lang="da-DK" smtClean="0"/>
              <a:t>Bispebjerg and Frederiksberg Hospital, University of Copenhagen</a:t>
            </a:r>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t>19</a:t>
            </a:fld>
            <a:endParaRPr lang="da-DK" dirty="0"/>
          </a:p>
        </p:txBody>
      </p:sp>
      <p:sp>
        <p:nvSpPr>
          <p:cNvPr id="6" name="Pladsholder til indhold 5"/>
          <p:cNvSpPr>
            <a:spLocks noGrp="1"/>
          </p:cNvSpPr>
          <p:nvPr>
            <p:ph sz="quarter" idx="13"/>
          </p:nvPr>
        </p:nvSpPr>
        <p:spPr>
          <a:xfrm>
            <a:off x="1331640" y="1412776"/>
            <a:ext cx="7091363" cy="3160713"/>
          </a:xfrm>
        </p:spPr>
        <p:txBody>
          <a:bodyPr/>
          <a:lstStyle/>
          <a:p>
            <a:pPr marL="0" indent="0">
              <a:buNone/>
            </a:pPr>
            <a:r>
              <a:rPr lang="en-GB" sz="1800" b="1" dirty="0" err="1" smtClean="0"/>
              <a:t>Mål</a:t>
            </a:r>
            <a:endParaRPr lang="en-GB" sz="1800" b="1" dirty="0" smtClean="0"/>
          </a:p>
          <a:p>
            <a:pPr marL="457200" indent="-457200">
              <a:buFont typeface="+mj-lt"/>
              <a:buAutoNum type="arabicPeriod"/>
            </a:pPr>
            <a:r>
              <a:rPr lang="en-GB" sz="1800" dirty="0" err="1" smtClean="0"/>
              <a:t>Fokus</a:t>
            </a:r>
            <a:r>
              <a:rPr lang="en-GB" sz="1800" dirty="0" smtClean="0"/>
              <a:t> </a:t>
            </a:r>
            <a:r>
              <a:rPr lang="en-GB" sz="1800" dirty="0" err="1" smtClean="0"/>
              <a:t>på</a:t>
            </a:r>
            <a:r>
              <a:rPr lang="en-GB" sz="1800" dirty="0" smtClean="0"/>
              <a:t> </a:t>
            </a:r>
            <a:r>
              <a:rPr lang="en-GB" sz="1800" dirty="0" err="1" smtClean="0"/>
              <a:t>hovedopgaven</a:t>
            </a:r>
            <a:r>
              <a:rPr lang="en-GB" sz="1800" dirty="0" smtClean="0"/>
              <a:t> for </a:t>
            </a:r>
            <a:r>
              <a:rPr lang="en-GB" sz="1800" dirty="0" err="1" smtClean="0"/>
              <a:t>palliativ</a:t>
            </a:r>
            <a:r>
              <a:rPr lang="en-GB" sz="1800" dirty="0" smtClean="0"/>
              <a:t> </a:t>
            </a:r>
            <a:r>
              <a:rPr lang="en-GB" sz="1800" dirty="0" err="1" smtClean="0"/>
              <a:t>indsats</a:t>
            </a:r>
            <a:r>
              <a:rPr lang="en-GB" sz="1800" dirty="0" smtClean="0"/>
              <a:t>: At </a:t>
            </a:r>
            <a:r>
              <a:rPr lang="en-GB" sz="1800" dirty="0" err="1" smtClean="0"/>
              <a:t>forbedre</a:t>
            </a:r>
            <a:r>
              <a:rPr lang="en-GB" sz="1800" dirty="0" smtClean="0"/>
              <a:t> </a:t>
            </a:r>
            <a:r>
              <a:rPr lang="en-GB" sz="1800" dirty="0" err="1" smtClean="0"/>
              <a:t>livskvaliteten</a:t>
            </a:r>
            <a:r>
              <a:rPr lang="en-GB" sz="1800" dirty="0" smtClean="0"/>
              <a:t> for </a:t>
            </a:r>
            <a:r>
              <a:rPr lang="en-GB" sz="1800" dirty="0" err="1" smtClean="0"/>
              <a:t>patienter</a:t>
            </a:r>
            <a:r>
              <a:rPr lang="en-GB" sz="1800" dirty="0" smtClean="0"/>
              <a:t> </a:t>
            </a:r>
            <a:r>
              <a:rPr lang="en-GB" sz="1800" dirty="0" err="1" smtClean="0"/>
              <a:t>og</a:t>
            </a:r>
            <a:r>
              <a:rPr lang="en-GB" sz="1800" dirty="0" smtClean="0"/>
              <a:t> </a:t>
            </a:r>
            <a:r>
              <a:rPr lang="en-GB" sz="1800" dirty="0" err="1" smtClean="0"/>
              <a:t>pårørende</a:t>
            </a:r>
            <a:endParaRPr lang="en-GB" sz="1800" dirty="0" smtClean="0"/>
          </a:p>
          <a:p>
            <a:pPr marL="457200" indent="-457200">
              <a:buFont typeface="+mj-lt"/>
              <a:buAutoNum type="arabicPeriod"/>
            </a:pPr>
            <a:r>
              <a:rPr lang="en-GB" sz="1800" dirty="0" smtClean="0"/>
              <a:t>Tackle de </a:t>
            </a:r>
            <a:r>
              <a:rPr lang="en-GB" sz="1800" dirty="0" err="1" smtClean="0"/>
              <a:t>problemer</a:t>
            </a:r>
            <a:r>
              <a:rPr lang="en-GB" sz="1800" dirty="0" smtClean="0"/>
              <a:t>, der </a:t>
            </a:r>
            <a:r>
              <a:rPr lang="en-GB" sz="1800" dirty="0" err="1" smtClean="0"/>
              <a:t>er</a:t>
            </a:r>
            <a:r>
              <a:rPr lang="en-GB" sz="1800" dirty="0" smtClean="0"/>
              <a:t> </a:t>
            </a:r>
            <a:r>
              <a:rPr lang="en-GB" sz="1800" dirty="0" err="1" smtClean="0"/>
              <a:t>påvist</a:t>
            </a:r>
            <a:r>
              <a:rPr lang="en-GB" sz="1800" dirty="0" smtClean="0"/>
              <a:t> </a:t>
            </a:r>
            <a:r>
              <a:rPr lang="en-GB" sz="1800" dirty="0" err="1" smtClean="0"/>
              <a:t>i</a:t>
            </a:r>
            <a:r>
              <a:rPr lang="en-GB" sz="1800" dirty="0" smtClean="0"/>
              <a:t> DPD</a:t>
            </a:r>
          </a:p>
          <a:p>
            <a:pPr marL="457200" indent="-457200">
              <a:buFont typeface="+mj-lt"/>
              <a:buAutoNum type="arabicPeriod"/>
            </a:pPr>
            <a:r>
              <a:rPr lang="en-GB" sz="1800" dirty="0" err="1" smtClean="0"/>
              <a:t>Implementere</a:t>
            </a:r>
            <a:r>
              <a:rPr lang="en-GB" sz="1800" dirty="0" smtClean="0"/>
              <a:t> de </a:t>
            </a:r>
            <a:r>
              <a:rPr lang="en-GB" sz="1800" dirty="0" err="1" smtClean="0"/>
              <a:t>kliniske</a:t>
            </a:r>
            <a:r>
              <a:rPr lang="en-GB" sz="1800" dirty="0" smtClean="0"/>
              <a:t> </a:t>
            </a:r>
            <a:r>
              <a:rPr lang="en-GB" sz="1800" dirty="0" err="1" smtClean="0"/>
              <a:t>retningslinjer</a:t>
            </a:r>
            <a:endParaRPr lang="en-GB" dirty="0"/>
          </a:p>
          <a:p>
            <a:pPr marL="0" indent="0">
              <a:buNone/>
            </a:pPr>
            <a:r>
              <a:rPr lang="en-GB" b="1" dirty="0" smtClean="0"/>
              <a:t>2019: </a:t>
            </a:r>
          </a:p>
          <a:p>
            <a:r>
              <a:rPr lang="en-GB" dirty="0" err="1" smtClean="0"/>
              <a:t>Forlænget</a:t>
            </a:r>
            <a:r>
              <a:rPr lang="en-GB" dirty="0" smtClean="0"/>
              <a:t> </a:t>
            </a:r>
            <a:r>
              <a:rPr lang="en-GB" dirty="0" err="1" smtClean="0"/>
              <a:t>til</a:t>
            </a:r>
            <a:r>
              <a:rPr lang="en-GB" dirty="0" smtClean="0"/>
              <a:t> 30.juni 2019 </a:t>
            </a:r>
          </a:p>
          <a:p>
            <a:r>
              <a:rPr lang="en-GB" dirty="0" err="1" smtClean="0"/>
              <a:t>Pårørendeopfølgning</a:t>
            </a:r>
            <a:r>
              <a:rPr lang="en-GB" dirty="0" smtClean="0"/>
              <a:t> </a:t>
            </a:r>
            <a:r>
              <a:rPr lang="en-GB" dirty="0" err="1" smtClean="0"/>
              <a:t>stoppet</a:t>
            </a:r>
            <a:r>
              <a:rPr lang="en-GB" dirty="0" smtClean="0"/>
              <a:t> per 1.januar 2019</a:t>
            </a:r>
          </a:p>
          <a:p>
            <a:r>
              <a:rPr lang="en-GB" dirty="0" err="1" smtClean="0"/>
              <a:t>Evaluering</a:t>
            </a:r>
            <a:r>
              <a:rPr lang="en-GB" dirty="0" smtClean="0"/>
              <a:t>?</a:t>
            </a:r>
          </a:p>
          <a:p>
            <a:r>
              <a:rPr lang="en-GB" dirty="0" err="1" smtClean="0"/>
              <a:t>Nogle</a:t>
            </a:r>
            <a:r>
              <a:rPr lang="en-GB" dirty="0" smtClean="0"/>
              <a:t> </a:t>
            </a:r>
            <a:r>
              <a:rPr lang="en-GB" dirty="0" err="1" smtClean="0"/>
              <a:t>indikatorer</a:t>
            </a:r>
            <a:r>
              <a:rPr lang="en-GB" dirty="0" smtClean="0"/>
              <a:t> </a:t>
            </a:r>
            <a:r>
              <a:rPr lang="en-GB" dirty="0" err="1" smtClean="0"/>
              <a:t>ind</a:t>
            </a:r>
            <a:r>
              <a:rPr lang="en-GB" dirty="0" smtClean="0"/>
              <a:t> </a:t>
            </a:r>
            <a:r>
              <a:rPr lang="en-GB" dirty="0" err="1" smtClean="0"/>
              <a:t>i</a:t>
            </a:r>
            <a:r>
              <a:rPr lang="en-GB" dirty="0" smtClean="0"/>
              <a:t> DPD</a:t>
            </a:r>
            <a:endParaRPr lang="en-GB" dirty="0"/>
          </a:p>
        </p:txBody>
      </p:sp>
      <p:sp>
        <p:nvSpPr>
          <p:cNvPr id="7" name="Pladsholder til tekst 6"/>
          <p:cNvSpPr>
            <a:spLocks noGrp="1"/>
          </p:cNvSpPr>
          <p:nvPr>
            <p:ph type="body" sz="quarter" idx="14"/>
          </p:nvPr>
        </p:nvSpPr>
        <p:spPr/>
        <p:txBody>
          <a:bodyPr/>
          <a:lstStyle/>
          <a:p>
            <a:endParaRPr lang="en-GB"/>
          </a:p>
        </p:txBody>
      </p:sp>
    </p:spTree>
    <p:extLst>
      <p:ext uri="{BB962C8B-B14F-4D97-AF65-F5344CB8AC3E}">
        <p14:creationId xmlns:p14="http://schemas.microsoft.com/office/powerpoint/2010/main" val="170892526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ispebjerg og Frederiksberg Hospital_KU_UK">
  <a:themeElements>
    <a:clrScheme name="REGION H Hospital">
      <a:dk1>
        <a:srgbClr val="333333"/>
      </a:dk1>
      <a:lt1>
        <a:srgbClr val="FFFFFF"/>
      </a:lt1>
      <a:dk2>
        <a:srgbClr val="575757"/>
      </a:dk2>
      <a:lt2>
        <a:srgbClr val="CCEBFA"/>
      </a:lt2>
      <a:accent1>
        <a:srgbClr val="99D7F6"/>
      </a:accent1>
      <a:accent2>
        <a:srgbClr val="333333"/>
      </a:accent2>
      <a:accent3>
        <a:srgbClr val="4DB9EF"/>
      </a:accent3>
      <a:accent4>
        <a:srgbClr val="666666"/>
      </a:accent4>
      <a:accent5>
        <a:srgbClr val="19A5EA"/>
      </a:accent5>
      <a:accent6>
        <a:srgbClr val="999999"/>
      </a:accent6>
      <a:hlink>
        <a:srgbClr val="0086CC"/>
      </a:hlink>
      <a:folHlink>
        <a:srgbClr val="808080"/>
      </a:folHlink>
    </a:clrScheme>
    <a:fontScheme name="RegionH">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F4A60"/>
        </a:solidFill>
        <a:ln w="9525">
          <a:solidFill>
            <a:srgbClr val="1F4A60"/>
          </a:solidFill>
        </a:ln>
      </a:spPr>
      <a:bodyPr lIns="0" tIns="0" rIns="0" bIns="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rgbClr val="1F293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dirty="0" err="1" smtClean="0"/>
        </a:defPPr>
      </a:lstStyle>
    </a:txDef>
  </a:objectDefaults>
  <a:extraClrSchemeLst/>
  <a:extLst>
    <a:ext uri="{05A4C25C-085E-4340-85A3-A5531E510DB2}">
      <thm15:themeFamily xmlns="" xmlns:thm15="http://schemas.microsoft.com/office/thememl/2012/main" name="REGION H PowerPoint Skabelon_DK.potx" id="{26986A75-4BB5-4C20-9DD6-E823FDD01161}" vid="{1F3D9A04-036F-41B4-8EF4-D6B3C5EA408C}"/>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RightsOfUse2 xmlns="ed584e8e-6206-47c9-ad46-1f467b501585">Fri afbenyttelse</RightsOfUse2>
    <dd386d2074254fe98dbdc7b398d39e1d xmlns="a845764b-f903-4397-8c48-009c1016805e">
      <Terms xmlns="http://schemas.microsoft.com/office/infopath/2007/PartnerControls"/>
    </dd386d2074254fe98dbdc7b398d39e1d>
    <gfe03cefe5bf4e6dba229fd7d6f6a99c xmlns="a845764b-f903-4397-8c48-009c1016805e">
      <Terms xmlns="http://schemas.microsoft.com/office/infopath/2007/PartnerControls"/>
    </gfe03cefe5bf4e6dba229fd7d6f6a99c>
    <PublishingExpirationDate xmlns="http://schemas.microsoft.com/sharepoint/v3" xsi:nil="true"/>
    <PublishingStartDate xmlns="http://schemas.microsoft.com/sharepoint/v3" xsi:nil="true"/>
    <TaxCatchAll xmlns="a845764b-f903-4397-8c48-009c1016805e"/>
    <l8452ac6c6bb4fd595ba6432097935d3 xmlns="a845764b-f903-4397-8c48-009c1016805e">
      <Terms xmlns="http://schemas.microsoft.com/office/infopath/2007/PartnerControls"/>
    </l8452ac6c6bb4fd595ba6432097935d3>
    <wic_System_Copyright xmlns="http://schemas.microsoft.com/sharepoint/v3/fields" xsi:nil="true"/>
    <_dlc_DocId xmlns="a845764b-f903-4397-8c48-009c1016805e">HREGIONH-1966-78</_dlc_DocId>
    <_dlc_DocIdUrl xmlns="a845764b-f903-4397-8c48-009c1016805e">
      <Url>https://www.regionh.dk/til-fagfolk/Om-Region-H/regionens-design/co-branding/_layouts/15/DocIdRedir.aspx?ID=HREGIONH-1966-78</Url>
      <Description>HREGIONH-1966-78</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kument" ma:contentTypeID="0x010100480B020DD19D9C498AEB15B93AA57411" ma:contentTypeVersion="10" ma:contentTypeDescription="Opret et nyt dokument." ma:contentTypeScope="" ma:versionID="699899999895cdaff06124312cb5af80">
  <xsd:schema xmlns:xsd="http://www.w3.org/2001/XMLSchema" xmlns:xs="http://www.w3.org/2001/XMLSchema" xmlns:p="http://schemas.microsoft.com/office/2006/metadata/properties" xmlns:ns1="http://schemas.microsoft.com/sharepoint/v3" xmlns:ns2="a845764b-f903-4397-8c48-009c1016805e" xmlns:ns3="http://schemas.microsoft.com/sharepoint/v3/fields" xmlns:ns4="ed584e8e-6206-47c9-ad46-1f467b501585" targetNamespace="http://schemas.microsoft.com/office/2006/metadata/properties" ma:root="true" ma:fieldsID="a839c6b3f46cbafb0e3da30334de9b3c" ns1:_="" ns2:_="" ns3:_="" ns4:_="">
    <xsd:import namespace="http://schemas.microsoft.com/sharepoint/v3"/>
    <xsd:import namespace="a845764b-f903-4397-8c48-009c1016805e"/>
    <xsd:import namespace="http://schemas.microsoft.com/sharepoint/v3/fields"/>
    <xsd:import namespace="ed584e8e-6206-47c9-ad46-1f467b501585"/>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element ref="ns2:gfe03cefe5bf4e6dba229fd7d6f6a99c" minOccurs="0"/>
                <xsd:element ref="ns2:TaxCatchAll" minOccurs="0"/>
                <xsd:element ref="ns2:dd386d2074254fe98dbdc7b398d39e1d" minOccurs="0"/>
                <xsd:element ref="ns2:l8452ac6c6bb4fd595ba6432097935d3" minOccurs="0"/>
                <xsd:element ref="ns3:wic_System_Copyright" minOccurs="0"/>
                <xsd:element ref="ns4:RightsOfUse2"/>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tartdato for planlægning" ma:description="Startdato for planlægning er en webstedskolonne, der blev oprettet vha. publiceringsfunktionen. Den bruges til at angive den dato og det klokkeslæt, hvor denne side først vil være synlig for besøgende på webstedet." ma:hidden="true" ma:internalName="PublishingStartDate">
      <xsd:simpleType>
        <xsd:restriction base="dms:Unknown"/>
      </xsd:simpleType>
    </xsd:element>
    <xsd:element name="PublishingExpirationDate" ma:index="12" nillable="true" ma:displayName="Slutdato for planlægning" ma:description="Slutdato for planlægning er en webstedskolonne, der blev oprettet vha. publiceringsfunktionen. Den bruges til at angive den dato og det klokkeslæt, hvor denne side ikke længere vil være synlig for besøgende på webstedet."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845764b-f903-4397-8c48-009c1016805e" elementFormDefault="qualified">
    <xsd:import namespace="http://schemas.microsoft.com/office/2006/documentManagement/types"/>
    <xsd:import namespace="http://schemas.microsoft.com/office/infopath/2007/PartnerControls"/>
    <xsd:element name="_dlc_DocId" ma:index="8" nillable="true" ma:displayName="Værdi for dokument-id" ma:description="Værdien af det dokument-id, der er tildelt dette element." ma:internalName="_dlc_DocId" ma:readOnly="true">
      <xsd:simpleType>
        <xsd:restriction base="dms:Text"/>
      </xsd:simpleType>
    </xsd:element>
    <xsd:element name="_dlc_DocIdUrl" ma:index="9" nillable="true" ma:displayName="Dokument-id" ma:description="Permanent link til dette dok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gfe03cefe5bf4e6dba229fd7d6f6a99c" ma:index="14" nillable="true" ma:taxonomy="true" ma:internalName="gfe03cefe5bf4e6dba229fd7d6f6a99c" ma:taxonomyFieldName="taggedtags" ma:displayName="Emneord" ma:fieldId="{0fe03cef-e5bf-4e6d-ba22-9fd7d6f6a99c}" ma:taxonomyMulti="true" ma:sspId="b335dc01-0bcb-4bbd-8ab2-2c7581a3c65b" ma:termSetId="d9ed31b2-1a12-4439-8d9a-3a6454bf9bc8" ma:anchorId="00000000-0000-0000-0000-000000000000" ma:open="true" ma:isKeyword="false">
      <xsd:complexType>
        <xsd:sequence>
          <xsd:element ref="pc:Terms" minOccurs="0" maxOccurs="1"/>
        </xsd:sequence>
      </xsd:complexType>
    </xsd:element>
    <xsd:element name="TaxCatchAll" ma:index="15" nillable="true" ma:displayName="Taxonomy Catch All Column" ma:description="" ma:hidden="true" ma:list="{7fd17bcd-72c9-4a54-a992-2221d2942f6a}" ma:internalName="TaxCatchAll" ma:showField="CatchAllData" ma:web="a845764b-f903-4397-8c48-009c1016805e">
      <xsd:complexType>
        <xsd:complexContent>
          <xsd:extension base="dms:MultiChoiceLookup">
            <xsd:sequence>
              <xsd:element name="Value" type="dms:Lookup" maxOccurs="unbounded" minOccurs="0" nillable="true"/>
            </xsd:sequence>
          </xsd:extension>
        </xsd:complexContent>
      </xsd:complexType>
    </xsd:element>
    <xsd:element name="dd386d2074254fe98dbdc7b398d39e1d" ma:index="17" nillable="true" ma:taxonomy="true" ma:internalName="dd386d2074254fe98dbdc7b398d39e1d" ma:taxonomyFieldName="division" ma:displayName="Virksomhed" ma:fieldId="{dd386d20-7425-4fe9-8dbd-c7b398d39e1d}" ma:sspId="b335dc01-0bcb-4bbd-8ab2-2c7581a3c65b" ma:termSetId="21ff0452-a813-4667-834b-2b1a3f341dda" ma:anchorId="00000000-0000-0000-0000-000000000000" ma:open="true" ma:isKeyword="false">
      <xsd:complexType>
        <xsd:sequence>
          <xsd:element ref="pc:Terms" minOccurs="0" maxOccurs="1"/>
        </xsd:sequence>
      </xsd:complexType>
    </xsd:element>
    <xsd:element name="l8452ac6c6bb4fd595ba6432097935d3" ma:index="19" nillable="true" ma:taxonomy="true" ma:internalName="l8452ac6c6bb4fd595ba6432097935d3" ma:taxonomyFieldName="unit" ma:displayName="Enhed" ma:fieldId="{58452ac6-c6bb-4fd5-95ba-6432097935d3}" ma:sspId="b335dc01-0bcb-4bbd-8ab2-2c7581a3c65b" ma:termSetId="b8e18aba-abaa-48d4-b0c3-8c4aae54e1fc" ma:anchorId="6ad943e9-7252-4475-a438-b479850e58f1"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0"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584e8e-6206-47c9-ad46-1f467b501585" elementFormDefault="qualified">
    <xsd:import namespace="http://schemas.microsoft.com/office/2006/documentManagement/types"/>
    <xsd:import namespace="http://schemas.microsoft.com/office/infopath/2007/PartnerControls"/>
    <xsd:element name="RightsOfUse2" ma:index="21" ma:displayName="Brugsret" ma:default="Fri afbenyttelse" ma:internalName="RightsOfUse2">
      <xsd:simpleType>
        <xsd:union memberTypes="dms:Text">
          <xsd:simpleType>
            <xsd:restriction base="dms:Choice">
              <xsd:enumeration value="Fri afbenyttelse"/>
              <xsd:enumeration value="Kun intranet"/>
            </xsd:restriction>
          </xsd:simpleType>
        </xsd:un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2CDF70-6D6E-4797-9656-7C59475A6480}">
  <ds:schemaRefs>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schemas.microsoft.com/office/infopath/2007/PartnerControls"/>
    <ds:schemaRef ds:uri="http://schemas.microsoft.com/sharepoint/v3"/>
    <ds:schemaRef ds:uri="http://purl.org/dc/terms/"/>
    <ds:schemaRef ds:uri="http://www.w3.org/XML/1998/namespace"/>
    <ds:schemaRef ds:uri="ed584e8e-6206-47c9-ad46-1f467b501585"/>
    <ds:schemaRef ds:uri="http://schemas.microsoft.com/sharepoint/v3/fields"/>
    <ds:schemaRef ds:uri="a845764b-f903-4397-8c48-009c1016805e"/>
    <ds:schemaRef ds:uri="http://purl.org/dc/elements/1.1/"/>
  </ds:schemaRefs>
</ds:datastoreItem>
</file>

<file path=customXml/itemProps2.xml><?xml version="1.0" encoding="utf-8"?>
<ds:datastoreItem xmlns:ds="http://schemas.openxmlformats.org/officeDocument/2006/customXml" ds:itemID="{87370D44-07BF-4D42-8EE8-EE590613B463}">
  <ds:schemaRefs>
    <ds:schemaRef ds:uri="http://schemas.microsoft.com/sharepoint/events"/>
  </ds:schemaRefs>
</ds:datastoreItem>
</file>

<file path=customXml/itemProps3.xml><?xml version="1.0" encoding="utf-8"?>
<ds:datastoreItem xmlns:ds="http://schemas.openxmlformats.org/officeDocument/2006/customXml" ds:itemID="{B92BAE0E-BBC6-47DC-8442-32BF4ECB9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45764b-f903-4397-8c48-009c1016805e"/>
    <ds:schemaRef ds:uri="http://schemas.microsoft.com/sharepoint/v3/fields"/>
    <ds:schemaRef ds:uri="ed584e8e-6206-47c9-ad46-1f467b5015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C0F7D2F-2A5E-4813-8A85-C9BDDF6E93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Bispebjerg og Frederiksberg Hospital_KU_UK</Template>
  <TotalTime>0</TotalTime>
  <Words>750</Words>
  <Application>Microsoft Macintosh PowerPoint</Application>
  <PresentationFormat>On-screen Show (4:3)</PresentationFormat>
  <Paragraphs>143</Paragraphs>
  <Slides>19</Slides>
  <Notes>16</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Bispebjerg og Frederiksberg Hospital_KU_UK</vt:lpstr>
      <vt:lpstr>Dansk Palliativ Database Update 2019</vt:lpstr>
      <vt:lpstr>Dansk Palliativ Database</vt:lpstr>
      <vt:lpstr>PowerPoint Presentation</vt:lpstr>
      <vt:lpstr>PowerPoint Presentation</vt:lpstr>
      <vt:lpstr>Kræft: 52% Ikke-kræft: 1%</vt:lpstr>
      <vt:lpstr>PowerPoint Presentation</vt:lpstr>
      <vt:lpstr>PowerPoint Presentation</vt:lpstr>
      <vt:lpstr>PowerPoint Presentation</vt:lpstr>
      <vt:lpstr>PowerPoint Presentation</vt:lpstr>
      <vt:lpstr>PowerPoint Presentation</vt:lpstr>
      <vt:lpstr>PowerPoint Presentation</vt:lpstr>
      <vt:lpstr>Palliativ indsats på specialistniveau (palliativt team og hospice) for kræftpatienter (Dansk Palliativ Database 2017)</vt:lpstr>
      <vt:lpstr>Status for integreret palliativ indsats i onkologi i Danmark i dag</vt:lpstr>
      <vt:lpstr>Status for integreret palliativ indsats i onkologi i Danmark i dag</vt:lpstr>
      <vt:lpstr>DMCG.DK’s  Udvalg for Tværfagligt Palliativt Samarbejde</vt:lpstr>
      <vt:lpstr>Formål - overordnet</vt:lpstr>
      <vt:lpstr>De langsigtede mål foreslås at omfatte:</vt:lpstr>
      <vt:lpstr>Indledende kortlægning </vt:lpstr>
      <vt:lpstr>LKT Palliation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2017-05-08T08:16:56Z</dcterms:created>
  <dcterms:modified xsi:type="dcterms:W3CDTF">2019-01-17T08:35:56Z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ContentTypeId">
    <vt:lpwstr>0x010100480B020DD19D9C498AEB15B93AA57411</vt:lpwstr>
  </property>
  <property fmtid="{D5CDD505-2E9C-101B-9397-08002B2CF9AE}" pid="4" name="_dlc_DocIdItemGuid">
    <vt:lpwstr>212e4e22-1648-4b6c-89b7-53b03b7b02b0</vt:lpwstr>
  </property>
</Properties>
</file>